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41" r:id="rId4"/>
    <p:sldMasterId id="2147483825" r:id="rId5"/>
    <p:sldMasterId id="2147483848" r:id="rId6"/>
    <p:sldMasterId id="2147483867" r:id="rId7"/>
  </p:sldMasterIdLst>
  <p:notesMasterIdLst>
    <p:notesMasterId r:id="rId51"/>
  </p:notesMasterIdLst>
  <p:handoutMasterIdLst>
    <p:handoutMasterId r:id="rId52"/>
  </p:handoutMasterIdLst>
  <p:sldIdLst>
    <p:sldId id="256" r:id="rId8"/>
    <p:sldId id="257" r:id="rId9"/>
    <p:sldId id="260" r:id="rId10"/>
    <p:sldId id="292" r:id="rId11"/>
    <p:sldId id="281" r:id="rId12"/>
    <p:sldId id="394" r:id="rId13"/>
    <p:sldId id="395" r:id="rId14"/>
    <p:sldId id="396" r:id="rId15"/>
    <p:sldId id="384" r:id="rId16"/>
    <p:sldId id="407" r:id="rId17"/>
    <p:sldId id="405" r:id="rId18"/>
    <p:sldId id="406" r:id="rId19"/>
    <p:sldId id="273" r:id="rId20"/>
    <p:sldId id="397" r:id="rId21"/>
    <p:sldId id="398" r:id="rId22"/>
    <p:sldId id="399" r:id="rId23"/>
    <p:sldId id="387" r:id="rId24"/>
    <p:sldId id="400" r:id="rId25"/>
    <p:sldId id="401" r:id="rId26"/>
    <p:sldId id="408" r:id="rId27"/>
    <p:sldId id="388" r:id="rId28"/>
    <p:sldId id="402" r:id="rId29"/>
    <p:sldId id="410" r:id="rId30"/>
    <p:sldId id="417" r:id="rId31"/>
    <p:sldId id="411" r:id="rId32"/>
    <p:sldId id="403" r:id="rId33"/>
    <p:sldId id="418" r:id="rId34"/>
    <p:sldId id="412" r:id="rId35"/>
    <p:sldId id="413" r:id="rId36"/>
    <p:sldId id="414" r:id="rId37"/>
    <p:sldId id="415" r:id="rId38"/>
    <p:sldId id="416" r:id="rId39"/>
    <p:sldId id="391" r:id="rId40"/>
    <p:sldId id="303" r:id="rId41"/>
    <p:sldId id="265" r:id="rId42"/>
    <p:sldId id="383" r:id="rId43"/>
    <p:sldId id="419" r:id="rId44"/>
    <p:sldId id="420" r:id="rId45"/>
    <p:sldId id="422" r:id="rId46"/>
    <p:sldId id="423" r:id="rId47"/>
    <p:sldId id="424" r:id="rId48"/>
    <p:sldId id="425" r:id="rId49"/>
    <p:sldId id="270" r:id="rId50"/>
  </p:sldIdLst>
  <p:sldSz cx="12192000" cy="6858000"/>
  <p:notesSz cx="7010400" cy="92964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fenghuizjhw (Taissa)" initials="L(" lastIdx="16" clrIdx="0">
    <p:extLst>
      <p:ext uri="{19B8F6BF-5375-455C-9EA6-DF929625EA0E}">
        <p15:presenceInfo xmlns:p15="http://schemas.microsoft.com/office/powerpoint/2012/main" userId="S-1-5-21-147214757-305610072-1517763936-6117550" providerId="AD"/>
      </p:ext>
    </p:extLst>
  </p:cmAuthor>
  <p:cmAuthor id="2" name="刘洁" initials="刘洁" lastIdx="15" clrIdx="1">
    <p:extLst>
      <p:ext uri="{19B8F6BF-5375-455C-9EA6-DF929625EA0E}">
        <p15:presenceInfo xmlns:p15="http://schemas.microsoft.com/office/powerpoint/2012/main" userId="S-1-5-21-147214757-305610072-1517763936-4785793" providerId="AD"/>
      </p:ext>
    </p:extLst>
  </p:cmAuthor>
  <p:cmAuthor id="3" name="zhangcong (I)" initials="z(" lastIdx="6" clrIdx="2">
    <p:extLst>
      <p:ext uri="{19B8F6BF-5375-455C-9EA6-DF929625EA0E}">
        <p15:presenceInfo xmlns:p15="http://schemas.microsoft.com/office/powerpoint/2012/main" userId="S-1-5-21-147214757-305610072-1517763936-88360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00B"/>
    <a:srgbClr val="FFFFFF"/>
    <a:srgbClr val="404040"/>
    <a:srgbClr val="EBEBEB"/>
    <a:srgbClr val="151515"/>
    <a:srgbClr val="575756"/>
    <a:srgbClr val="DD4654"/>
    <a:srgbClr val="F3D2D5"/>
    <a:srgbClr val="E6A8AD"/>
    <a:srgbClr val="E57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97" autoAdjust="0"/>
    <p:restoredTop sz="96088" autoAdjust="0"/>
  </p:normalViewPr>
  <p:slideViewPr>
    <p:cSldViewPr snapToGrid="0" snapToObjects="1">
      <p:cViewPr varScale="1">
        <p:scale>
          <a:sx n="103" d="100"/>
          <a:sy n="103" d="100"/>
        </p:scale>
        <p:origin x="48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0" d="100"/>
          <a:sy n="50" d="100"/>
        </p:scale>
        <p:origin x="2616" y="32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单台最大算力(Tops)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D-47F0-B274-7AA6575EAE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业界1</c:v>
                </c:pt>
                <c:pt idx="1">
                  <c:v>业界2</c:v>
                </c:pt>
                <c:pt idx="2">
                  <c:v>Atlas 300I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</c:v>
                </c:pt>
                <c:pt idx="1">
                  <c:v>66</c:v>
                </c:pt>
                <c:pt idx="2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7D-47F0-B274-7AA6575EA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3791472"/>
        <c:axId val="-83790928"/>
      </c:barChart>
      <c:catAx>
        <c:axId val="-8379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pPr>
            <a:endParaRPr lang="zh-CN"/>
          </a:p>
        </c:txPr>
        <c:crossAx val="-83790928"/>
        <c:crosses val="autoZero"/>
        <c:auto val="1"/>
        <c:lblAlgn val="ctr"/>
        <c:lblOffset val="100"/>
        <c:noMultiLvlLbl val="0"/>
      </c:catAx>
      <c:valAx>
        <c:axId val="-83790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83791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单台最大算力(Tops)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F6-41D4-9827-D9848B8F390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业界2</c:v>
                </c:pt>
                <c:pt idx="1">
                  <c:v>Atlas 300I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F6-41D4-9827-D9848B8F3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3795824"/>
        <c:axId val="-83795280"/>
      </c:barChart>
      <c:catAx>
        <c:axId val="-83795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pPr>
            <a:endParaRPr lang="zh-CN"/>
          </a:p>
        </c:txPr>
        <c:crossAx val="-83795280"/>
        <c:crosses val="autoZero"/>
        <c:auto val="1"/>
        <c:lblAlgn val="ctr"/>
        <c:lblOffset val="100"/>
        <c:noMultiLvlLbl val="0"/>
      </c:catAx>
      <c:valAx>
        <c:axId val="-837952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8379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1-18T17:18:07.021" idx="3">
    <p:pos x="10" y="10"/>
    <p:text>更新数据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AB18BD-4C5A-478F-B1D8-1474E7CEEE1A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FBCAD27-7FB6-4D2C-B326-42371EE71CE7}">
      <dgm:prSet phldrT="[文本]" custT="1"/>
      <dgm:spPr>
        <a:xfrm>
          <a:off x="1385368" y="926533"/>
          <a:ext cx="820928" cy="41036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1200" b="1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rPr>
            <a:t>开源框架</a:t>
          </a:r>
          <a:r>
            <a:rPr lang="en-US" altLang="zh-CN" sz="1200" b="1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rPr>
            <a:t>Model</a:t>
          </a:r>
          <a:endParaRPr lang="zh-CN" altLang="en-US" sz="1200" b="1" dirty="0">
            <a:solidFill>
              <a:srgbClr val="1D1D1A">
                <a:hueOff val="0"/>
                <a:satOff val="0"/>
                <a:lumOff val="0"/>
                <a:alphaOff val="0"/>
              </a:srgbClr>
            </a:solidFill>
            <a:latin typeface="Huawei Sans" panose="020C0503030203020204" pitchFamily="34" charset="0"/>
            <a:ea typeface="方正兰亭黑简体" panose="02000000000000000000" pitchFamily="2" charset="-122"/>
            <a:cs typeface="Huawei Sans" panose="020C0503030203020204" pitchFamily="34" charset="0"/>
          </a:endParaRPr>
        </a:p>
      </dgm:t>
    </dgm:pt>
    <dgm:pt modelId="{07B07CC2-0655-4871-A0C3-0C248439EC21}" type="parTrans" cxnId="{2DD4B07A-6890-4D46-A4F6-4AC88A0B9384}">
      <dgm:prSet/>
      <dgm:spPr/>
      <dgm:t>
        <a:bodyPr/>
        <a:lstStyle/>
        <a:p>
          <a:endParaRPr lang="zh-CN" altLang="en-US"/>
        </a:p>
      </dgm:t>
    </dgm:pt>
    <dgm:pt modelId="{C4041B52-4A4C-4CC7-8307-AE8BE0283E6F}" type="sibTrans" cxnId="{2DD4B07A-6890-4D46-A4F6-4AC88A0B9384}">
      <dgm:prSet/>
      <dgm:spPr/>
      <dgm:t>
        <a:bodyPr/>
        <a:lstStyle/>
        <a:p>
          <a:endParaRPr lang="zh-CN" altLang="en-US"/>
        </a:p>
      </dgm:t>
    </dgm:pt>
    <dgm:pt modelId="{DA8AB6DB-AF6F-4A9A-B694-EFB5C0FEB11B}">
      <dgm:prSet phldrT="[文本]" custT="1"/>
      <dgm:spPr>
        <a:xfrm>
          <a:off x="0" y="1517373"/>
          <a:ext cx="2774342" cy="41036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en-US" altLang="zh-CN" sz="2000" dirty="0">
            <a:solidFill>
              <a:srgbClr val="1D1D1A">
                <a:hueOff val="0"/>
                <a:satOff val="0"/>
                <a:lumOff val="0"/>
                <a:alphaOff val="0"/>
              </a:srgbClr>
            </a:solidFill>
            <a:latin typeface="Huawei Sans" panose="020B0604020202020204"/>
            <a:ea typeface="微软雅黑"/>
            <a:cs typeface="+mn-cs"/>
          </a:endParaRPr>
        </a:p>
        <a:p>
          <a:r>
            <a:rPr lang="en-US" altLang="zh-CN" sz="1900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B0604020202020204"/>
              <a:ea typeface="微软雅黑"/>
              <a:cs typeface="+mn-cs"/>
            </a:rPr>
            <a:t>ATC</a:t>
          </a:r>
          <a:endParaRPr lang="zh-CN" altLang="en-US" sz="1900" dirty="0">
            <a:solidFill>
              <a:srgbClr val="1D1D1A">
                <a:hueOff val="0"/>
                <a:satOff val="0"/>
                <a:lumOff val="0"/>
                <a:alphaOff val="0"/>
              </a:srgbClr>
            </a:solidFill>
            <a:latin typeface="Huawei Sans" panose="020B0604020202020204"/>
            <a:ea typeface="微软雅黑"/>
            <a:cs typeface="+mn-cs"/>
          </a:endParaRPr>
        </a:p>
      </dgm:t>
    </dgm:pt>
    <dgm:pt modelId="{2E072A78-86D6-489D-838A-37E748D7D904}" type="parTrans" cxnId="{1B85AC16-1857-4357-9EC3-E15E638F755C}">
      <dgm:prSet/>
      <dgm:spPr/>
      <dgm:t>
        <a:bodyPr/>
        <a:lstStyle/>
        <a:p>
          <a:endParaRPr lang="zh-CN" altLang="en-US"/>
        </a:p>
      </dgm:t>
    </dgm:pt>
    <dgm:pt modelId="{0D0E8670-8253-45CB-804A-E40F8D7CD0C0}" type="sibTrans" cxnId="{1B85AC16-1857-4357-9EC3-E15E638F755C}">
      <dgm:prSet/>
      <dgm:spPr/>
      <dgm:t>
        <a:bodyPr/>
        <a:lstStyle/>
        <a:p>
          <a:endParaRPr lang="zh-CN" altLang="en-US"/>
        </a:p>
      </dgm:t>
    </dgm:pt>
    <dgm:pt modelId="{928DF8A6-CEE8-41DA-8F6D-2B617D6CD9B0}">
      <dgm:prSet phldrT="[文本]" custT="1"/>
      <dgm:spPr>
        <a:xfrm>
          <a:off x="1387310" y="2635521"/>
          <a:ext cx="820928" cy="41036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zh-CN" altLang="en-US" sz="1200" b="1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rPr>
            <a:t>昇腾支持</a:t>
          </a:r>
          <a:r>
            <a:rPr lang="en-US" altLang="zh-CN" sz="1200" b="1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rPr>
            <a:t>Model</a:t>
          </a:r>
          <a:endParaRPr lang="zh-CN" altLang="en-US" sz="1200" b="1" dirty="0">
            <a:solidFill>
              <a:srgbClr val="1D1D1A">
                <a:hueOff val="0"/>
                <a:satOff val="0"/>
                <a:lumOff val="0"/>
                <a:alphaOff val="0"/>
              </a:srgbClr>
            </a:solidFill>
            <a:latin typeface="Huawei Sans" panose="020C0503030203020204" pitchFamily="34" charset="0"/>
            <a:ea typeface="方正兰亭黑简体" panose="02000000000000000000" pitchFamily="2" charset="-122"/>
            <a:cs typeface="Huawei Sans" panose="020C0503030203020204" pitchFamily="34" charset="0"/>
          </a:endParaRPr>
        </a:p>
      </dgm:t>
    </dgm:pt>
    <dgm:pt modelId="{F1F784AA-31EF-4390-BB51-321135E6260A}" type="parTrans" cxnId="{57CA81DE-E35E-47B2-865D-94AC13476B00}">
      <dgm:prSet/>
      <dgm:spPr/>
      <dgm:t>
        <a:bodyPr/>
        <a:lstStyle/>
        <a:p>
          <a:endParaRPr lang="zh-CN" altLang="en-US"/>
        </a:p>
      </dgm:t>
    </dgm:pt>
    <dgm:pt modelId="{0DA8BFE6-CB0A-4BC5-A955-104AE821DCEA}" type="sibTrans" cxnId="{57CA81DE-E35E-47B2-865D-94AC13476B00}">
      <dgm:prSet/>
      <dgm:spPr/>
      <dgm:t>
        <a:bodyPr/>
        <a:lstStyle/>
        <a:p>
          <a:endParaRPr lang="zh-CN" altLang="en-US"/>
        </a:p>
      </dgm:t>
    </dgm:pt>
    <dgm:pt modelId="{99630826-D2FA-4377-BB1C-F86110D361B6}" type="pres">
      <dgm:prSet presAssocID="{93AB18BD-4C5A-478F-B1D8-1474E7CEEE1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289382E-1DE8-4AE7-B45D-110DDDD50A29}" type="pres">
      <dgm:prSet presAssocID="{9FBCAD27-7FB6-4D2C-B326-42371EE71CE7}" presName="Accent1" presStyleCnt="0"/>
      <dgm:spPr/>
    </dgm:pt>
    <dgm:pt modelId="{EB8D4537-1B33-495F-8B3A-FE9AD940B736}" type="pres">
      <dgm:prSet presAssocID="{9FBCAD27-7FB6-4D2C-B326-42371EE71CE7}" presName="Accent" presStyleLbl="node1" presStyleIdx="0" presStyleCnt="3"/>
      <dgm:spPr>
        <a:xfrm>
          <a:off x="1058828" y="393088"/>
          <a:ext cx="1477337" cy="147756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B5B5B5"/>
        </a:solidFill>
        <a:ln w="12700" cap="flat" cmpd="sng" algn="ctr">
          <a:noFill/>
          <a:prstDash val="solid"/>
          <a:miter lim="800000"/>
        </a:ln>
        <a:effectLst/>
      </dgm:spPr>
    </dgm:pt>
    <dgm:pt modelId="{0F88D437-5B28-4E8C-BD5B-3D6E3CEC056F}" type="pres">
      <dgm:prSet presAssocID="{9FBCAD27-7FB6-4D2C-B326-42371EE71CE7}" presName="Parent1" presStyleLbl="revTx" presStyleIdx="0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B411B7C5-3050-4ABF-AFEE-9DED36A5F8F9}" type="pres">
      <dgm:prSet presAssocID="{DA8AB6DB-AF6F-4A9A-B694-EFB5C0FEB11B}" presName="Accent2" presStyleCnt="0"/>
      <dgm:spPr/>
    </dgm:pt>
    <dgm:pt modelId="{5BA624A6-0350-4895-B98C-FDC881884360}" type="pres">
      <dgm:prSet presAssocID="{DA8AB6DB-AF6F-4A9A-B694-EFB5C0FEB11B}" presName="Accent" presStyleLbl="node1" presStyleIdx="1" presStyleCnt="3"/>
      <dgm:spPr>
        <a:xfrm>
          <a:off x="648502" y="1242058"/>
          <a:ext cx="1477337" cy="147756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F4CFD5"/>
        </a:solidFill>
        <a:ln w="12700" cap="flat" cmpd="sng" algn="ctr">
          <a:noFill/>
          <a:prstDash val="solid"/>
          <a:miter lim="800000"/>
        </a:ln>
        <a:effectLst/>
      </dgm:spPr>
    </dgm:pt>
    <dgm:pt modelId="{04C5DF94-C8A9-4910-8D35-CD10FD822999}" type="pres">
      <dgm:prSet presAssocID="{DA8AB6DB-AF6F-4A9A-B694-EFB5C0FEB11B}" presName="Parent2" presStyleLbl="revTx" presStyleIdx="1" presStyleCnt="3" custScaleX="337952" custLinFactNeighborX="0" custLinFactNeighborY="-64099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08045312-50E6-407B-9627-EB5E1EC161F8}" type="pres">
      <dgm:prSet presAssocID="{928DF8A6-CEE8-41DA-8F6D-2B617D6CD9B0}" presName="Accent3" presStyleCnt="0"/>
      <dgm:spPr/>
    </dgm:pt>
    <dgm:pt modelId="{18471FC6-F228-4B57-B756-E7DBE404E4E1}" type="pres">
      <dgm:prSet presAssocID="{928DF8A6-CEE8-41DA-8F6D-2B617D6CD9B0}" presName="Accent" presStyleLbl="node1" presStyleIdx="2" presStyleCnt="3"/>
      <dgm:spPr>
        <a:xfrm>
          <a:off x="1163975" y="2192621"/>
          <a:ext cx="1269261" cy="126977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B5B5B5"/>
        </a:solidFill>
        <a:ln w="12700" cap="flat" cmpd="sng" algn="ctr">
          <a:noFill/>
          <a:prstDash val="solid"/>
          <a:miter lim="800000"/>
        </a:ln>
        <a:effectLst/>
      </dgm:spPr>
    </dgm:pt>
    <dgm:pt modelId="{B2EF7771-2DD2-4542-8378-284B436F31B1}" type="pres">
      <dgm:prSet presAssocID="{928DF8A6-CEE8-41DA-8F6D-2B617D6CD9B0}" presName="Parent3" presStyleLbl="revTx" presStyleIdx="2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</dgm:ptLst>
  <dgm:cxnLst>
    <dgm:cxn modelId="{1B85AC16-1857-4357-9EC3-E15E638F755C}" srcId="{93AB18BD-4C5A-478F-B1D8-1474E7CEEE1A}" destId="{DA8AB6DB-AF6F-4A9A-B694-EFB5C0FEB11B}" srcOrd="1" destOrd="0" parTransId="{2E072A78-86D6-489D-838A-37E748D7D904}" sibTransId="{0D0E8670-8253-45CB-804A-E40F8D7CD0C0}"/>
    <dgm:cxn modelId="{28C68029-22EC-4E80-BB0B-04293FA1AB61}" type="presOf" srcId="{928DF8A6-CEE8-41DA-8F6D-2B617D6CD9B0}" destId="{B2EF7771-2DD2-4542-8378-284B436F31B1}" srcOrd="0" destOrd="0" presId="urn:microsoft.com/office/officeart/2009/layout/CircleArrowProcess"/>
    <dgm:cxn modelId="{B1F0C25F-0621-4AB0-ACFD-E04CBF631D2D}" type="presOf" srcId="{93AB18BD-4C5A-478F-B1D8-1474E7CEEE1A}" destId="{99630826-D2FA-4377-BB1C-F86110D361B6}" srcOrd="0" destOrd="0" presId="urn:microsoft.com/office/officeart/2009/layout/CircleArrowProcess"/>
    <dgm:cxn modelId="{5D61A24E-E7AF-4B2F-84B8-C423E8EB31F1}" type="presOf" srcId="{9FBCAD27-7FB6-4D2C-B326-42371EE71CE7}" destId="{0F88D437-5B28-4E8C-BD5B-3D6E3CEC056F}" srcOrd="0" destOrd="0" presId="urn:microsoft.com/office/officeart/2009/layout/CircleArrowProcess"/>
    <dgm:cxn modelId="{2DD4B07A-6890-4D46-A4F6-4AC88A0B9384}" srcId="{93AB18BD-4C5A-478F-B1D8-1474E7CEEE1A}" destId="{9FBCAD27-7FB6-4D2C-B326-42371EE71CE7}" srcOrd="0" destOrd="0" parTransId="{07B07CC2-0655-4871-A0C3-0C248439EC21}" sibTransId="{C4041B52-4A4C-4CC7-8307-AE8BE0283E6F}"/>
    <dgm:cxn modelId="{675A3AAA-2BBD-427F-9A38-724392116EE4}" type="presOf" srcId="{DA8AB6DB-AF6F-4A9A-B694-EFB5C0FEB11B}" destId="{04C5DF94-C8A9-4910-8D35-CD10FD822999}" srcOrd="0" destOrd="0" presId="urn:microsoft.com/office/officeart/2009/layout/CircleArrowProcess"/>
    <dgm:cxn modelId="{57CA81DE-E35E-47B2-865D-94AC13476B00}" srcId="{93AB18BD-4C5A-478F-B1D8-1474E7CEEE1A}" destId="{928DF8A6-CEE8-41DA-8F6D-2B617D6CD9B0}" srcOrd="2" destOrd="0" parTransId="{F1F784AA-31EF-4390-BB51-321135E6260A}" sibTransId="{0DA8BFE6-CB0A-4BC5-A955-104AE821DCEA}"/>
    <dgm:cxn modelId="{46554A2F-9008-4D91-8CE6-34F6E7896048}" type="presParOf" srcId="{99630826-D2FA-4377-BB1C-F86110D361B6}" destId="{1289382E-1DE8-4AE7-B45D-110DDDD50A29}" srcOrd="0" destOrd="0" presId="urn:microsoft.com/office/officeart/2009/layout/CircleArrowProcess"/>
    <dgm:cxn modelId="{30546B32-E717-4981-BD13-19CB9F2D08B7}" type="presParOf" srcId="{1289382E-1DE8-4AE7-B45D-110DDDD50A29}" destId="{EB8D4537-1B33-495F-8B3A-FE9AD940B736}" srcOrd="0" destOrd="0" presId="urn:microsoft.com/office/officeart/2009/layout/CircleArrowProcess"/>
    <dgm:cxn modelId="{0E811ACF-0139-48AC-9E72-69C705260C1B}" type="presParOf" srcId="{99630826-D2FA-4377-BB1C-F86110D361B6}" destId="{0F88D437-5B28-4E8C-BD5B-3D6E3CEC056F}" srcOrd="1" destOrd="0" presId="urn:microsoft.com/office/officeart/2009/layout/CircleArrowProcess"/>
    <dgm:cxn modelId="{97A5F86B-6D51-4A83-82BE-700D83B039C6}" type="presParOf" srcId="{99630826-D2FA-4377-BB1C-F86110D361B6}" destId="{B411B7C5-3050-4ABF-AFEE-9DED36A5F8F9}" srcOrd="2" destOrd="0" presId="urn:microsoft.com/office/officeart/2009/layout/CircleArrowProcess"/>
    <dgm:cxn modelId="{B0926425-A220-4527-94B1-3CC9D2FED93A}" type="presParOf" srcId="{B411B7C5-3050-4ABF-AFEE-9DED36A5F8F9}" destId="{5BA624A6-0350-4895-B98C-FDC881884360}" srcOrd="0" destOrd="0" presId="urn:microsoft.com/office/officeart/2009/layout/CircleArrowProcess"/>
    <dgm:cxn modelId="{1C7520A8-C866-4FF7-BF88-B6708B3EFF19}" type="presParOf" srcId="{99630826-D2FA-4377-BB1C-F86110D361B6}" destId="{04C5DF94-C8A9-4910-8D35-CD10FD822999}" srcOrd="3" destOrd="0" presId="urn:microsoft.com/office/officeart/2009/layout/CircleArrowProcess"/>
    <dgm:cxn modelId="{4EBDBD9A-0686-43F6-846A-BB1B73DF58A6}" type="presParOf" srcId="{99630826-D2FA-4377-BB1C-F86110D361B6}" destId="{08045312-50E6-407B-9627-EB5E1EC161F8}" srcOrd="4" destOrd="0" presId="urn:microsoft.com/office/officeart/2009/layout/CircleArrowProcess"/>
    <dgm:cxn modelId="{B3F7955E-DA01-4A90-8E97-FE15560D580D}" type="presParOf" srcId="{08045312-50E6-407B-9627-EB5E1EC161F8}" destId="{18471FC6-F228-4B57-B756-E7DBE404E4E1}" srcOrd="0" destOrd="0" presId="urn:microsoft.com/office/officeart/2009/layout/CircleArrowProcess"/>
    <dgm:cxn modelId="{F54CFC4E-7D2C-44B5-94B3-22B2605B2716}" type="presParOf" srcId="{99630826-D2FA-4377-BB1C-F86110D361B6}" destId="{B2EF7771-2DD2-4542-8378-284B436F31B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D4537-1B33-495F-8B3A-FE9AD940B736}">
      <dsp:nvSpPr>
        <dsp:cNvPr id="0" name=""/>
        <dsp:cNvSpPr/>
      </dsp:nvSpPr>
      <dsp:spPr>
        <a:xfrm>
          <a:off x="1058828" y="393088"/>
          <a:ext cx="1477337" cy="147756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B5B5B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8D437-5B28-4E8C-BD5B-3D6E3CEC056F}">
      <dsp:nvSpPr>
        <dsp:cNvPr id="0" name=""/>
        <dsp:cNvSpPr/>
      </dsp:nvSpPr>
      <dsp:spPr>
        <a:xfrm>
          <a:off x="1385368" y="926533"/>
          <a:ext cx="820928" cy="41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rPr>
            <a:t>开源框架</a:t>
          </a:r>
          <a:r>
            <a:rPr lang="en-US" altLang="zh-CN" sz="1200" b="1" kern="1200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rPr>
            <a:t>Model</a:t>
          </a:r>
          <a:endParaRPr lang="zh-CN" altLang="en-US" sz="1200" b="1" kern="1200" dirty="0">
            <a:solidFill>
              <a:srgbClr val="1D1D1A">
                <a:hueOff val="0"/>
                <a:satOff val="0"/>
                <a:lumOff val="0"/>
                <a:alphaOff val="0"/>
              </a:srgbClr>
            </a:solidFill>
            <a:latin typeface="Huawei Sans" panose="020C0503030203020204" pitchFamily="34" charset="0"/>
            <a:ea typeface="方正兰亭黑简体" panose="02000000000000000000" pitchFamily="2" charset="-122"/>
            <a:cs typeface="Huawei Sans" panose="020C0503030203020204" pitchFamily="34" charset="0"/>
          </a:endParaRPr>
        </a:p>
      </dsp:txBody>
      <dsp:txXfrm>
        <a:off x="1385368" y="926533"/>
        <a:ext cx="820928" cy="410365"/>
      </dsp:txXfrm>
    </dsp:sp>
    <dsp:sp modelId="{5BA624A6-0350-4895-B98C-FDC881884360}">
      <dsp:nvSpPr>
        <dsp:cNvPr id="0" name=""/>
        <dsp:cNvSpPr/>
      </dsp:nvSpPr>
      <dsp:spPr>
        <a:xfrm>
          <a:off x="648502" y="1242058"/>
          <a:ext cx="1477337" cy="147756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F4CFD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5DF94-C8A9-4910-8D35-CD10FD822999}">
      <dsp:nvSpPr>
        <dsp:cNvPr id="0" name=""/>
        <dsp:cNvSpPr/>
      </dsp:nvSpPr>
      <dsp:spPr>
        <a:xfrm>
          <a:off x="0" y="1517373"/>
          <a:ext cx="2774342" cy="41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000" kern="1200" dirty="0">
            <a:solidFill>
              <a:srgbClr val="1D1D1A">
                <a:hueOff val="0"/>
                <a:satOff val="0"/>
                <a:lumOff val="0"/>
                <a:alphaOff val="0"/>
              </a:srgbClr>
            </a:solidFill>
            <a:latin typeface="Huawei Sans" panose="020B0604020202020204"/>
            <a:ea typeface="微软雅黑"/>
            <a:cs typeface="+mn-cs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B0604020202020204"/>
              <a:ea typeface="微软雅黑"/>
              <a:cs typeface="+mn-cs"/>
            </a:rPr>
            <a:t>ATC</a:t>
          </a:r>
          <a:endParaRPr lang="zh-CN" altLang="en-US" sz="1900" kern="1200" dirty="0">
            <a:solidFill>
              <a:srgbClr val="1D1D1A">
                <a:hueOff val="0"/>
                <a:satOff val="0"/>
                <a:lumOff val="0"/>
                <a:alphaOff val="0"/>
              </a:srgbClr>
            </a:solidFill>
            <a:latin typeface="Huawei Sans" panose="020B0604020202020204"/>
            <a:ea typeface="微软雅黑"/>
            <a:cs typeface="+mn-cs"/>
          </a:endParaRPr>
        </a:p>
      </dsp:txBody>
      <dsp:txXfrm>
        <a:off x="0" y="1517373"/>
        <a:ext cx="2774342" cy="410365"/>
      </dsp:txXfrm>
    </dsp:sp>
    <dsp:sp modelId="{18471FC6-F228-4B57-B756-E7DBE404E4E1}">
      <dsp:nvSpPr>
        <dsp:cNvPr id="0" name=""/>
        <dsp:cNvSpPr/>
      </dsp:nvSpPr>
      <dsp:spPr>
        <a:xfrm>
          <a:off x="1163975" y="2192621"/>
          <a:ext cx="1269261" cy="126977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B5B5B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F7771-2DD2-4542-8378-284B436F31B1}">
      <dsp:nvSpPr>
        <dsp:cNvPr id="0" name=""/>
        <dsp:cNvSpPr/>
      </dsp:nvSpPr>
      <dsp:spPr>
        <a:xfrm>
          <a:off x="1387310" y="2635521"/>
          <a:ext cx="820928" cy="41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rPr>
            <a:t>昇腾支持</a:t>
          </a:r>
          <a:r>
            <a:rPr lang="en-US" altLang="zh-CN" sz="1200" b="1" kern="1200" dirty="0">
              <a:solidFill>
                <a:srgbClr val="1D1D1A">
                  <a:hueOff val="0"/>
                  <a:satOff val="0"/>
                  <a:lumOff val="0"/>
                  <a:alphaOff val="0"/>
                </a:srgbClr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rPr>
            <a:t>Model</a:t>
          </a:r>
          <a:endParaRPr lang="zh-CN" altLang="en-US" sz="1200" b="1" kern="1200" dirty="0">
            <a:solidFill>
              <a:srgbClr val="1D1D1A">
                <a:hueOff val="0"/>
                <a:satOff val="0"/>
                <a:lumOff val="0"/>
                <a:alphaOff val="0"/>
              </a:srgbClr>
            </a:solidFill>
            <a:latin typeface="Huawei Sans" panose="020C0503030203020204" pitchFamily="34" charset="0"/>
            <a:ea typeface="方正兰亭黑简体" panose="02000000000000000000" pitchFamily="2" charset="-122"/>
            <a:cs typeface="Huawei Sans" panose="020C0503030203020204" pitchFamily="34" charset="0"/>
          </a:endParaRPr>
        </a:p>
      </dsp:txBody>
      <dsp:txXfrm>
        <a:off x="1387310" y="2635521"/>
        <a:ext cx="820928" cy="410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  <a:t>10/25/2025</a:t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  <a:t>‹#›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lang="en-US"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40000" indent="-180000" algn="l" defTabSz="1219304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900000" indent="-180000" algn="l" defTabSz="1219304" rtl="0" eaLnBrk="1" fontAlgn="ctr" latinLnBrk="0" hangingPunct="1">
      <a:lnSpc>
        <a:spcPct val="125000"/>
      </a:lnSpc>
      <a:spcAft>
        <a:spcPts val="600"/>
      </a:spcAft>
      <a:buFont typeface="微软雅黑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6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2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2" orient="horz" pos="2704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2432" userDrawn="1">
          <p15:clr>
            <a:srgbClr val="F26B43"/>
          </p15:clr>
        </p15:guide>
        <p15:guide id="7" pos="461" userDrawn="1">
          <p15:clr>
            <a:srgbClr val="F26B43"/>
          </p15:clr>
        </p15:guide>
        <p15:guide id="9" pos="2207" userDrawn="1">
          <p15:clr>
            <a:srgbClr val="F26B43"/>
          </p15:clr>
        </p15:guide>
        <p15:guide id="10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图像占位符 7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9" name="备注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8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106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537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50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514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CANN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（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Compute Architecture for Neural Networks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）是华为针对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场景推出的异构计算架构，对上支持多种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框架，对下服务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处理器与编程，发挥承上启下的关键作用，是提升昇腾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处理器计算效率的关键平台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767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在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AscendCL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（昇腾计算语言）的开放性设计中，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Plugin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适配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、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图融合接口开放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、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Ascend-IR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接口开放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和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开放预置算子库编码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四大设计通过解耦系统组件、支持多框架模型接入、优化计算图性能、提供底层算子开发能力，共同构建了灵活、高效、兼容性强的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开发环境。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15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946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439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提问：“在开发这些多样化的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应用时，我们需要什么样的工具和框架来提高效率和质量呢？”</a:t>
            </a:r>
            <a:endParaRPr lang="zh-CN" altLang="en-US" dirty="0"/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endParaRPr lang="en-US" altLang="zh-CN" dirty="0"/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en-US" dirty="0"/>
              <a:t>基于上面的三个设计理念，我们研发了自己的</a:t>
            </a:r>
            <a:r>
              <a:rPr lang="en-US" altLang="zh-CN" dirty="0" err="1"/>
              <a:t>MindSpore</a:t>
            </a:r>
            <a:r>
              <a:rPr lang="zh-CN" altLang="en-US" dirty="0"/>
              <a:t>的核心架构，核心分为四层：按需协作分布式架构、调度、分布式部署、通信库都在同一层，再往下是执行高效层（包括数据模型下沉），另外是并行的</a:t>
            </a:r>
            <a:r>
              <a:rPr lang="en-US" altLang="zh-CN" dirty="0"/>
              <a:t>Pipeline</a:t>
            </a:r>
            <a:r>
              <a:rPr lang="zh-CN" altLang="en-US" dirty="0"/>
              <a:t>执行层和深度图的优化、算子的融合，再上层有</a:t>
            </a:r>
            <a:r>
              <a:rPr lang="en-US" altLang="zh-CN" dirty="0" err="1"/>
              <a:t>MindSpore</a:t>
            </a:r>
            <a:r>
              <a:rPr lang="zh-CN" altLang="en-US" dirty="0"/>
              <a:t>原生的计算图表达。支持了自动微分、自动并行、自动调优的特性点，支撑了符合我们的设计理念全场景</a:t>
            </a:r>
            <a:r>
              <a:rPr lang="en-US" altLang="zh-CN" dirty="0"/>
              <a:t>API</a:t>
            </a:r>
            <a:r>
              <a:rPr lang="zh-CN" altLang="en-US" dirty="0"/>
              <a:t>：开发算法即代码、运行高效、部署态灵活形成一体化。</a:t>
            </a:r>
          </a:p>
          <a:p>
            <a:endParaRPr lang="en-US" altLang="zh-CN" dirty="0"/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en-US" altLang="zh-CN" sz="1100" kern="0" dirty="0">
                <a:solidFill>
                  <a:prstClr val="white"/>
                </a:solidFill>
                <a:cs typeface="+mn-ea"/>
                <a:sym typeface="+mn-lt"/>
              </a:rPr>
              <a:t>On-Device</a:t>
            </a:r>
            <a:r>
              <a:rPr lang="zh-CN" altLang="en-US" sz="1100" kern="0" dirty="0">
                <a:solidFill>
                  <a:prstClr val="white"/>
                </a:solidFill>
                <a:cs typeface="+mn-ea"/>
                <a:sym typeface="+mn-lt"/>
              </a:rPr>
              <a:t>执行</a:t>
            </a:r>
            <a:endParaRPr lang="en-US" altLang="zh-CN" sz="1100" kern="0" dirty="0">
              <a:solidFill>
                <a:prstClr val="white"/>
              </a:solidFill>
              <a:cs typeface="+mn-ea"/>
              <a:sym typeface="+mn-lt"/>
            </a:endParaRP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将整个计算图（包括数据加载、计算、通信等）下沉到硬件设备上执行，避免主机与设备之间的频繁数据交换。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PipLine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并行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一种将深度学习模型按层或模块分割到不同设备上，通过流水线方式执行训练或推理的技术。其核心作用在于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突破单设备内存限制，提升大规模模型训练效率。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43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ModelArts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作为华为云的一站式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开发平台，提供了从数据标注到模型部署的全流程服务；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HiAI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 Service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则专注于终端设备的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服务。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MindX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 Edge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适用于边缘计算场景，能够实现在边缘设备上的高效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推理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MindInsight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以可视化的方式展示模型训练过程中的各项指标，帮助开发者进行调优，例如，通过绘制损失函数曲线和准确率曲线，让开发者直观地了解模型的训练情况。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MindArmour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：在保障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系统安全方面非常重要性，如防止模型被攻击、保护数据隐私。在一些对安全性要求较高的行业（如金融、医疗），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MindArmour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的应用价值极高。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ME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全场景统一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API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实现代码在不同场景下的复用，提高开发效率。比如，开发者使用统一的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API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可以在云端和终端设备上实现相似的功能。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端 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- 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边 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- 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云按需协作分布式并行架构：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根据任务需求动态分配计算资源，实现端、边、云的高效协同，例如，在智能安防场景中，摄像头（端）进行初步的数据采集和处理，边缘服务器进行实时的分析和预警，云端进行大规模的数据存储和深度分析。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全流程极简：拥有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简单易用的开发套件，可以完成自动数据预处理、一键式模型训练和部署等功能。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全自动并行：</a:t>
            </a:r>
            <a:r>
              <a:rPr lang="zh-CN" altLang="en-US" dirty="0">
                <a:effectLst/>
              </a:rPr>
              <a:t>模型、算子自动切分，多核自动扩展到集群，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以此提高大规模模型训练的速度和效率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全场景协同：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MindSpore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根据不同的设备特性自适应部署模型。如：在移动设备上部署轻量级模型，在云端部署复杂的模型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395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幻灯片图像占位符 16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18" name="备注占位符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77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13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503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该架构通过两大使能平台提供计算资源管理，优选模型库提供模型支持，行业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SDK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推动各行业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应用发展，形成一个完整的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生态体系。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深度学习使能（</a:t>
            </a:r>
            <a:r>
              <a:rPr lang="en-US" altLang="zh-CN" sz="1100" b="1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MindX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 DL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）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：作为数据中心设备与计算资源统一管理与调度平台，为深度学习提供基础支撑。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智能边缘使能（</a:t>
            </a:r>
            <a:r>
              <a:rPr lang="en-US" altLang="zh-CN" sz="1100" b="1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MindX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 Edge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）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：实现轻量化的边缘计算资源统一管理运维平台，适用于边缘计算场景。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优选模型库（</a:t>
            </a:r>
            <a:r>
              <a:rPr lang="en-US" altLang="zh-CN" sz="1100" b="1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ModelZoo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）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：提供预训练高性能模型，方便开发者快速获取和使用优质模型资源。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行业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SDK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：包含如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mxVision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、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mxManufacture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等，是行业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应用软件开发套件，面向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超算、交通、医疗、金融、电力等多个行业，助力各行业快速开发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应用。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93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b="1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MindX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 DL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深度学习组件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是华为推出的昇腾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处理器专用深度学习组件，专为支持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Atlas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系列训练和推理服务器设计。其核心功能涵盖资源管理、优化调度、集群监控及分布式训练通信配置，旨在降低深度学习平台开发门槛，加速合作伙伴构建高效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系统。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810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25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ModelZoo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通过提供丰富的训练模型和高效的推理模型，充分利用</a:t>
            </a:r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ModelZoo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中的模型资源，提升开发效率和项目质量。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378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920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603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208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509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19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323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873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048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871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763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206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/>
              <a:t>ACD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199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ABCD</a:t>
            </a:r>
          </a:p>
          <a:p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OCR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的中文全称是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光学字符识别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（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Optical Character Recognition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），也被称为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文字识别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技术。它是一种将图像中的文字（如扫描的纸质文档、照片、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PDF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等）转换为可编辑、可搜索的电子文本的技术。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6903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答案：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/>
              <a:t>310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433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522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b="0" i="0" dirty="0">
                <a:effectLst/>
                <a:latin typeface="HarmonyOS-Hans"/>
              </a:rPr>
              <a:t>在人工智能技术快速发展的今天，单一的优秀硬件或软件已经无法满足复杂的</a:t>
            </a:r>
            <a:r>
              <a:rPr lang="en-US" altLang="zh-CN" b="0" i="0" dirty="0">
                <a:effectLst/>
                <a:latin typeface="HarmonyOS-Hans"/>
              </a:rPr>
              <a:t>AI</a:t>
            </a:r>
            <a:r>
              <a:rPr lang="zh-CN" altLang="en-US" b="0" i="0" dirty="0">
                <a:effectLst/>
                <a:latin typeface="HarmonyOS-Hans"/>
              </a:rPr>
              <a:t>应用需求。华为昇腾</a:t>
            </a:r>
            <a:r>
              <a:rPr lang="en-US" altLang="zh-CN" b="0" i="0" dirty="0">
                <a:effectLst/>
                <a:latin typeface="HarmonyOS-Hans"/>
              </a:rPr>
              <a:t>AI</a:t>
            </a:r>
            <a:r>
              <a:rPr lang="zh-CN" altLang="en-US" b="0" i="0" dirty="0">
                <a:effectLst/>
                <a:latin typeface="HarmonyOS-Hans"/>
              </a:rPr>
              <a:t>全栈软件平台通过四大核心组件的深度协同，为开发者提供了从底层芯片使能到上层应用部署的完整解决方案。</a:t>
            </a:r>
            <a:endParaRPr lang="en-US" altLang="zh-CN" b="0" i="0" dirty="0">
              <a:effectLst/>
              <a:latin typeface="HarmonyOS-Hans"/>
            </a:endParaRPr>
          </a:p>
          <a:p>
            <a:endParaRPr lang="en-US" altLang="zh-CN" b="0" i="0" dirty="0">
              <a:effectLst/>
              <a:latin typeface="HarmonyOS-Hans"/>
            </a:endParaRPr>
          </a:p>
          <a:p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Atlas 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系列硬件</a:t>
            </a:r>
            <a:endParaRPr lang="en-US" altLang="zh-CN" sz="1100" b="1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dirty="0">
                <a:latin typeface="+mn-lt"/>
                <a:ea typeface="+mn-ea"/>
              </a:rPr>
              <a:t>在</a:t>
            </a:r>
            <a:r>
              <a:rPr lang="en-US" altLang="zh-CN" dirty="0">
                <a:latin typeface="+mn-lt"/>
                <a:ea typeface="+mn-ea"/>
              </a:rPr>
              <a:t>AI</a:t>
            </a:r>
            <a:r>
              <a:rPr lang="zh-CN" altLang="en-US" dirty="0">
                <a:latin typeface="+mn-lt"/>
                <a:ea typeface="+mn-ea"/>
              </a:rPr>
              <a:t>算力的硬件基座层面，华为提供了</a:t>
            </a:r>
            <a:r>
              <a:rPr lang="en-US" altLang="zh-CN" dirty="0">
                <a:latin typeface="+mn-lt"/>
                <a:ea typeface="+mn-ea"/>
              </a:rPr>
              <a:t>Atlas</a:t>
            </a:r>
            <a:r>
              <a:rPr lang="zh-CN" altLang="en-US" dirty="0">
                <a:latin typeface="+mn-lt"/>
                <a:ea typeface="+mn-ea"/>
              </a:rPr>
              <a:t>系列产品，专门用于为</a:t>
            </a:r>
            <a:r>
              <a:rPr lang="en-US" altLang="zh-CN" dirty="0">
                <a:latin typeface="+mn-lt"/>
                <a:ea typeface="+mn-ea"/>
              </a:rPr>
              <a:t>AI</a:t>
            </a:r>
            <a:r>
              <a:rPr lang="zh-CN" altLang="en-US" dirty="0">
                <a:latin typeface="+mn-lt"/>
                <a:ea typeface="+mn-ea"/>
              </a:rPr>
              <a:t>加速计算。这一系列产品覆盖了端、边、云各类场景，小到消费终端，大到云上数据中心，都能找到对应的产品进行部署。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其中在边侧，可以选择将</a:t>
            </a:r>
            <a:r>
              <a:rPr lang="en-US" altLang="zh-CN" dirty="0">
                <a:latin typeface="+mn-lt"/>
                <a:ea typeface="+mn-ea"/>
              </a:rPr>
              <a:t>Atlas200</a:t>
            </a:r>
            <a:r>
              <a:rPr lang="zh-CN" altLang="en-US" dirty="0">
                <a:latin typeface="+mn-lt"/>
                <a:ea typeface="+mn-ea"/>
              </a:rPr>
              <a:t>模组集成到您的产品中对</a:t>
            </a:r>
            <a:r>
              <a:rPr lang="en-US" altLang="zh-CN" dirty="0">
                <a:latin typeface="+mn-lt"/>
                <a:ea typeface="+mn-ea"/>
              </a:rPr>
              <a:t>AI</a:t>
            </a:r>
            <a:r>
              <a:rPr lang="zh-CN" altLang="en-US" dirty="0">
                <a:latin typeface="+mn-lt"/>
                <a:ea typeface="+mn-ea"/>
              </a:rPr>
              <a:t>方面的计算进行加速。也可以将</a:t>
            </a:r>
            <a:r>
              <a:rPr lang="en-US" altLang="zh-CN" dirty="0">
                <a:latin typeface="+mn-lt"/>
                <a:ea typeface="+mn-ea"/>
              </a:rPr>
              <a:t>Atlas300</a:t>
            </a:r>
            <a:r>
              <a:rPr lang="zh-CN" altLang="en-US" dirty="0">
                <a:latin typeface="+mn-lt"/>
                <a:ea typeface="+mn-ea"/>
              </a:rPr>
              <a:t>产品集成到服务器上进行更高性能的加速计算。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在室外场景，可以选用</a:t>
            </a:r>
            <a:r>
              <a:rPr lang="en-US" altLang="zh-CN" dirty="0">
                <a:latin typeface="+mn-lt"/>
                <a:ea typeface="+mn-ea"/>
              </a:rPr>
              <a:t>Atlas500</a:t>
            </a:r>
            <a:r>
              <a:rPr lang="zh-CN" altLang="en-US" dirty="0">
                <a:latin typeface="+mn-lt"/>
                <a:ea typeface="+mn-ea"/>
              </a:rPr>
              <a:t>进行推理加速。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在数据中心机房场景下，可以选用</a:t>
            </a:r>
            <a:r>
              <a:rPr lang="en-US" altLang="zh-CN" dirty="0">
                <a:latin typeface="+mn-lt"/>
                <a:ea typeface="+mn-ea"/>
              </a:rPr>
              <a:t>Atlas800</a:t>
            </a:r>
            <a:r>
              <a:rPr lang="zh-CN" altLang="en-US" dirty="0">
                <a:latin typeface="+mn-lt"/>
                <a:ea typeface="+mn-ea"/>
              </a:rPr>
              <a:t>训练</a:t>
            </a:r>
            <a:r>
              <a:rPr lang="en-US" altLang="zh-CN" dirty="0">
                <a:latin typeface="+mn-lt"/>
                <a:ea typeface="+mn-ea"/>
              </a:rPr>
              <a:t>/</a:t>
            </a:r>
            <a:r>
              <a:rPr lang="zh-CN" altLang="en-US" dirty="0">
                <a:latin typeface="+mn-lt"/>
                <a:ea typeface="+mn-ea"/>
              </a:rPr>
              <a:t>推理服务器进行部署。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对于超算中心客户，可以选用</a:t>
            </a:r>
            <a:r>
              <a:rPr lang="en-US" altLang="zh-CN" dirty="0">
                <a:latin typeface="+mn-lt"/>
                <a:ea typeface="+mn-ea"/>
              </a:rPr>
              <a:t>Atlas900</a:t>
            </a:r>
            <a:r>
              <a:rPr lang="zh-CN" altLang="en-US" dirty="0">
                <a:latin typeface="+mn-lt"/>
                <a:ea typeface="+mn-ea"/>
              </a:rPr>
              <a:t>训练集群来加速计算。</a:t>
            </a:r>
          </a:p>
          <a:p>
            <a:endParaRPr lang="en-US" altLang="zh-CN" dirty="0"/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CANN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：芯片使能引擎</a:t>
            </a:r>
          </a:p>
          <a:p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CANN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是最接近硬件的软件层，负责充分发挥昇腾芯片的计算能力。</a:t>
            </a:r>
            <a:endParaRPr lang="en-US" altLang="zh-CN" dirty="0"/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​关键特性​：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​芯片驱动管理​：直接管理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NPU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硬件资源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​运行时环境​：提供任务调度和内存管理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​高性能算子库​：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1000+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个深度优化算子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​图编译器​：将计算图转换为高效可执行代码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en-US" altLang="zh-CN" sz="1100" b="1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MindSpore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框架核心</a:t>
            </a:r>
          </a:p>
          <a:p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MindSpore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是全栈平台的核心框架，承上启下，既提供算法开发接口，又深度优化训练和推理性能。​动静结合​：支持动态图调试和静态图部署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​自动并行​：自动实现分布式训练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​全场景支持​：端边云统一架构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​开源开放​：完全开源，生态丰富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关键特性：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​动静结合​：支持动态图调试和静态图部署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​自动并行​：自动实现分布式训练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​全场景支持​：端边云统一架构</a:t>
            </a: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​开源开放​：完全开源，生态丰富</a:t>
            </a:r>
          </a:p>
          <a:p>
            <a:endParaRPr lang="zh-CN" altLang="en-US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en-US" altLang="zh-CN" sz="1100" b="1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MindX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：应用使能套件</a:t>
            </a:r>
          </a:p>
          <a:p>
            <a:r>
              <a:rPr lang="en-US" altLang="zh-CN" sz="1100" b="0" i="0" kern="1200" baseline="0" dirty="0" err="1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MindX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面向实际应用场景，提供端到端的解决方案和开发套件，加速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应用落地。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​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MX Edge​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：边缘计算部署套件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endParaRPr lang="zh-CN" altLang="en-US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764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zh-CN" sz="11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答案：</a:t>
            </a:r>
            <a:r>
              <a:rPr lang="en-US" altLang="zh-CN" sz="11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Mindspore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答案：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</a:t>
            </a:r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，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B</a:t>
            </a:r>
            <a:r>
              <a:rPr lang="zh-CN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，</a:t>
            </a:r>
            <a:r>
              <a:rPr lang="en-US" altLang="zh-CN" sz="110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D</a:t>
            </a:r>
            <a:endParaRPr lang="zh-CN" altLang="zh-CN" sz="110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304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A_1  C_2 B_3 D_4</a:t>
            </a:r>
          </a:p>
          <a:p>
            <a:r>
              <a:rPr lang="en-US" altLang="zh-CN" dirty="0"/>
              <a:t>310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8457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000" marR="0" lvl="0" indent="-180000" algn="l" defTabSz="1219304" rtl="0" eaLnBrk="1" fontAlgn="ctr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Huawei Sans" panose="020C0503030203020204" pitchFamily="34" charset="0"/>
              <a:buChar char="•"/>
              <a:tabLst/>
              <a:defRPr/>
            </a:pPr>
            <a:r>
              <a:rPr lang="zh-CN" altLang="en-US" dirty="0">
                <a:latin typeface="+mn-lt"/>
                <a:ea typeface="+mn-ea"/>
              </a:rPr>
              <a:t>华为</a:t>
            </a:r>
            <a:r>
              <a:rPr lang="en-US" altLang="zh-CN" dirty="0">
                <a:latin typeface="+mn-lt"/>
                <a:ea typeface="+mn-ea"/>
              </a:rPr>
              <a:t>Atlas</a:t>
            </a:r>
            <a:r>
              <a:rPr lang="zh-CN" altLang="en-US" dirty="0">
                <a:latin typeface="+mn-lt"/>
                <a:ea typeface="+mn-ea"/>
              </a:rPr>
              <a:t>人工智能计算平台基于华为昇腾系列</a:t>
            </a:r>
            <a:r>
              <a:rPr lang="en-US" altLang="zh-CN" dirty="0">
                <a:latin typeface="+mn-lt"/>
                <a:ea typeface="+mn-ea"/>
              </a:rPr>
              <a:t>AI</a:t>
            </a:r>
            <a:r>
              <a:rPr lang="zh-CN" altLang="en-US" dirty="0">
                <a:latin typeface="+mn-lt"/>
                <a:ea typeface="+mn-ea"/>
              </a:rPr>
              <a:t>处理器，通过模块、板卡、小站、服务器、集群等丰富的产品形态，打造面向“端、边、云”的全场景</a:t>
            </a:r>
            <a:r>
              <a:rPr lang="en-US" altLang="zh-CN" dirty="0">
                <a:latin typeface="+mn-lt"/>
                <a:ea typeface="+mn-ea"/>
              </a:rPr>
              <a:t>AI</a:t>
            </a:r>
            <a:r>
              <a:rPr lang="zh-CN" altLang="en-US" dirty="0">
                <a:latin typeface="+mn-lt"/>
                <a:ea typeface="+mn-ea"/>
              </a:rPr>
              <a:t>基础设施方案。作为华为全栈</a:t>
            </a:r>
            <a:r>
              <a:rPr lang="en-US" altLang="zh-CN" dirty="0">
                <a:latin typeface="+mn-lt"/>
                <a:ea typeface="+mn-ea"/>
              </a:rPr>
              <a:t>AI</a:t>
            </a:r>
            <a:r>
              <a:rPr lang="zh-CN" altLang="en-US" dirty="0">
                <a:latin typeface="+mn-lt"/>
                <a:ea typeface="+mn-ea"/>
              </a:rPr>
              <a:t>解决方案的重要组成部分，</a:t>
            </a:r>
            <a:r>
              <a:rPr lang="en-US" altLang="zh-CN" dirty="0">
                <a:latin typeface="+mn-lt"/>
                <a:ea typeface="+mn-ea"/>
              </a:rPr>
              <a:t>Atlas</a:t>
            </a:r>
            <a:r>
              <a:rPr lang="zh-CN" altLang="en-US" dirty="0">
                <a:latin typeface="+mn-lt"/>
                <a:ea typeface="+mn-ea"/>
              </a:rPr>
              <a:t>在去年推出推理产品的基础上，今年将会补齐训练产品，给业界呈现一个完整的</a:t>
            </a:r>
            <a:r>
              <a:rPr lang="en-US" altLang="zh-CN" dirty="0">
                <a:latin typeface="+mn-lt"/>
                <a:ea typeface="+mn-ea"/>
              </a:rPr>
              <a:t>AI</a:t>
            </a:r>
            <a:r>
              <a:rPr lang="zh-CN" altLang="en-US" dirty="0">
                <a:latin typeface="+mn-lt"/>
                <a:ea typeface="+mn-ea"/>
              </a:rPr>
              <a:t>解决方案。同时，我们还通过全场景部署，打通云边端协同，让</a:t>
            </a:r>
            <a:r>
              <a:rPr lang="en-US" altLang="zh-CN" dirty="0">
                <a:latin typeface="+mn-lt"/>
                <a:ea typeface="+mn-ea"/>
              </a:rPr>
              <a:t>AI</a:t>
            </a:r>
            <a:r>
              <a:rPr lang="zh-CN" altLang="en-US" dirty="0">
                <a:latin typeface="+mn-lt"/>
                <a:ea typeface="+mn-ea"/>
              </a:rPr>
              <a:t>能力赋能各环节。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139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推理卡：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Atlas 300I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推理卡（型号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3000/3010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）支持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80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路高清视频实时分析，而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Atlas 300I Duo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推理卡则支持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256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路高清视频实时分析。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训练卡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Atlas 300T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系列（如 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Atlas 300T Pro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）专为数据中心和高性能计算场景设计，聚焦于大规模模型训练任务，例如：支持百亿参数级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大语言模型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的分布式训练；加速图像分类、目标检测等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计算机视觉模型训</a:t>
            </a:r>
            <a:endParaRPr lang="en-US" altLang="zh-CN" sz="1100" b="0" i="0" kern="1200" baseline="0" dirty="0">
              <a:solidFill>
                <a:schemeClr val="tx1"/>
              </a:solidFill>
              <a:effectLst/>
              <a:latin typeface="Huawei Sans" panose="020C0503030203020204" pitchFamily="34" charset="0"/>
              <a:ea typeface="方正兰亭黑简体" panose="02000000000000000000" pitchFamily="2" charset="-122"/>
              <a:cs typeface="+mn-cs"/>
            </a:endParaRPr>
          </a:p>
          <a:p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Atlas 300T Pro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：集成昇腾 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910 AI 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处理器，提供 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280 TFLOPS FP16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 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算力，满足高负载训练需求。</a:t>
            </a:r>
          </a:p>
          <a:p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Atlas 300T</a:t>
            </a:r>
            <a:r>
              <a:rPr lang="zh-CN" altLang="en-US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（基础版）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：单卡最高提供 </a:t>
            </a:r>
            <a:r>
              <a:rPr lang="en-US" altLang="zh-CN" sz="1100" b="1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220 TFLOPS FP16</a:t>
            </a:r>
            <a:r>
              <a:rPr lang="en-US" altLang="zh-CN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 </a:t>
            </a:r>
            <a:r>
              <a:rPr lang="zh-CN" altLang="en-US" sz="1100" b="0" i="0" kern="1200" baseline="0" dirty="0">
                <a:solidFill>
                  <a:schemeClr val="tx1"/>
                </a:solidFill>
                <a:effectLst/>
                <a:latin typeface="Huawei Sans" panose="020C0503030203020204" pitchFamily="34" charset="0"/>
                <a:ea typeface="方正兰亭黑简体" panose="02000000000000000000" pitchFamily="2" charset="-122"/>
                <a:cs typeface="+mn-cs"/>
              </a:rPr>
              <a:t>算力，适用于通用训练场景。</a:t>
            </a:r>
          </a:p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028349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65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02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1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4034">
              <a:lnSpc>
                <a:spcPts val="3439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</p:spPr>
        <p:txBody>
          <a:bodyPr vert="horz" lIns="0" tIns="0" rIns="0" bIns="0" rtlCol="0">
            <a:noAutofit/>
          </a:bodyPr>
          <a:lstStyle>
            <a:lvl1pPr marL="228600" indent="-228600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90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更多信息</a:t>
            </a:r>
          </a:p>
        </p:txBody>
      </p:sp>
    </p:spTree>
    <p:extLst>
      <p:ext uri="{BB962C8B-B14F-4D97-AF65-F5344CB8AC3E}">
        <p14:creationId xmlns:p14="http://schemas.microsoft.com/office/powerpoint/2010/main" val="252638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学习推荐</a:t>
            </a:r>
          </a:p>
        </p:txBody>
      </p:sp>
    </p:spTree>
    <p:extLst>
      <p:ext uri="{BB962C8B-B14F-4D97-AF65-F5344CB8AC3E}">
        <p14:creationId xmlns:p14="http://schemas.microsoft.com/office/powerpoint/2010/main" val="2010191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484312"/>
            <a:ext cx="1072832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166991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047750"/>
            <a:ext cx="10728326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77827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643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26084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4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4933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470206"/>
              </p:ext>
            </p:extLst>
          </p:nvPr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82951008"/>
              </p:ext>
            </p:extLst>
          </p:nvPr>
        </p:nvGraphicFramePr>
        <p:xfrm>
          <a:off x="1007140" y="2920836"/>
          <a:ext cx="10177327" cy="303847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uawei Sans" panose="020C0503030203020204" pitchFamily="34" charset="0"/>
                          <a:ea typeface="方正兰亭黑简体" panose="02000000000000000000" pitchFamily="2" charset="-122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uawei Sans" panose="020C0503030203020204" pitchFamily="34" charset="0"/>
                        <a:ea typeface="方正兰亭黑简体" panose="02000000000000000000" pitchFamily="2" charset="-122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algn="l" defTabSz="1001223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i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502996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502996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502996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502996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042" y="549801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8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6170" y="549801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2019.01.25</a:t>
            </a:r>
            <a:endParaRPr lang="zh-CN" altLang="en-US" dirty="0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3619" y="549801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30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16775" y="5498016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389798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前言</a:t>
            </a:r>
          </a:p>
        </p:txBody>
      </p:sp>
    </p:spTree>
    <p:extLst>
      <p:ext uri="{BB962C8B-B14F-4D97-AF65-F5344CB8AC3E}">
        <p14:creationId xmlns:p14="http://schemas.microsoft.com/office/powerpoint/2010/main" val="499053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eaLnBrk="1" hangingPunct="1"/>
            <a:r>
              <a:rPr lang="zh-CN" altLang="en-US" dirty="0"/>
              <a:t>学完本课程后，您将能够：</a:t>
            </a:r>
            <a:endParaRPr lang="en-US" altLang="zh-CN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目标</a:t>
            </a:r>
            <a:endParaRPr lang="en-US" altLang="zh-CN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1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5929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本节概述和学习目标</a:t>
            </a:r>
          </a:p>
        </p:txBody>
      </p:sp>
    </p:spTree>
    <p:extLst>
      <p:ext uri="{BB962C8B-B14F-4D97-AF65-F5344CB8AC3E}">
        <p14:creationId xmlns:p14="http://schemas.microsoft.com/office/powerpoint/2010/main" val="2528024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Huawei Sans" panose="020C0503030203020204" pitchFamily="34" charset="0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cxnSp>
        <p:nvCxnSpPr>
          <p:cNvPr id="24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思考题</a:t>
            </a:r>
          </a:p>
        </p:txBody>
      </p:sp>
    </p:spTree>
    <p:extLst>
      <p:ext uri="{BB962C8B-B14F-4D97-AF65-F5344CB8AC3E}">
        <p14:creationId xmlns:p14="http://schemas.microsoft.com/office/powerpoint/2010/main" val="96367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此版式用于每一节的小结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本节小结</a:t>
            </a:r>
          </a:p>
        </p:txBody>
      </p:sp>
    </p:spTree>
    <p:extLst>
      <p:ext uri="{BB962C8B-B14F-4D97-AF65-F5344CB8AC3E}">
        <p14:creationId xmlns:p14="http://schemas.microsoft.com/office/powerpoint/2010/main" val="4052420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本章总结</a:t>
            </a:r>
          </a:p>
        </p:txBody>
      </p:sp>
    </p:spTree>
    <p:extLst>
      <p:ext uri="{BB962C8B-B14F-4D97-AF65-F5344CB8AC3E}">
        <p14:creationId xmlns:p14="http://schemas.microsoft.com/office/powerpoint/2010/main" val="410235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altLang="zh-CN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2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9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2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orient="horz" pos="1230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99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28" r:id="rId2"/>
    <p:sldLayoutId id="2147483844" r:id="rId3"/>
    <p:sldLayoutId id="2147483866" r:id="rId4"/>
    <p:sldLayoutId id="2147483846" r:id="rId5"/>
    <p:sldLayoutId id="2147483871" r:id="rId6"/>
    <p:sldLayoutId id="2147483836" r:id="rId7"/>
    <p:sldLayoutId id="2147483837" r:id="rId8"/>
    <p:sldLayoutId id="2147483838" r:id="rId9"/>
    <p:sldLayoutId id="2147483839" r:id="rId10"/>
  </p:sldLayoutIdLst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42" userDrawn="1">
          <p15:clr>
            <a:srgbClr val="F26B43"/>
          </p15:clr>
        </p15:guide>
        <p15:guide id="4" pos="7038" userDrawn="1">
          <p15:clr>
            <a:srgbClr val="F26B43"/>
          </p15:clr>
        </p15:guide>
        <p15:guide id="5" orient="horz" pos="2341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116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731" userDrawn="1">
          <p15:clr>
            <a:srgbClr val="F26B43"/>
          </p15:clr>
        </p15:guide>
        <p15:guide id="10" orient="horz" pos="8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34131" y="457499"/>
            <a:ext cx="10726032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484313"/>
            <a:ext cx="1072832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69" r:id="rId2"/>
    <p:sldLayoutId id="2147483862" r:id="rId3"/>
    <p:sldLayoutId id="2147483870" r:id="rId4"/>
    <p:sldLayoutId id="2147483863" r:id="rId5"/>
  </p:sldLayoutIdLst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19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orient="horz" pos="3906">
          <p15:clr>
            <a:srgbClr val="F26B43"/>
          </p15:clr>
        </p15:guide>
        <p15:guide id="6" pos="3840">
          <p15:clr>
            <a:srgbClr val="F26B43"/>
          </p15:clr>
        </p15:guide>
        <p15:guide id="7" pos="461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70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Copyright©2022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3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4998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None/>
        <a:defRPr sz="1818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662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jpeg"/><Relationship Id="rId11" Type="http://schemas.openxmlformats.org/officeDocument/2006/relationships/image" Target="../media/image13.png"/><Relationship Id="rId5" Type="http://schemas.openxmlformats.org/officeDocument/2006/relationships/image" Target="../media/image47.png"/><Relationship Id="rId10" Type="http://schemas.openxmlformats.org/officeDocument/2006/relationships/image" Target="../media/image12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mindspo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7.jpe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microsoft.com/office/2007/relationships/hdphoto" Target="../media/hdphoto1.wdp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11" Type="http://schemas.openxmlformats.org/officeDocument/2006/relationships/image" Target="../media/image89.jpe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microsoft.com/office/2007/relationships/hdphoto" Target="../media/hdphoto2.wdp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0.png"/><Relationship Id="rId9" Type="http://schemas.microsoft.com/office/2007/relationships/diagramDrawing" Target="../diagrams/drawing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12" Type="http://schemas.openxmlformats.org/officeDocument/2006/relationships/image" Target="../media/image10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jpeg"/><Relationship Id="rId11" Type="http://schemas.openxmlformats.org/officeDocument/2006/relationships/image" Target="../media/image99.png"/><Relationship Id="rId5" Type="http://schemas.openxmlformats.org/officeDocument/2006/relationships/image" Target="../media/image93.jpeg"/><Relationship Id="rId10" Type="http://schemas.openxmlformats.org/officeDocument/2006/relationships/image" Target="../media/image98.png"/><Relationship Id="rId4" Type="http://schemas.openxmlformats.org/officeDocument/2006/relationships/image" Target="../media/image92.jpeg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tif"/><Relationship Id="rId13" Type="http://schemas.openxmlformats.org/officeDocument/2006/relationships/image" Target="../media/image84.png"/><Relationship Id="rId3" Type="http://schemas.openxmlformats.org/officeDocument/2006/relationships/image" Target="../media/image106.png"/><Relationship Id="rId7" Type="http://schemas.openxmlformats.org/officeDocument/2006/relationships/image" Target="../media/image109.jpeg"/><Relationship Id="rId12" Type="http://schemas.microsoft.com/office/2007/relationships/hdphoto" Target="../media/hdphoto2.wdp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8.jpeg"/><Relationship Id="rId11" Type="http://schemas.openxmlformats.org/officeDocument/2006/relationships/image" Target="../media/image82.png"/><Relationship Id="rId5" Type="http://schemas.openxmlformats.org/officeDocument/2006/relationships/image" Target="../media/image107.png"/><Relationship Id="rId15" Type="http://schemas.openxmlformats.org/officeDocument/2006/relationships/image" Target="../media/image114.png"/><Relationship Id="rId10" Type="http://schemas.openxmlformats.org/officeDocument/2006/relationships/image" Target="../media/image112.png"/><Relationship Id="rId4" Type="http://schemas.openxmlformats.org/officeDocument/2006/relationships/hyperlink" Target="http://www.jjqa.com/cp-nei1.asp?id=120" TargetMode="External"/><Relationship Id="rId9" Type="http://schemas.openxmlformats.org/officeDocument/2006/relationships/image" Target="../media/image111.png"/><Relationship Id="rId1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4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82.png"/><Relationship Id="rId15" Type="http://schemas.openxmlformats.org/officeDocument/2006/relationships/image" Target="../media/image141.jpeg"/><Relationship Id="rId10" Type="http://schemas.openxmlformats.org/officeDocument/2006/relationships/image" Target="../media/image136.png"/><Relationship Id="rId4" Type="http://schemas.microsoft.com/office/2007/relationships/hdphoto" Target="../media/hdphoto2.wdp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hart" Target="../charts/chart1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通用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V1.0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詹文超</a:t>
            </a:r>
            <a:r>
              <a:rPr lang="en-US" altLang="zh-CN" dirty="0"/>
              <a:t>/wx931053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2021.3.15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李丰慧</a:t>
            </a:r>
            <a:r>
              <a:rPr lang="en-US" altLang="zh-CN" dirty="0">
                <a:sym typeface="Huawei Sans" panose="020C0503030203020204" pitchFamily="34" charset="0"/>
              </a:rPr>
              <a:t>/wx640906</a:t>
            </a:r>
            <a:endParaRPr lang="zh-CN" altLang="en-US" dirty="0">
              <a:sym typeface="Huawei Sans" panose="020C0503030203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zh-CN" dirty="0"/>
              <a:t>2021.3.4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700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j-lt"/>
                <a:ea typeface="+mj-ea"/>
              </a:rPr>
              <a:t>FusionDirector</a:t>
            </a:r>
            <a:r>
              <a:rPr lang="zh-CN" altLang="en-US" dirty="0">
                <a:latin typeface="+mj-lt"/>
                <a:ea typeface="+mj-ea"/>
              </a:rPr>
              <a:t>：高效易用的运维管理系统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64" y="1066386"/>
            <a:ext cx="5792342" cy="503391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623606" y="952426"/>
            <a:ext cx="49929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7000B"/>
                </a:solidFill>
              </a:rPr>
              <a:t>集中管理调度核心：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基础特性：监控、告警、日志、自身升级、</a:t>
            </a:r>
            <a:r>
              <a:rPr lang="en-US" altLang="zh-CN" sz="1200" dirty="0"/>
              <a:t>DFX</a:t>
            </a:r>
            <a:r>
              <a:rPr lang="zh-CN" altLang="en-US" sz="1200" dirty="0"/>
              <a:t>（</a:t>
            </a:r>
            <a:r>
              <a:rPr lang="en-US" altLang="zh-CN" sz="1200" dirty="0"/>
              <a:t>Design for X</a:t>
            </a:r>
            <a:r>
              <a:rPr lang="zh-CN" altLang="en-US" sz="1200" dirty="0"/>
              <a:t>）等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五大智能：智能部署管理、智能资产管理、智能版本管理、智能故障管理、智能能效管理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38306" y="2167384"/>
            <a:ext cx="468018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7000B"/>
                </a:solidFill>
              </a:rPr>
              <a:t>支持华为全系列服务器：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支持机架服务器、刀片服务器、</a:t>
            </a:r>
            <a:r>
              <a:rPr lang="en-US" altLang="zh-CN" sz="1200" dirty="0"/>
              <a:t>Atlas</a:t>
            </a:r>
            <a:r>
              <a:rPr lang="zh-CN" altLang="en-US" sz="1200" dirty="0"/>
              <a:t>服务器、</a:t>
            </a:r>
            <a:r>
              <a:rPr lang="en-US" altLang="zh-CN" sz="1200" dirty="0" err="1"/>
              <a:t>TaiShan</a:t>
            </a:r>
            <a:r>
              <a:rPr lang="zh-CN" altLang="en-US" sz="1200" dirty="0"/>
              <a:t>服务器等通用服务器设备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支持多种设备混合管理</a:t>
            </a:r>
          </a:p>
          <a:p>
            <a:pPr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6665848" y="3396028"/>
            <a:ext cx="4497792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7000B"/>
                </a:solidFill>
              </a:rPr>
              <a:t>高可用、灵活</a:t>
            </a:r>
            <a:r>
              <a:rPr lang="en-US" altLang="zh-CN" sz="1400" b="1" dirty="0">
                <a:solidFill>
                  <a:srgbClr val="C7000B"/>
                </a:solidFill>
              </a:rPr>
              <a:t>Scale-out</a:t>
            </a:r>
            <a:r>
              <a:rPr lang="zh-CN" altLang="en-US" sz="1400" b="1" dirty="0">
                <a:solidFill>
                  <a:srgbClr val="C7000B"/>
                </a:solidFill>
              </a:rPr>
              <a:t>能力：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微服务化架构（</a:t>
            </a:r>
            <a:r>
              <a:rPr lang="en-US" altLang="zh-CN" sz="1200" dirty="0" err="1"/>
              <a:t>Docker+Swarm</a:t>
            </a:r>
            <a:r>
              <a:rPr lang="zh-CN" altLang="en-US" sz="1200" dirty="0"/>
              <a:t>），可水平弹性扩展（</a:t>
            </a:r>
            <a:r>
              <a:rPr lang="en-US" altLang="zh-CN" sz="1200" dirty="0"/>
              <a:t>Scale-out</a:t>
            </a:r>
            <a:r>
              <a:rPr lang="zh-CN" altLang="en-US" sz="1200" dirty="0"/>
              <a:t>），多节点多活（</a:t>
            </a:r>
            <a:r>
              <a:rPr lang="en-US" altLang="zh-CN" sz="1200" dirty="0"/>
              <a:t>HA</a:t>
            </a:r>
            <a:r>
              <a:rPr lang="zh-CN" altLang="en-US" sz="1200" dirty="0"/>
              <a:t>）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轻量化，低资源消耗，管理节点支持</a:t>
            </a:r>
            <a:r>
              <a:rPr lang="en-US" altLang="zh-CN" sz="1200" dirty="0"/>
              <a:t>x86/</a:t>
            </a:r>
            <a:r>
              <a:rPr lang="en-US" altLang="zh-CN" sz="1200" dirty="0" err="1"/>
              <a:t>TaiShan</a:t>
            </a:r>
            <a:r>
              <a:rPr lang="zh-CN" altLang="en-US" sz="1200" dirty="0"/>
              <a:t>服务器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管理规模从百台、千台到万台灵活支持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以容器化服务架构，</a:t>
            </a:r>
            <a:r>
              <a:rPr lang="en-US" altLang="zh-CN" sz="1200" dirty="0" err="1"/>
              <a:t>RESTful</a:t>
            </a:r>
            <a:r>
              <a:rPr lang="en-US" altLang="zh-CN" sz="1200" dirty="0"/>
              <a:t> API</a:t>
            </a:r>
            <a:r>
              <a:rPr lang="zh-CN" altLang="en-US" sz="1200" dirty="0"/>
              <a:t>，构筑多场景服务能力</a:t>
            </a:r>
          </a:p>
          <a:p>
            <a:pPr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6685581" y="5182835"/>
            <a:ext cx="43328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C7000B"/>
                </a:solidFill>
              </a:rPr>
              <a:t>灵活组合安装模式与应用：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支持企业</a:t>
            </a:r>
            <a:r>
              <a:rPr lang="en-US" altLang="zh-CN" sz="1200" dirty="0"/>
              <a:t>VM</a:t>
            </a:r>
            <a:r>
              <a:rPr lang="zh-CN" altLang="en-US" sz="1200" dirty="0"/>
              <a:t>镜像安装和</a:t>
            </a:r>
            <a:r>
              <a:rPr lang="en-US" altLang="zh-CN" sz="1200" dirty="0"/>
              <a:t>E9000</a:t>
            </a:r>
            <a:r>
              <a:rPr lang="zh-CN" altLang="en-US" sz="1200" dirty="0"/>
              <a:t>内置</a:t>
            </a:r>
            <a:r>
              <a:rPr lang="en-US" altLang="zh-CN" sz="1200" dirty="0"/>
              <a:t>MM920</a:t>
            </a:r>
            <a:r>
              <a:rPr lang="zh-CN" altLang="en-US" sz="1200" dirty="0"/>
              <a:t>管理模块中安装</a:t>
            </a:r>
          </a:p>
          <a:p>
            <a:pPr marL="171450" indent="-17145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/>
              <a:t>支持</a:t>
            </a:r>
            <a:r>
              <a:rPr lang="en-US" altLang="zh-CN" sz="1200" dirty="0"/>
              <a:t>Native Redfish API</a:t>
            </a:r>
            <a:r>
              <a:rPr lang="zh-CN" altLang="en-US" sz="1200" dirty="0"/>
              <a:t>接口，便于对接和集成</a:t>
            </a:r>
          </a:p>
        </p:txBody>
      </p:sp>
    </p:spTree>
    <p:extLst>
      <p:ext uri="{BB962C8B-B14F-4D97-AF65-F5344CB8AC3E}">
        <p14:creationId xmlns:p14="http://schemas.microsoft.com/office/powerpoint/2010/main" val="321265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 err="1">
                <a:latin typeface="+mj-lt"/>
                <a:ea typeface="+mj-ea"/>
              </a:rPr>
              <a:t>SmartKit</a:t>
            </a:r>
            <a:r>
              <a:rPr lang="zh-CN" altLang="en-US" kern="0" dirty="0">
                <a:latin typeface="+mj-lt"/>
                <a:ea typeface="+mj-ea"/>
              </a:rPr>
              <a:t>：</a:t>
            </a:r>
            <a:r>
              <a:rPr lang="en-US" altLang="zh-CN" kern="0" dirty="0">
                <a:latin typeface="+mj-lt"/>
                <a:ea typeface="+mj-ea"/>
              </a:rPr>
              <a:t>IT</a:t>
            </a:r>
            <a:r>
              <a:rPr lang="zh-CN" altLang="en-US" kern="0" dirty="0">
                <a:latin typeface="+mj-lt"/>
                <a:ea typeface="+mj-ea"/>
              </a:rPr>
              <a:t>运维工程师的随身工具箱，让交付维护更轻松</a:t>
            </a:r>
            <a:br>
              <a:rPr lang="zh-CN" altLang="en-US" kern="0" dirty="0">
                <a:latin typeface="+mj-lt"/>
                <a:ea typeface="+mj-ea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3" name="TextBox 38"/>
          <p:cNvSpPr txBox="1"/>
          <p:nvPr/>
        </p:nvSpPr>
        <p:spPr>
          <a:xfrm>
            <a:off x="2921142" y="4088539"/>
            <a:ext cx="1435170" cy="346168"/>
          </a:xfrm>
          <a:prstGeom prst="rect">
            <a:avLst/>
          </a:prstGeom>
          <a:noFill/>
          <a:effectLst/>
        </p:spPr>
        <p:txBody>
          <a:bodyPr wrap="none" lIns="68501" tIns="34250" rIns="68501" bIns="34250" rtlCol="0">
            <a:spAutoFit/>
          </a:bodyPr>
          <a:lstStyle/>
          <a:p>
            <a:pPr algn="ctr">
              <a:defRPr/>
            </a:pPr>
            <a:r>
              <a:rPr lang="en-US" altLang="zh-CN" b="1" kern="0" dirty="0">
                <a:solidFill>
                  <a:srgbClr val="0076B0"/>
                </a:solidFill>
                <a:cs typeface="+mn-ea"/>
                <a:sym typeface="+mn-lt"/>
              </a:rPr>
              <a:t>1</a:t>
            </a:r>
            <a:r>
              <a:rPr lang="zh-CN" altLang="en-US" b="1" kern="0" dirty="0">
                <a:solidFill>
                  <a:srgbClr val="0076B0"/>
                </a:solidFill>
                <a:cs typeface="+mn-ea"/>
                <a:sym typeface="+mn-lt"/>
              </a:rPr>
              <a:t>、统一平台</a:t>
            </a:r>
            <a:endParaRPr lang="en-US" altLang="zh-CN" b="1" kern="0" dirty="0">
              <a:solidFill>
                <a:srgbClr val="0076B0"/>
              </a:solidFill>
              <a:cs typeface="+mn-ea"/>
              <a:sym typeface="+mn-lt"/>
            </a:endParaRPr>
          </a:p>
        </p:txBody>
      </p:sp>
      <p:grpSp>
        <p:nvGrpSpPr>
          <p:cNvPr id="4" name="组合 8"/>
          <p:cNvGrpSpPr/>
          <p:nvPr/>
        </p:nvGrpSpPr>
        <p:grpSpPr>
          <a:xfrm>
            <a:off x="1970411" y="3787079"/>
            <a:ext cx="859197" cy="1086973"/>
            <a:chOff x="588338" y="1009227"/>
            <a:chExt cx="859462" cy="1087308"/>
          </a:xfrm>
        </p:grpSpPr>
        <p:sp>
          <p:nvSpPr>
            <p:cNvPr id="5" name="Freeform 6"/>
            <p:cNvSpPr>
              <a:spLocks noChangeAspect="1"/>
            </p:cNvSpPr>
            <p:nvPr/>
          </p:nvSpPr>
          <p:spPr bwMode="auto">
            <a:xfrm>
              <a:off x="588338" y="1009227"/>
              <a:ext cx="859462" cy="1087308"/>
            </a:xfrm>
            <a:custGeom>
              <a:avLst/>
              <a:gdLst>
                <a:gd name="T0" fmla="*/ 1704 w 3410"/>
                <a:gd name="T1" fmla="*/ 4314 h 4314"/>
                <a:gd name="T2" fmla="*/ 2050 w 3410"/>
                <a:gd name="T3" fmla="*/ 3924 h 4314"/>
                <a:gd name="T4" fmla="*/ 2424 w 3410"/>
                <a:gd name="T5" fmla="*/ 3508 h 4314"/>
                <a:gd name="T6" fmla="*/ 2700 w 3410"/>
                <a:gd name="T7" fmla="*/ 3192 h 4314"/>
                <a:gd name="T8" fmla="*/ 2872 w 3410"/>
                <a:gd name="T9" fmla="*/ 2984 h 4314"/>
                <a:gd name="T10" fmla="*/ 3028 w 3410"/>
                <a:gd name="T11" fmla="*/ 2784 h 4314"/>
                <a:gd name="T12" fmla="*/ 3098 w 3410"/>
                <a:gd name="T13" fmla="*/ 2686 h 4314"/>
                <a:gd name="T14" fmla="*/ 3170 w 3410"/>
                <a:gd name="T15" fmla="*/ 2574 h 4314"/>
                <a:gd name="T16" fmla="*/ 3232 w 3410"/>
                <a:gd name="T17" fmla="*/ 2460 h 4314"/>
                <a:gd name="T18" fmla="*/ 3286 w 3410"/>
                <a:gd name="T19" fmla="*/ 2342 h 4314"/>
                <a:gd name="T20" fmla="*/ 3330 w 3410"/>
                <a:gd name="T21" fmla="*/ 2220 h 4314"/>
                <a:gd name="T22" fmla="*/ 3364 w 3410"/>
                <a:gd name="T23" fmla="*/ 2096 h 4314"/>
                <a:gd name="T24" fmla="*/ 3390 w 3410"/>
                <a:gd name="T25" fmla="*/ 1968 h 4314"/>
                <a:gd name="T26" fmla="*/ 3404 w 3410"/>
                <a:gd name="T27" fmla="*/ 1838 h 4314"/>
                <a:gd name="T28" fmla="*/ 3410 w 3410"/>
                <a:gd name="T29" fmla="*/ 1706 h 4314"/>
                <a:gd name="T30" fmla="*/ 3406 w 3410"/>
                <a:gd name="T31" fmla="*/ 1618 h 4314"/>
                <a:gd name="T32" fmla="*/ 3390 w 3410"/>
                <a:gd name="T33" fmla="*/ 1446 h 4314"/>
                <a:gd name="T34" fmla="*/ 3356 w 3410"/>
                <a:gd name="T35" fmla="*/ 1280 h 4314"/>
                <a:gd name="T36" fmla="*/ 3306 w 3410"/>
                <a:gd name="T37" fmla="*/ 1120 h 4314"/>
                <a:gd name="T38" fmla="*/ 3240 w 3410"/>
                <a:gd name="T39" fmla="*/ 966 h 4314"/>
                <a:gd name="T40" fmla="*/ 3162 w 3410"/>
                <a:gd name="T41" fmla="*/ 822 h 4314"/>
                <a:gd name="T42" fmla="*/ 3070 w 3410"/>
                <a:gd name="T43" fmla="*/ 686 h 4314"/>
                <a:gd name="T44" fmla="*/ 2966 w 3410"/>
                <a:gd name="T45" fmla="*/ 560 h 4314"/>
                <a:gd name="T46" fmla="*/ 2850 w 3410"/>
                <a:gd name="T47" fmla="*/ 444 h 4314"/>
                <a:gd name="T48" fmla="*/ 2724 w 3410"/>
                <a:gd name="T49" fmla="*/ 340 h 4314"/>
                <a:gd name="T50" fmla="*/ 2588 w 3410"/>
                <a:gd name="T51" fmla="*/ 248 h 4314"/>
                <a:gd name="T52" fmla="*/ 2444 w 3410"/>
                <a:gd name="T53" fmla="*/ 168 h 4314"/>
                <a:gd name="T54" fmla="*/ 2290 w 3410"/>
                <a:gd name="T55" fmla="*/ 104 h 4314"/>
                <a:gd name="T56" fmla="*/ 2130 w 3410"/>
                <a:gd name="T57" fmla="*/ 54 h 4314"/>
                <a:gd name="T58" fmla="*/ 1964 w 3410"/>
                <a:gd name="T59" fmla="*/ 20 h 4314"/>
                <a:gd name="T60" fmla="*/ 1792 w 3410"/>
                <a:gd name="T61" fmla="*/ 2 h 4314"/>
                <a:gd name="T62" fmla="*/ 1704 w 3410"/>
                <a:gd name="T63" fmla="*/ 0 h 4314"/>
                <a:gd name="T64" fmla="*/ 1530 w 3410"/>
                <a:gd name="T65" fmla="*/ 10 h 4314"/>
                <a:gd name="T66" fmla="*/ 1360 w 3410"/>
                <a:gd name="T67" fmla="*/ 36 h 4314"/>
                <a:gd name="T68" fmla="*/ 1198 w 3410"/>
                <a:gd name="T69" fmla="*/ 78 h 4314"/>
                <a:gd name="T70" fmla="*/ 1040 w 3410"/>
                <a:gd name="T71" fmla="*/ 134 h 4314"/>
                <a:gd name="T72" fmla="*/ 892 w 3410"/>
                <a:gd name="T73" fmla="*/ 206 h 4314"/>
                <a:gd name="T74" fmla="*/ 752 w 3410"/>
                <a:gd name="T75" fmla="*/ 292 h 4314"/>
                <a:gd name="T76" fmla="*/ 620 w 3410"/>
                <a:gd name="T77" fmla="*/ 390 h 4314"/>
                <a:gd name="T78" fmla="*/ 500 w 3410"/>
                <a:gd name="T79" fmla="*/ 500 h 4314"/>
                <a:gd name="T80" fmla="*/ 388 w 3410"/>
                <a:gd name="T81" fmla="*/ 620 h 4314"/>
                <a:gd name="T82" fmla="*/ 290 w 3410"/>
                <a:gd name="T83" fmla="*/ 752 h 4314"/>
                <a:gd name="T84" fmla="*/ 206 w 3410"/>
                <a:gd name="T85" fmla="*/ 892 h 4314"/>
                <a:gd name="T86" fmla="*/ 134 w 3410"/>
                <a:gd name="T87" fmla="*/ 1042 h 4314"/>
                <a:gd name="T88" fmla="*/ 76 w 3410"/>
                <a:gd name="T89" fmla="*/ 1198 h 4314"/>
                <a:gd name="T90" fmla="*/ 34 w 3410"/>
                <a:gd name="T91" fmla="*/ 1362 h 4314"/>
                <a:gd name="T92" fmla="*/ 8 w 3410"/>
                <a:gd name="T93" fmla="*/ 1530 h 4314"/>
                <a:gd name="T94" fmla="*/ 0 w 3410"/>
                <a:gd name="T95" fmla="*/ 1706 h 4314"/>
                <a:gd name="T96" fmla="*/ 0 w 3410"/>
                <a:gd name="T97" fmla="*/ 1772 h 4314"/>
                <a:gd name="T98" fmla="*/ 10 w 3410"/>
                <a:gd name="T99" fmla="*/ 1902 h 4314"/>
                <a:gd name="T100" fmla="*/ 30 w 3410"/>
                <a:gd name="T101" fmla="*/ 2030 h 4314"/>
                <a:gd name="T102" fmla="*/ 60 w 3410"/>
                <a:gd name="T103" fmla="*/ 2158 h 4314"/>
                <a:gd name="T104" fmla="*/ 100 w 3410"/>
                <a:gd name="T105" fmla="*/ 2282 h 4314"/>
                <a:gd name="T106" fmla="*/ 148 w 3410"/>
                <a:gd name="T107" fmla="*/ 2402 h 4314"/>
                <a:gd name="T108" fmla="*/ 206 w 3410"/>
                <a:gd name="T109" fmla="*/ 2518 h 4314"/>
                <a:gd name="T110" fmla="*/ 274 w 3410"/>
                <a:gd name="T111" fmla="*/ 2632 h 4314"/>
                <a:gd name="T112" fmla="*/ 310 w 3410"/>
                <a:gd name="T113" fmla="*/ 2686 h 4314"/>
                <a:gd name="T114" fmla="*/ 456 w 3410"/>
                <a:gd name="T115" fmla="*/ 2884 h 4314"/>
                <a:gd name="T116" fmla="*/ 622 w 3410"/>
                <a:gd name="T117" fmla="*/ 3088 h 4314"/>
                <a:gd name="T118" fmla="*/ 798 w 3410"/>
                <a:gd name="T119" fmla="*/ 3296 h 4314"/>
                <a:gd name="T120" fmla="*/ 1172 w 3410"/>
                <a:gd name="T121" fmla="*/ 3718 h 4314"/>
                <a:gd name="T122" fmla="*/ 1538 w 3410"/>
                <a:gd name="T123" fmla="*/ 4124 h 4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10" h="4314">
                  <a:moveTo>
                    <a:pt x="1704" y="4314"/>
                  </a:moveTo>
                  <a:lnTo>
                    <a:pt x="1704" y="4314"/>
                  </a:lnTo>
                  <a:lnTo>
                    <a:pt x="1872" y="4124"/>
                  </a:lnTo>
                  <a:lnTo>
                    <a:pt x="2050" y="3924"/>
                  </a:lnTo>
                  <a:lnTo>
                    <a:pt x="2236" y="3718"/>
                  </a:lnTo>
                  <a:lnTo>
                    <a:pt x="2424" y="3508"/>
                  </a:lnTo>
                  <a:lnTo>
                    <a:pt x="2610" y="3296"/>
                  </a:lnTo>
                  <a:lnTo>
                    <a:pt x="2700" y="3192"/>
                  </a:lnTo>
                  <a:lnTo>
                    <a:pt x="2788" y="3088"/>
                  </a:lnTo>
                  <a:lnTo>
                    <a:pt x="2872" y="2984"/>
                  </a:lnTo>
                  <a:lnTo>
                    <a:pt x="2952" y="2884"/>
                  </a:lnTo>
                  <a:lnTo>
                    <a:pt x="3028" y="2784"/>
                  </a:lnTo>
                  <a:lnTo>
                    <a:pt x="3098" y="2686"/>
                  </a:lnTo>
                  <a:lnTo>
                    <a:pt x="3098" y="2686"/>
                  </a:lnTo>
                  <a:lnTo>
                    <a:pt x="3136" y="2630"/>
                  </a:lnTo>
                  <a:lnTo>
                    <a:pt x="3170" y="2574"/>
                  </a:lnTo>
                  <a:lnTo>
                    <a:pt x="3202" y="2518"/>
                  </a:lnTo>
                  <a:lnTo>
                    <a:pt x="3232" y="2460"/>
                  </a:lnTo>
                  <a:lnTo>
                    <a:pt x="3260" y="2400"/>
                  </a:lnTo>
                  <a:lnTo>
                    <a:pt x="3286" y="2342"/>
                  </a:lnTo>
                  <a:lnTo>
                    <a:pt x="3310" y="2280"/>
                  </a:lnTo>
                  <a:lnTo>
                    <a:pt x="3330" y="2220"/>
                  </a:lnTo>
                  <a:lnTo>
                    <a:pt x="3348" y="2158"/>
                  </a:lnTo>
                  <a:lnTo>
                    <a:pt x="3364" y="2096"/>
                  </a:lnTo>
                  <a:lnTo>
                    <a:pt x="3378" y="2032"/>
                  </a:lnTo>
                  <a:lnTo>
                    <a:pt x="3390" y="1968"/>
                  </a:lnTo>
                  <a:lnTo>
                    <a:pt x="3398" y="1904"/>
                  </a:lnTo>
                  <a:lnTo>
                    <a:pt x="3404" y="1838"/>
                  </a:lnTo>
                  <a:lnTo>
                    <a:pt x="3408" y="1772"/>
                  </a:lnTo>
                  <a:lnTo>
                    <a:pt x="3410" y="1706"/>
                  </a:lnTo>
                  <a:lnTo>
                    <a:pt x="3410" y="1706"/>
                  </a:lnTo>
                  <a:lnTo>
                    <a:pt x="3406" y="1618"/>
                  </a:lnTo>
                  <a:lnTo>
                    <a:pt x="3400" y="1530"/>
                  </a:lnTo>
                  <a:lnTo>
                    <a:pt x="3390" y="1446"/>
                  </a:lnTo>
                  <a:lnTo>
                    <a:pt x="3374" y="1362"/>
                  </a:lnTo>
                  <a:lnTo>
                    <a:pt x="3356" y="1280"/>
                  </a:lnTo>
                  <a:lnTo>
                    <a:pt x="3332" y="1198"/>
                  </a:lnTo>
                  <a:lnTo>
                    <a:pt x="3306" y="1120"/>
                  </a:lnTo>
                  <a:lnTo>
                    <a:pt x="3276" y="1042"/>
                  </a:lnTo>
                  <a:lnTo>
                    <a:pt x="3240" y="966"/>
                  </a:lnTo>
                  <a:lnTo>
                    <a:pt x="3204" y="892"/>
                  </a:lnTo>
                  <a:lnTo>
                    <a:pt x="3162" y="822"/>
                  </a:lnTo>
                  <a:lnTo>
                    <a:pt x="3118" y="752"/>
                  </a:lnTo>
                  <a:lnTo>
                    <a:pt x="3070" y="686"/>
                  </a:lnTo>
                  <a:lnTo>
                    <a:pt x="3020" y="620"/>
                  </a:lnTo>
                  <a:lnTo>
                    <a:pt x="2966" y="560"/>
                  </a:lnTo>
                  <a:lnTo>
                    <a:pt x="2910" y="500"/>
                  </a:lnTo>
                  <a:lnTo>
                    <a:pt x="2850" y="444"/>
                  </a:lnTo>
                  <a:lnTo>
                    <a:pt x="2788" y="390"/>
                  </a:lnTo>
                  <a:lnTo>
                    <a:pt x="2724" y="340"/>
                  </a:lnTo>
                  <a:lnTo>
                    <a:pt x="2658" y="292"/>
                  </a:lnTo>
                  <a:lnTo>
                    <a:pt x="2588" y="248"/>
                  </a:lnTo>
                  <a:lnTo>
                    <a:pt x="2516" y="206"/>
                  </a:lnTo>
                  <a:lnTo>
                    <a:pt x="2444" y="168"/>
                  </a:lnTo>
                  <a:lnTo>
                    <a:pt x="2368" y="134"/>
                  </a:lnTo>
                  <a:lnTo>
                    <a:pt x="2290" y="104"/>
                  </a:lnTo>
                  <a:lnTo>
                    <a:pt x="2212" y="78"/>
                  </a:lnTo>
                  <a:lnTo>
                    <a:pt x="2130" y="54"/>
                  </a:lnTo>
                  <a:lnTo>
                    <a:pt x="2048" y="36"/>
                  </a:lnTo>
                  <a:lnTo>
                    <a:pt x="1964" y="20"/>
                  </a:lnTo>
                  <a:lnTo>
                    <a:pt x="1878" y="10"/>
                  </a:lnTo>
                  <a:lnTo>
                    <a:pt x="1792" y="2"/>
                  </a:lnTo>
                  <a:lnTo>
                    <a:pt x="1704" y="0"/>
                  </a:lnTo>
                  <a:lnTo>
                    <a:pt x="1704" y="0"/>
                  </a:lnTo>
                  <a:lnTo>
                    <a:pt x="1616" y="2"/>
                  </a:lnTo>
                  <a:lnTo>
                    <a:pt x="1530" y="10"/>
                  </a:lnTo>
                  <a:lnTo>
                    <a:pt x="1444" y="20"/>
                  </a:lnTo>
                  <a:lnTo>
                    <a:pt x="1360" y="36"/>
                  </a:lnTo>
                  <a:lnTo>
                    <a:pt x="1278" y="54"/>
                  </a:lnTo>
                  <a:lnTo>
                    <a:pt x="1198" y="78"/>
                  </a:lnTo>
                  <a:lnTo>
                    <a:pt x="1118" y="104"/>
                  </a:lnTo>
                  <a:lnTo>
                    <a:pt x="1040" y="134"/>
                  </a:lnTo>
                  <a:lnTo>
                    <a:pt x="966" y="168"/>
                  </a:lnTo>
                  <a:lnTo>
                    <a:pt x="892" y="206"/>
                  </a:lnTo>
                  <a:lnTo>
                    <a:pt x="820" y="248"/>
                  </a:lnTo>
                  <a:lnTo>
                    <a:pt x="752" y="292"/>
                  </a:lnTo>
                  <a:lnTo>
                    <a:pt x="684" y="340"/>
                  </a:lnTo>
                  <a:lnTo>
                    <a:pt x="620" y="390"/>
                  </a:lnTo>
                  <a:lnTo>
                    <a:pt x="558" y="444"/>
                  </a:lnTo>
                  <a:lnTo>
                    <a:pt x="500" y="500"/>
                  </a:lnTo>
                  <a:lnTo>
                    <a:pt x="442" y="560"/>
                  </a:lnTo>
                  <a:lnTo>
                    <a:pt x="388" y="620"/>
                  </a:lnTo>
                  <a:lnTo>
                    <a:pt x="338" y="686"/>
                  </a:lnTo>
                  <a:lnTo>
                    <a:pt x="290" y="752"/>
                  </a:lnTo>
                  <a:lnTo>
                    <a:pt x="246" y="822"/>
                  </a:lnTo>
                  <a:lnTo>
                    <a:pt x="206" y="892"/>
                  </a:lnTo>
                  <a:lnTo>
                    <a:pt x="168" y="966"/>
                  </a:lnTo>
                  <a:lnTo>
                    <a:pt x="134" y="1042"/>
                  </a:lnTo>
                  <a:lnTo>
                    <a:pt x="104" y="1120"/>
                  </a:lnTo>
                  <a:lnTo>
                    <a:pt x="76" y="1198"/>
                  </a:lnTo>
                  <a:lnTo>
                    <a:pt x="54" y="1280"/>
                  </a:lnTo>
                  <a:lnTo>
                    <a:pt x="34" y="1362"/>
                  </a:lnTo>
                  <a:lnTo>
                    <a:pt x="20" y="1446"/>
                  </a:lnTo>
                  <a:lnTo>
                    <a:pt x="8" y="1530"/>
                  </a:lnTo>
                  <a:lnTo>
                    <a:pt x="2" y="1618"/>
                  </a:lnTo>
                  <a:lnTo>
                    <a:pt x="0" y="1706"/>
                  </a:lnTo>
                  <a:lnTo>
                    <a:pt x="0" y="1706"/>
                  </a:lnTo>
                  <a:lnTo>
                    <a:pt x="0" y="1772"/>
                  </a:lnTo>
                  <a:lnTo>
                    <a:pt x="4" y="1836"/>
                  </a:lnTo>
                  <a:lnTo>
                    <a:pt x="10" y="1902"/>
                  </a:lnTo>
                  <a:lnTo>
                    <a:pt x="20" y="1966"/>
                  </a:lnTo>
                  <a:lnTo>
                    <a:pt x="30" y="2030"/>
                  </a:lnTo>
                  <a:lnTo>
                    <a:pt x="44" y="2094"/>
                  </a:lnTo>
                  <a:lnTo>
                    <a:pt x="60" y="2158"/>
                  </a:lnTo>
                  <a:lnTo>
                    <a:pt x="78" y="2220"/>
                  </a:lnTo>
                  <a:lnTo>
                    <a:pt x="100" y="2282"/>
                  </a:lnTo>
                  <a:lnTo>
                    <a:pt x="122" y="2342"/>
                  </a:lnTo>
                  <a:lnTo>
                    <a:pt x="148" y="2402"/>
                  </a:lnTo>
                  <a:lnTo>
                    <a:pt x="176" y="2460"/>
                  </a:lnTo>
                  <a:lnTo>
                    <a:pt x="206" y="2518"/>
                  </a:lnTo>
                  <a:lnTo>
                    <a:pt x="238" y="2576"/>
                  </a:lnTo>
                  <a:lnTo>
                    <a:pt x="274" y="2632"/>
                  </a:lnTo>
                  <a:lnTo>
                    <a:pt x="310" y="2686"/>
                  </a:lnTo>
                  <a:lnTo>
                    <a:pt x="310" y="2686"/>
                  </a:lnTo>
                  <a:lnTo>
                    <a:pt x="380" y="2784"/>
                  </a:lnTo>
                  <a:lnTo>
                    <a:pt x="456" y="2884"/>
                  </a:lnTo>
                  <a:lnTo>
                    <a:pt x="536" y="2984"/>
                  </a:lnTo>
                  <a:lnTo>
                    <a:pt x="622" y="3088"/>
                  </a:lnTo>
                  <a:lnTo>
                    <a:pt x="708" y="3192"/>
                  </a:lnTo>
                  <a:lnTo>
                    <a:pt x="798" y="3296"/>
                  </a:lnTo>
                  <a:lnTo>
                    <a:pt x="984" y="3508"/>
                  </a:lnTo>
                  <a:lnTo>
                    <a:pt x="1172" y="3718"/>
                  </a:lnTo>
                  <a:lnTo>
                    <a:pt x="1358" y="3924"/>
                  </a:lnTo>
                  <a:lnTo>
                    <a:pt x="1538" y="4124"/>
                  </a:lnTo>
                  <a:lnTo>
                    <a:pt x="1704" y="4314"/>
                  </a:lnTo>
                  <a:close/>
                </a:path>
              </a:pathLst>
            </a:custGeom>
            <a:solidFill>
              <a:srgbClr val="558ED5"/>
            </a:solidFill>
            <a:ln w="25400">
              <a:solidFill>
                <a:srgbClr val="558ED5"/>
              </a:solidFill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588338" y="1009227"/>
              <a:ext cx="859462" cy="85946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558ED5"/>
              </a:solidFill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7" name="等腰三角形 6"/>
          <p:cNvSpPr/>
          <p:nvPr/>
        </p:nvSpPr>
        <p:spPr>
          <a:xfrm>
            <a:off x="2186959" y="4045446"/>
            <a:ext cx="426098" cy="287943"/>
          </a:xfrm>
          <a:prstGeom prst="triangle">
            <a:avLst/>
          </a:prstGeom>
          <a:solidFill>
            <a:srgbClr val="558ED5"/>
          </a:soli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11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399756" y="4880398"/>
            <a:ext cx="1956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9"/>
          <p:cNvSpPr txBox="1"/>
          <p:nvPr/>
        </p:nvSpPr>
        <p:spPr>
          <a:xfrm>
            <a:off x="5368622" y="2056411"/>
            <a:ext cx="1666001" cy="346168"/>
          </a:xfrm>
          <a:prstGeom prst="rect">
            <a:avLst/>
          </a:prstGeom>
          <a:noFill/>
          <a:effectLst/>
        </p:spPr>
        <p:txBody>
          <a:bodyPr wrap="none" lIns="68501" tIns="34250" rIns="68501" bIns="34250" rtlCol="0">
            <a:spAutoFit/>
          </a:bodyPr>
          <a:lstStyle/>
          <a:p>
            <a:pPr algn="ctr">
              <a:defRPr/>
            </a:pPr>
            <a:r>
              <a:rPr lang="en-US" altLang="zh-CN" b="1" kern="0" dirty="0">
                <a:solidFill>
                  <a:srgbClr val="0076B0"/>
                </a:solidFill>
                <a:cs typeface="+mn-ea"/>
                <a:sym typeface="+mn-lt"/>
              </a:rPr>
              <a:t>2</a:t>
            </a:r>
            <a:r>
              <a:rPr lang="zh-CN" altLang="en-US" b="1" kern="0" dirty="0">
                <a:solidFill>
                  <a:srgbClr val="0076B0"/>
                </a:solidFill>
                <a:cs typeface="+mn-ea"/>
                <a:sym typeface="+mn-lt"/>
              </a:rPr>
              <a:t>、场景化引导</a:t>
            </a:r>
          </a:p>
        </p:txBody>
      </p:sp>
      <p:sp>
        <p:nvSpPr>
          <p:cNvPr id="10" name="TextBox 42"/>
          <p:cNvSpPr txBox="1"/>
          <p:nvPr/>
        </p:nvSpPr>
        <p:spPr>
          <a:xfrm>
            <a:off x="5310989" y="2322445"/>
            <a:ext cx="2525230" cy="503845"/>
          </a:xfrm>
          <a:prstGeom prst="rect">
            <a:avLst/>
          </a:prstGeom>
          <a:noFill/>
          <a:effectLst/>
        </p:spPr>
        <p:txBody>
          <a:bodyPr wrap="square" lIns="107967" tIns="0" rIns="107967" bIns="0" rtlCol="0" anchor="ctr" anchorCtr="0">
            <a:noAutofit/>
          </a:bodyPr>
          <a:lstStyle/>
          <a:p>
            <a:pPr>
              <a:defRPr/>
            </a:pPr>
            <a:r>
              <a:rPr lang="zh-CN" altLang="en-US" sz="1200" b="1" kern="0" dirty="0">
                <a:solidFill>
                  <a:srgbClr val="0070C0"/>
                </a:solidFill>
                <a:cs typeface="+mn-ea"/>
                <a:sym typeface="+mn-lt"/>
              </a:rPr>
              <a:t>按运维场景，一站式下载所需工具</a:t>
            </a:r>
            <a:endParaRPr lang="en-US" altLang="zh-CN" sz="1200" b="1" kern="0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grpSp>
        <p:nvGrpSpPr>
          <p:cNvPr id="11" name="组合 47"/>
          <p:cNvGrpSpPr/>
          <p:nvPr/>
        </p:nvGrpSpPr>
        <p:grpSpPr>
          <a:xfrm>
            <a:off x="4550108" y="1710706"/>
            <a:ext cx="859197" cy="1086973"/>
            <a:chOff x="588338" y="1009227"/>
            <a:chExt cx="859462" cy="1087308"/>
          </a:xfrm>
        </p:grpSpPr>
        <p:sp>
          <p:nvSpPr>
            <p:cNvPr id="12" name="Freeform 6"/>
            <p:cNvSpPr>
              <a:spLocks noChangeAspect="1"/>
            </p:cNvSpPr>
            <p:nvPr/>
          </p:nvSpPr>
          <p:spPr bwMode="auto">
            <a:xfrm>
              <a:off x="588338" y="1009227"/>
              <a:ext cx="859462" cy="1087308"/>
            </a:xfrm>
            <a:custGeom>
              <a:avLst/>
              <a:gdLst>
                <a:gd name="T0" fmla="*/ 1704 w 3410"/>
                <a:gd name="T1" fmla="*/ 4314 h 4314"/>
                <a:gd name="T2" fmla="*/ 2050 w 3410"/>
                <a:gd name="T3" fmla="*/ 3924 h 4314"/>
                <a:gd name="T4" fmla="*/ 2424 w 3410"/>
                <a:gd name="T5" fmla="*/ 3508 h 4314"/>
                <a:gd name="T6" fmla="*/ 2700 w 3410"/>
                <a:gd name="T7" fmla="*/ 3192 h 4314"/>
                <a:gd name="T8" fmla="*/ 2872 w 3410"/>
                <a:gd name="T9" fmla="*/ 2984 h 4314"/>
                <a:gd name="T10" fmla="*/ 3028 w 3410"/>
                <a:gd name="T11" fmla="*/ 2784 h 4314"/>
                <a:gd name="T12" fmla="*/ 3098 w 3410"/>
                <a:gd name="T13" fmla="*/ 2686 h 4314"/>
                <a:gd name="T14" fmla="*/ 3170 w 3410"/>
                <a:gd name="T15" fmla="*/ 2574 h 4314"/>
                <a:gd name="T16" fmla="*/ 3232 w 3410"/>
                <a:gd name="T17" fmla="*/ 2460 h 4314"/>
                <a:gd name="T18" fmla="*/ 3286 w 3410"/>
                <a:gd name="T19" fmla="*/ 2342 h 4314"/>
                <a:gd name="T20" fmla="*/ 3330 w 3410"/>
                <a:gd name="T21" fmla="*/ 2220 h 4314"/>
                <a:gd name="T22" fmla="*/ 3364 w 3410"/>
                <a:gd name="T23" fmla="*/ 2096 h 4314"/>
                <a:gd name="T24" fmla="*/ 3390 w 3410"/>
                <a:gd name="T25" fmla="*/ 1968 h 4314"/>
                <a:gd name="T26" fmla="*/ 3404 w 3410"/>
                <a:gd name="T27" fmla="*/ 1838 h 4314"/>
                <a:gd name="T28" fmla="*/ 3410 w 3410"/>
                <a:gd name="T29" fmla="*/ 1706 h 4314"/>
                <a:gd name="T30" fmla="*/ 3406 w 3410"/>
                <a:gd name="T31" fmla="*/ 1618 h 4314"/>
                <a:gd name="T32" fmla="*/ 3390 w 3410"/>
                <a:gd name="T33" fmla="*/ 1446 h 4314"/>
                <a:gd name="T34" fmla="*/ 3356 w 3410"/>
                <a:gd name="T35" fmla="*/ 1280 h 4314"/>
                <a:gd name="T36" fmla="*/ 3306 w 3410"/>
                <a:gd name="T37" fmla="*/ 1120 h 4314"/>
                <a:gd name="T38" fmla="*/ 3240 w 3410"/>
                <a:gd name="T39" fmla="*/ 966 h 4314"/>
                <a:gd name="T40" fmla="*/ 3162 w 3410"/>
                <a:gd name="T41" fmla="*/ 822 h 4314"/>
                <a:gd name="T42" fmla="*/ 3070 w 3410"/>
                <a:gd name="T43" fmla="*/ 686 h 4314"/>
                <a:gd name="T44" fmla="*/ 2966 w 3410"/>
                <a:gd name="T45" fmla="*/ 560 h 4314"/>
                <a:gd name="T46" fmla="*/ 2850 w 3410"/>
                <a:gd name="T47" fmla="*/ 444 h 4314"/>
                <a:gd name="T48" fmla="*/ 2724 w 3410"/>
                <a:gd name="T49" fmla="*/ 340 h 4314"/>
                <a:gd name="T50" fmla="*/ 2588 w 3410"/>
                <a:gd name="T51" fmla="*/ 248 h 4314"/>
                <a:gd name="T52" fmla="*/ 2444 w 3410"/>
                <a:gd name="T53" fmla="*/ 168 h 4314"/>
                <a:gd name="T54" fmla="*/ 2290 w 3410"/>
                <a:gd name="T55" fmla="*/ 104 h 4314"/>
                <a:gd name="T56" fmla="*/ 2130 w 3410"/>
                <a:gd name="T57" fmla="*/ 54 h 4314"/>
                <a:gd name="T58" fmla="*/ 1964 w 3410"/>
                <a:gd name="T59" fmla="*/ 20 h 4314"/>
                <a:gd name="T60" fmla="*/ 1792 w 3410"/>
                <a:gd name="T61" fmla="*/ 2 h 4314"/>
                <a:gd name="T62" fmla="*/ 1704 w 3410"/>
                <a:gd name="T63" fmla="*/ 0 h 4314"/>
                <a:gd name="T64" fmla="*/ 1530 w 3410"/>
                <a:gd name="T65" fmla="*/ 10 h 4314"/>
                <a:gd name="T66" fmla="*/ 1360 w 3410"/>
                <a:gd name="T67" fmla="*/ 36 h 4314"/>
                <a:gd name="T68" fmla="*/ 1198 w 3410"/>
                <a:gd name="T69" fmla="*/ 78 h 4314"/>
                <a:gd name="T70" fmla="*/ 1040 w 3410"/>
                <a:gd name="T71" fmla="*/ 134 h 4314"/>
                <a:gd name="T72" fmla="*/ 892 w 3410"/>
                <a:gd name="T73" fmla="*/ 206 h 4314"/>
                <a:gd name="T74" fmla="*/ 752 w 3410"/>
                <a:gd name="T75" fmla="*/ 292 h 4314"/>
                <a:gd name="T76" fmla="*/ 620 w 3410"/>
                <a:gd name="T77" fmla="*/ 390 h 4314"/>
                <a:gd name="T78" fmla="*/ 500 w 3410"/>
                <a:gd name="T79" fmla="*/ 500 h 4314"/>
                <a:gd name="T80" fmla="*/ 388 w 3410"/>
                <a:gd name="T81" fmla="*/ 620 h 4314"/>
                <a:gd name="T82" fmla="*/ 290 w 3410"/>
                <a:gd name="T83" fmla="*/ 752 h 4314"/>
                <a:gd name="T84" fmla="*/ 206 w 3410"/>
                <a:gd name="T85" fmla="*/ 892 h 4314"/>
                <a:gd name="T86" fmla="*/ 134 w 3410"/>
                <a:gd name="T87" fmla="*/ 1042 h 4314"/>
                <a:gd name="T88" fmla="*/ 76 w 3410"/>
                <a:gd name="T89" fmla="*/ 1198 h 4314"/>
                <a:gd name="T90" fmla="*/ 34 w 3410"/>
                <a:gd name="T91" fmla="*/ 1362 h 4314"/>
                <a:gd name="T92" fmla="*/ 8 w 3410"/>
                <a:gd name="T93" fmla="*/ 1530 h 4314"/>
                <a:gd name="T94" fmla="*/ 0 w 3410"/>
                <a:gd name="T95" fmla="*/ 1706 h 4314"/>
                <a:gd name="T96" fmla="*/ 0 w 3410"/>
                <a:gd name="T97" fmla="*/ 1772 h 4314"/>
                <a:gd name="T98" fmla="*/ 10 w 3410"/>
                <a:gd name="T99" fmla="*/ 1902 h 4314"/>
                <a:gd name="T100" fmla="*/ 30 w 3410"/>
                <a:gd name="T101" fmla="*/ 2030 h 4314"/>
                <a:gd name="T102" fmla="*/ 60 w 3410"/>
                <a:gd name="T103" fmla="*/ 2158 h 4314"/>
                <a:gd name="T104" fmla="*/ 100 w 3410"/>
                <a:gd name="T105" fmla="*/ 2282 h 4314"/>
                <a:gd name="T106" fmla="*/ 148 w 3410"/>
                <a:gd name="T107" fmla="*/ 2402 h 4314"/>
                <a:gd name="T108" fmla="*/ 206 w 3410"/>
                <a:gd name="T109" fmla="*/ 2518 h 4314"/>
                <a:gd name="T110" fmla="*/ 274 w 3410"/>
                <a:gd name="T111" fmla="*/ 2632 h 4314"/>
                <a:gd name="T112" fmla="*/ 310 w 3410"/>
                <a:gd name="T113" fmla="*/ 2686 h 4314"/>
                <a:gd name="T114" fmla="*/ 456 w 3410"/>
                <a:gd name="T115" fmla="*/ 2884 h 4314"/>
                <a:gd name="T116" fmla="*/ 622 w 3410"/>
                <a:gd name="T117" fmla="*/ 3088 h 4314"/>
                <a:gd name="T118" fmla="*/ 798 w 3410"/>
                <a:gd name="T119" fmla="*/ 3296 h 4314"/>
                <a:gd name="T120" fmla="*/ 1172 w 3410"/>
                <a:gd name="T121" fmla="*/ 3718 h 4314"/>
                <a:gd name="T122" fmla="*/ 1538 w 3410"/>
                <a:gd name="T123" fmla="*/ 4124 h 4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10" h="4314">
                  <a:moveTo>
                    <a:pt x="1704" y="4314"/>
                  </a:moveTo>
                  <a:lnTo>
                    <a:pt x="1704" y="4314"/>
                  </a:lnTo>
                  <a:lnTo>
                    <a:pt x="1872" y="4124"/>
                  </a:lnTo>
                  <a:lnTo>
                    <a:pt x="2050" y="3924"/>
                  </a:lnTo>
                  <a:lnTo>
                    <a:pt x="2236" y="3718"/>
                  </a:lnTo>
                  <a:lnTo>
                    <a:pt x="2424" y="3508"/>
                  </a:lnTo>
                  <a:lnTo>
                    <a:pt x="2610" y="3296"/>
                  </a:lnTo>
                  <a:lnTo>
                    <a:pt x="2700" y="3192"/>
                  </a:lnTo>
                  <a:lnTo>
                    <a:pt x="2788" y="3088"/>
                  </a:lnTo>
                  <a:lnTo>
                    <a:pt x="2872" y="2984"/>
                  </a:lnTo>
                  <a:lnTo>
                    <a:pt x="2952" y="2884"/>
                  </a:lnTo>
                  <a:lnTo>
                    <a:pt x="3028" y="2784"/>
                  </a:lnTo>
                  <a:lnTo>
                    <a:pt x="3098" y="2686"/>
                  </a:lnTo>
                  <a:lnTo>
                    <a:pt x="3098" y="2686"/>
                  </a:lnTo>
                  <a:lnTo>
                    <a:pt x="3136" y="2630"/>
                  </a:lnTo>
                  <a:lnTo>
                    <a:pt x="3170" y="2574"/>
                  </a:lnTo>
                  <a:lnTo>
                    <a:pt x="3202" y="2518"/>
                  </a:lnTo>
                  <a:lnTo>
                    <a:pt x="3232" y="2460"/>
                  </a:lnTo>
                  <a:lnTo>
                    <a:pt x="3260" y="2400"/>
                  </a:lnTo>
                  <a:lnTo>
                    <a:pt x="3286" y="2342"/>
                  </a:lnTo>
                  <a:lnTo>
                    <a:pt x="3310" y="2280"/>
                  </a:lnTo>
                  <a:lnTo>
                    <a:pt x="3330" y="2220"/>
                  </a:lnTo>
                  <a:lnTo>
                    <a:pt x="3348" y="2158"/>
                  </a:lnTo>
                  <a:lnTo>
                    <a:pt x="3364" y="2096"/>
                  </a:lnTo>
                  <a:lnTo>
                    <a:pt x="3378" y="2032"/>
                  </a:lnTo>
                  <a:lnTo>
                    <a:pt x="3390" y="1968"/>
                  </a:lnTo>
                  <a:lnTo>
                    <a:pt x="3398" y="1904"/>
                  </a:lnTo>
                  <a:lnTo>
                    <a:pt x="3404" y="1838"/>
                  </a:lnTo>
                  <a:lnTo>
                    <a:pt x="3408" y="1772"/>
                  </a:lnTo>
                  <a:lnTo>
                    <a:pt x="3410" y="1706"/>
                  </a:lnTo>
                  <a:lnTo>
                    <a:pt x="3410" y="1706"/>
                  </a:lnTo>
                  <a:lnTo>
                    <a:pt x="3406" y="1618"/>
                  </a:lnTo>
                  <a:lnTo>
                    <a:pt x="3400" y="1530"/>
                  </a:lnTo>
                  <a:lnTo>
                    <a:pt x="3390" y="1446"/>
                  </a:lnTo>
                  <a:lnTo>
                    <a:pt x="3374" y="1362"/>
                  </a:lnTo>
                  <a:lnTo>
                    <a:pt x="3356" y="1280"/>
                  </a:lnTo>
                  <a:lnTo>
                    <a:pt x="3332" y="1198"/>
                  </a:lnTo>
                  <a:lnTo>
                    <a:pt x="3306" y="1120"/>
                  </a:lnTo>
                  <a:lnTo>
                    <a:pt x="3276" y="1042"/>
                  </a:lnTo>
                  <a:lnTo>
                    <a:pt x="3240" y="966"/>
                  </a:lnTo>
                  <a:lnTo>
                    <a:pt x="3204" y="892"/>
                  </a:lnTo>
                  <a:lnTo>
                    <a:pt x="3162" y="822"/>
                  </a:lnTo>
                  <a:lnTo>
                    <a:pt x="3118" y="752"/>
                  </a:lnTo>
                  <a:lnTo>
                    <a:pt x="3070" y="686"/>
                  </a:lnTo>
                  <a:lnTo>
                    <a:pt x="3020" y="620"/>
                  </a:lnTo>
                  <a:lnTo>
                    <a:pt x="2966" y="560"/>
                  </a:lnTo>
                  <a:lnTo>
                    <a:pt x="2910" y="500"/>
                  </a:lnTo>
                  <a:lnTo>
                    <a:pt x="2850" y="444"/>
                  </a:lnTo>
                  <a:lnTo>
                    <a:pt x="2788" y="390"/>
                  </a:lnTo>
                  <a:lnTo>
                    <a:pt x="2724" y="340"/>
                  </a:lnTo>
                  <a:lnTo>
                    <a:pt x="2658" y="292"/>
                  </a:lnTo>
                  <a:lnTo>
                    <a:pt x="2588" y="248"/>
                  </a:lnTo>
                  <a:lnTo>
                    <a:pt x="2516" y="206"/>
                  </a:lnTo>
                  <a:lnTo>
                    <a:pt x="2444" y="168"/>
                  </a:lnTo>
                  <a:lnTo>
                    <a:pt x="2368" y="134"/>
                  </a:lnTo>
                  <a:lnTo>
                    <a:pt x="2290" y="104"/>
                  </a:lnTo>
                  <a:lnTo>
                    <a:pt x="2212" y="78"/>
                  </a:lnTo>
                  <a:lnTo>
                    <a:pt x="2130" y="54"/>
                  </a:lnTo>
                  <a:lnTo>
                    <a:pt x="2048" y="36"/>
                  </a:lnTo>
                  <a:lnTo>
                    <a:pt x="1964" y="20"/>
                  </a:lnTo>
                  <a:lnTo>
                    <a:pt x="1878" y="10"/>
                  </a:lnTo>
                  <a:lnTo>
                    <a:pt x="1792" y="2"/>
                  </a:lnTo>
                  <a:lnTo>
                    <a:pt x="1704" y="0"/>
                  </a:lnTo>
                  <a:lnTo>
                    <a:pt x="1704" y="0"/>
                  </a:lnTo>
                  <a:lnTo>
                    <a:pt x="1616" y="2"/>
                  </a:lnTo>
                  <a:lnTo>
                    <a:pt x="1530" y="10"/>
                  </a:lnTo>
                  <a:lnTo>
                    <a:pt x="1444" y="20"/>
                  </a:lnTo>
                  <a:lnTo>
                    <a:pt x="1360" y="36"/>
                  </a:lnTo>
                  <a:lnTo>
                    <a:pt x="1278" y="54"/>
                  </a:lnTo>
                  <a:lnTo>
                    <a:pt x="1198" y="78"/>
                  </a:lnTo>
                  <a:lnTo>
                    <a:pt x="1118" y="104"/>
                  </a:lnTo>
                  <a:lnTo>
                    <a:pt x="1040" y="134"/>
                  </a:lnTo>
                  <a:lnTo>
                    <a:pt x="966" y="168"/>
                  </a:lnTo>
                  <a:lnTo>
                    <a:pt x="892" y="206"/>
                  </a:lnTo>
                  <a:lnTo>
                    <a:pt x="820" y="248"/>
                  </a:lnTo>
                  <a:lnTo>
                    <a:pt x="752" y="292"/>
                  </a:lnTo>
                  <a:lnTo>
                    <a:pt x="684" y="340"/>
                  </a:lnTo>
                  <a:lnTo>
                    <a:pt x="620" y="390"/>
                  </a:lnTo>
                  <a:lnTo>
                    <a:pt x="558" y="444"/>
                  </a:lnTo>
                  <a:lnTo>
                    <a:pt x="500" y="500"/>
                  </a:lnTo>
                  <a:lnTo>
                    <a:pt x="442" y="560"/>
                  </a:lnTo>
                  <a:lnTo>
                    <a:pt x="388" y="620"/>
                  </a:lnTo>
                  <a:lnTo>
                    <a:pt x="338" y="686"/>
                  </a:lnTo>
                  <a:lnTo>
                    <a:pt x="290" y="752"/>
                  </a:lnTo>
                  <a:lnTo>
                    <a:pt x="246" y="822"/>
                  </a:lnTo>
                  <a:lnTo>
                    <a:pt x="206" y="892"/>
                  </a:lnTo>
                  <a:lnTo>
                    <a:pt x="168" y="966"/>
                  </a:lnTo>
                  <a:lnTo>
                    <a:pt x="134" y="1042"/>
                  </a:lnTo>
                  <a:lnTo>
                    <a:pt x="104" y="1120"/>
                  </a:lnTo>
                  <a:lnTo>
                    <a:pt x="76" y="1198"/>
                  </a:lnTo>
                  <a:lnTo>
                    <a:pt x="54" y="1280"/>
                  </a:lnTo>
                  <a:lnTo>
                    <a:pt x="34" y="1362"/>
                  </a:lnTo>
                  <a:lnTo>
                    <a:pt x="20" y="1446"/>
                  </a:lnTo>
                  <a:lnTo>
                    <a:pt x="8" y="1530"/>
                  </a:lnTo>
                  <a:lnTo>
                    <a:pt x="2" y="1618"/>
                  </a:lnTo>
                  <a:lnTo>
                    <a:pt x="0" y="1706"/>
                  </a:lnTo>
                  <a:lnTo>
                    <a:pt x="0" y="1706"/>
                  </a:lnTo>
                  <a:lnTo>
                    <a:pt x="0" y="1772"/>
                  </a:lnTo>
                  <a:lnTo>
                    <a:pt x="4" y="1836"/>
                  </a:lnTo>
                  <a:lnTo>
                    <a:pt x="10" y="1902"/>
                  </a:lnTo>
                  <a:lnTo>
                    <a:pt x="20" y="1966"/>
                  </a:lnTo>
                  <a:lnTo>
                    <a:pt x="30" y="2030"/>
                  </a:lnTo>
                  <a:lnTo>
                    <a:pt x="44" y="2094"/>
                  </a:lnTo>
                  <a:lnTo>
                    <a:pt x="60" y="2158"/>
                  </a:lnTo>
                  <a:lnTo>
                    <a:pt x="78" y="2220"/>
                  </a:lnTo>
                  <a:lnTo>
                    <a:pt x="100" y="2282"/>
                  </a:lnTo>
                  <a:lnTo>
                    <a:pt x="122" y="2342"/>
                  </a:lnTo>
                  <a:lnTo>
                    <a:pt x="148" y="2402"/>
                  </a:lnTo>
                  <a:lnTo>
                    <a:pt x="176" y="2460"/>
                  </a:lnTo>
                  <a:lnTo>
                    <a:pt x="206" y="2518"/>
                  </a:lnTo>
                  <a:lnTo>
                    <a:pt x="238" y="2576"/>
                  </a:lnTo>
                  <a:lnTo>
                    <a:pt x="274" y="2632"/>
                  </a:lnTo>
                  <a:lnTo>
                    <a:pt x="310" y="2686"/>
                  </a:lnTo>
                  <a:lnTo>
                    <a:pt x="310" y="2686"/>
                  </a:lnTo>
                  <a:lnTo>
                    <a:pt x="380" y="2784"/>
                  </a:lnTo>
                  <a:lnTo>
                    <a:pt x="456" y="2884"/>
                  </a:lnTo>
                  <a:lnTo>
                    <a:pt x="536" y="2984"/>
                  </a:lnTo>
                  <a:lnTo>
                    <a:pt x="622" y="3088"/>
                  </a:lnTo>
                  <a:lnTo>
                    <a:pt x="708" y="3192"/>
                  </a:lnTo>
                  <a:lnTo>
                    <a:pt x="798" y="3296"/>
                  </a:lnTo>
                  <a:lnTo>
                    <a:pt x="984" y="3508"/>
                  </a:lnTo>
                  <a:lnTo>
                    <a:pt x="1172" y="3718"/>
                  </a:lnTo>
                  <a:lnTo>
                    <a:pt x="1358" y="3924"/>
                  </a:lnTo>
                  <a:lnTo>
                    <a:pt x="1538" y="4124"/>
                  </a:lnTo>
                  <a:lnTo>
                    <a:pt x="1704" y="4314"/>
                  </a:lnTo>
                  <a:close/>
                </a:path>
              </a:pathLst>
            </a:custGeom>
            <a:solidFill>
              <a:srgbClr val="0076B0"/>
            </a:solidFill>
            <a:ln w="25400">
              <a:solidFill>
                <a:srgbClr val="0076B0"/>
              </a:solidFill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88338" y="1009227"/>
              <a:ext cx="859462" cy="85946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6B0"/>
              </a:solidFill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979453" y="2804025"/>
            <a:ext cx="1956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3"/>
          <p:cNvSpPr>
            <a:spLocks/>
          </p:cNvSpPr>
          <p:nvPr/>
        </p:nvSpPr>
        <p:spPr bwMode="auto">
          <a:xfrm rot="14809691">
            <a:off x="4813957" y="1968695"/>
            <a:ext cx="331496" cy="404033"/>
          </a:xfrm>
          <a:custGeom>
            <a:avLst/>
            <a:gdLst/>
            <a:ahLst/>
            <a:cxnLst>
              <a:cxn ang="0">
                <a:pos x="4913" y="0"/>
              </a:cxn>
              <a:cxn ang="0">
                <a:pos x="11380" y="9251"/>
              </a:cxn>
              <a:cxn ang="0">
                <a:pos x="8661" y="9251"/>
              </a:cxn>
              <a:cxn ang="0">
                <a:pos x="8667" y="9270"/>
              </a:cxn>
              <a:cxn ang="0">
                <a:pos x="4712" y="9270"/>
              </a:cxn>
              <a:cxn ang="0">
                <a:pos x="6491" y="16420"/>
              </a:cxn>
              <a:cxn ang="0">
                <a:pos x="0" y="7132"/>
              </a:cxn>
              <a:cxn ang="0">
                <a:pos x="6689" y="7132"/>
              </a:cxn>
              <a:cxn ang="0">
                <a:pos x="4913" y="0"/>
              </a:cxn>
            </a:cxnLst>
            <a:rect l="0" t="0" r="r" b="b"/>
            <a:pathLst>
              <a:path w="11380" h="16420">
                <a:moveTo>
                  <a:pt x="4913" y="0"/>
                </a:moveTo>
                <a:lnTo>
                  <a:pt x="11380" y="9251"/>
                </a:lnTo>
                <a:lnTo>
                  <a:pt x="8661" y="9251"/>
                </a:lnTo>
                <a:lnTo>
                  <a:pt x="8667" y="9270"/>
                </a:lnTo>
                <a:lnTo>
                  <a:pt x="4712" y="9270"/>
                </a:lnTo>
                <a:lnTo>
                  <a:pt x="6491" y="16420"/>
                </a:lnTo>
                <a:lnTo>
                  <a:pt x="0" y="7132"/>
                </a:lnTo>
                <a:lnTo>
                  <a:pt x="6689" y="7132"/>
                </a:lnTo>
                <a:lnTo>
                  <a:pt x="4913" y="0"/>
                </a:lnTo>
                <a:close/>
              </a:path>
            </a:pathLst>
          </a:custGeom>
          <a:solidFill>
            <a:srgbClr val="0076B0"/>
          </a:soli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11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TextBox 56"/>
          <p:cNvSpPr txBox="1"/>
          <p:nvPr/>
        </p:nvSpPr>
        <p:spPr>
          <a:xfrm>
            <a:off x="7836219" y="4088539"/>
            <a:ext cx="1666001" cy="346168"/>
          </a:xfrm>
          <a:prstGeom prst="rect">
            <a:avLst/>
          </a:prstGeom>
          <a:noFill/>
          <a:effectLst/>
        </p:spPr>
        <p:txBody>
          <a:bodyPr wrap="none" lIns="68501" tIns="34250" rIns="68501" bIns="34250" rtlCol="0">
            <a:spAutoFit/>
          </a:bodyPr>
          <a:lstStyle/>
          <a:p>
            <a:pPr algn="ctr">
              <a:defRPr/>
            </a:pPr>
            <a:r>
              <a:rPr lang="en-US" altLang="zh-CN" b="1" kern="0" dirty="0">
                <a:solidFill>
                  <a:srgbClr val="0076B0"/>
                </a:solidFill>
                <a:cs typeface="+mn-ea"/>
                <a:sym typeface="+mn-lt"/>
              </a:rPr>
              <a:t>3</a:t>
            </a:r>
            <a:r>
              <a:rPr lang="zh-CN" altLang="en-US" b="1" kern="0" dirty="0">
                <a:solidFill>
                  <a:srgbClr val="0076B0"/>
                </a:solidFill>
                <a:cs typeface="+mn-ea"/>
                <a:sym typeface="+mn-lt"/>
              </a:rPr>
              <a:t>、标准化作业</a:t>
            </a:r>
          </a:p>
        </p:txBody>
      </p:sp>
      <p:grpSp>
        <p:nvGrpSpPr>
          <p:cNvPr id="17" name="组合 58"/>
          <p:cNvGrpSpPr/>
          <p:nvPr/>
        </p:nvGrpSpPr>
        <p:grpSpPr>
          <a:xfrm>
            <a:off x="6866422" y="3830171"/>
            <a:ext cx="859197" cy="1086973"/>
            <a:chOff x="588338" y="1009227"/>
            <a:chExt cx="859462" cy="1087308"/>
          </a:xfrm>
        </p:grpSpPr>
        <p:sp>
          <p:nvSpPr>
            <p:cNvPr id="18" name="Freeform 6"/>
            <p:cNvSpPr>
              <a:spLocks noChangeAspect="1"/>
            </p:cNvSpPr>
            <p:nvPr/>
          </p:nvSpPr>
          <p:spPr bwMode="auto">
            <a:xfrm>
              <a:off x="588338" y="1009227"/>
              <a:ext cx="859462" cy="1087308"/>
            </a:xfrm>
            <a:custGeom>
              <a:avLst/>
              <a:gdLst>
                <a:gd name="T0" fmla="*/ 1704 w 3410"/>
                <a:gd name="T1" fmla="*/ 4314 h 4314"/>
                <a:gd name="T2" fmla="*/ 2050 w 3410"/>
                <a:gd name="T3" fmla="*/ 3924 h 4314"/>
                <a:gd name="T4" fmla="*/ 2424 w 3410"/>
                <a:gd name="T5" fmla="*/ 3508 h 4314"/>
                <a:gd name="T6" fmla="*/ 2700 w 3410"/>
                <a:gd name="T7" fmla="*/ 3192 h 4314"/>
                <a:gd name="T8" fmla="*/ 2872 w 3410"/>
                <a:gd name="T9" fmla="*/ 2984 h 4314"/>
                <a:gd name="T10" fmla="*/ 3028 w 3410"/>
                <a:gd name="T11" fmla="*/ 2784 h 4314"/>
                <a:gd name="T12" fmla="*/ 3098 w 3410"/>
                <a:gd name="T13" fmla="*/ 2686 h 4314"/>
                <a:gd name="T14" fmla="*/ 3170 w 3410"/>
                <a:gd name="T15" fmla="*/ 2574 h 4314"/>
                <a:gd name="T16" fmla="*/ 3232 w 3410"/>
                <a:gd name="T17" fmla="*/ 2460 h 4314"/>
                <a:gd name="T18" fmla="*/ 3286 w 3410"/>
                <a:gd name="T19" fmla="*/ 2342 h 4314"/>
                <a:gd name="T20" fmla="*/ 3330 w 3410"/>
                <a:gd name="T21" fmla="*/ 2220 h 4314"/>
                <a:gd name="T22" fmla="*/ 3364 w 3410"/>
                <a:gd name="T23" fmla="*/ 2096 h 4314"/>
                <a:gd name="T24" fmla="*/ 3390 w 3410"/>
                <a:gd name="T25" fmla="*/ 1968 h 4314"/>
                <a:gd name="T26" fmla="*/ 3404 w 3410"/>
                <a:gd name="T27" fmla="*/ 1838 h 4314"/>
                <a:gd name="T28" fmla="*/ 3410 w 3410"/>
                <a:gd name="T29" fmla="*/ 1706 h 4314"/>
                <a:gd name="T30" fmla="*/ 3406 w 3410"/>
                <a:gd name="T31" fmla="*/ 1618 h 4314"/>
                <a:gd name="T32" fmla="*/ 3390 w 3410"/>
                <a:gd name="T33" fmla="*/ 1446 h 4314"/>
                <a:gd name="T34" fmla="*/ 3356 w 3410"/>
                <a:gd name="T35" fmla="*/ 1280 h 4314"/>
                <a:gd name="T36" fmla="*/ 3306 w 3410"/>
                <a:gd name="T37" fmla="*/ 1120 h 4314"/>
                <a:gd name="T38" fmla="*/ 3240 w 3410"/>
                <a:gd name="T39" fmla="*/ 966 h 4314"/>
                <a:gd name="T40" fmla="*/ 3162 w 3410"/>
                <a:gd name="T41" fmla="*/ 822 h 4314"/>
                <a:gd name="T42" fmla="*/ 3070 w 3410"/>
                <a:gd name="T43" fmla="*/ 686 h 4314"/>
                <a:gd name="T44" fmla="*/ 2966 w 3410"/>
                <a:gd name="T45" fmla="*/ 560 h 4314"/>
                <a:gd name="T46" fmla="*/ 2850 w 3410"/>
                <a:gd name="T47" fmla="*/ 444 h 4314"/>
                <a:gd name="T48" fmla="*/ 2724 w 3410"/>
                <a:gd name="T49" fmla="*/ 340 h 4314"/>
                <a:gd name="T50" fmla="*/ 2588 w 3410"/>
                <a:gd name="T51" fmla="*/ 248 h 4314"/>
                <a:gd name="T52" fmla="*/ 2444 w 3410"/>
                <a:gd name="T53" fmla="*/ 168 h 4314"/>
                <a:gd name="T54" fmla="*/ 2290 w 3410"/>
                <a:gd name="T55" fmla="*/ 104 h 4314"/>
                <a:gd name="T56" fmla="*/ 2130 w 3410"/>
                <a:gd name="T57" fmla="*/ 54 h 4314"/>
                <a:gd name="T58" fmla="*/ 1964 w 3410"/>
                <a:gd name="T59" fmla="*/ 20 h 4314"/>
                <a:gd name="T60" fmla="*/ 1792 w 3410"/>
                <a:gd name="T61" fmla="*/ 2 h 4314"/>
                <a:gd name="T62" fmla="*/ 1704 w 3410"/>
                <a:gd name="T63" fmla="*/ 0 h 4314"/>
                <a:gd name="T64" fmla="*/ 1530 w 3410"/>
                <a:gd name="T65" fmla="*/ 10 h 4314"/>
                <a:gd name="T66" fmla="*/ 1360 w 3410"/>
                <a:gd name="T67" fmla="*/ 36 h 4314"/>
                <a:gd name="T68" fmla="*/ 1198 w 3410"/>
                <a:gd name="T69" fmla="*/ 78 h 4314"/>
                <a:gd name="T70" fmla="*/ 1040 w 3410"/>
                <a:gd name="T71" fmla="*/ 134 h 4314"/>
                <a:gd name="T72" fmla="*/ 892 w 3410"/>
                <a:gd name="T73" fmla="*/ 206 h 4314"/>
                <a:gd name="T74" fmla="*/ 752 w 3410"/>
                <a:gd name="T75" fmla="*/ 292 h 4314"/>
                <a:gd name="T76" fmla="*/ 620 w 3410"/>
                <a:gd name="T77" fmla="*/ 390 h 4314"/>
                <a:gd name="T78" fmla="*/ 500 w 3410"/>
                <a:gd name="T79" fmla="*/ 500 h 4314"/>
                <a:gd name="T80" fmla="*/ 388 w 3410"/>
                <a:gd name="T81" fmla="*/ 620 h 4314"/>
                <a:gd name="T82" fmla="*/ 290 w 3410"/>
                <a:gd name="T83" fmla="*/ 752 h 4314"/>
                <a:gd name="T84" fmla="*/ 206 w 3410"/>
                <a:gd name="T85" fmla="*/ 892 h 4314"/>
                <a:gd name="T86" fmla="*/ 134 w 3410"/>
                <a:gd name="T87" fmla="*/ 1042 h 4314"/>
                <a:gd name="T88" fmla="*/ 76 w 3410"/>
                <a:gd name="T89" fmla="*/ 1198 h 4314"/>
                <a:gd name="T90" fmla="*/ 34 w 3410"/>
                <a:gd name="T91" fmla="*/ 1362 h 4314"/>
                <a:gd name="T92" fmla="*/ 8 w 3410"/>
                <a:gd name="T93" fmla="*/ 1530 h 4314"/>
                <a:gd name="T94" fmla="*/ 0 w 3410"/>
                <a:gd name="T95" fmla="*/ 1706 h 4314"/>
                <a:gd name="T96" fmla="*/ 0 w 3410"/>
                <a:gd name="T97" fmla="*/ 1772 h 4314"/>
                <a:gd name="T98" fmla="*/ 10 w 3410"/>
                <a:gd name="T99" fmla="*/ 1902 h 4314"/>
                <a:gd name="T100" fmla="*/ 30 w 3410"/>
                <a:gd name="T101" fmla="*/ 2030 h 4314"/>
                <a:gd name="T102" fmla="*/ 60 w 3410"/>
                <a:gd name="T103" fmla="*/ 2158 h 4314"/>
                <a:gd name="T104" fmla="*/ 100 w 3410"/>
                <a:gd name="T105" fmla="*/ 2282 h 4314"/>
                <a:gd name="T106" fmla="*/ 148 w 3410"/>
                <a:gd name="T107" fmla="*/ 2402 h 4314"/>
                <a:gd name="T108" fmla="*/ 206 w 3410"/>
                <a:gd name="T109" fmla="*/ 2518 h 4314"/>
                <a:gd name="T110" fmla="*/ 274 w 3410"/>
                <a:gd name="T111" fmla="*/ 2632 h 4314"/>
                <a:gd name="T112" fmla="*/ 310 w 3410"/>
                <a:gd name="T113" fmla="*/ 2686 h 4314"/>
                <a:gd name="T114" fmla="*/ 456 w 3410"/>
                <a:gd name="T115" fmla="*/ 2884 h 4314"/>
                <a:gd name="T116" fmla="*/ 622 w 3410"/>
                <a:gd name="T117" fmla="*/ 3088 h 4314"/>
                <a:gd name="T118" fmla="*/ 798 w 3410"/>
                <a:gd name="T119" fmla="*/ 3296 h 4314"/>
                <a:gd name="T120" fmla="*/ 1172 w 3410"/>
                <a:gd name="T121" fmla="*/ 3718 h 4314"/>
                <a:gd name="T122" fmla="*/ 1538 w 3410"/>
                <a:gd name="T123" fmla="*/ 4124 h 4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10" h="4314">
                  <a:moveTo>
                    <a:pt x="1704" y="4314"/>
                  </a:moveTo>
                  <a:lnTo>
                    <a:pt x="1704" y="4314"/>
                  </a:lnTo>
                  <a:lnTo>
                    <a:pt x="1872" y="4124"/>
                  </a:lnTo>
                  <a:lnTo>
                    <a:pt x="2050" y="3924"/>
                  </a:lnTo>
                  <a:lnTo>
                    <a:pt x="2236" y="3718"/>
                  </a:lnTo>
                  <a:lnTo>
                    <a:pt x="2424" y="3508"/>
                  </a:lnTo>
                  <a:lnTo>
                    <a:pt x="2610" y="3296"/>
                  </a:lnTo>
                  <a:lnTo>
                    <a:pt x="2700" y="3192"/>
                  </a:lnTo>
                  <a:lnTo>
                    <a:pt x="2788" y="3088"/>
                  </a:lnTo>
                  <a:lnTo>
                    <a:pt x="2872" y="2984"/>
                  </a:lnTo>
                  <a:lnTo>
                    <a:pt x="2952" y="2884"/>
                  </a:lnTo>
                  <a:lnTo>
                    <a:pt x="3028" y="2784"/>
                  </a:lnTo>
                  <a:lnTo>
                    <a:pt x="3098" y="2686"/>
                  </a:lnTo>
                  <a:lnTo>
                    <a:pt x="3098" y="2686"/>
                  </a:lnTo>
                  <a:lnTo>
                    <a:pt x="3136" y="2630"/>
                  </a:lnTo>
                  <a:lnTo>
                    <a:pt x="3170" y="2574"/>
                  </a:lnTo>
                  <a:lnTo>
                    <a:pt x="3202" y="2518"/>
                  </a:lnTo>
                  <a:lnTo>
                    <a:pt x="3232" y="2460"/>
                  </a:lnTo>
                  <a:lnTo>
                    <a:pt x="3260" y="2400"/>
                  </a:lnTo>
                  <a:lnTo>
                    <a:pt x="3286" y="2342"/>
                  </a:lnTo>
                  <a:lnTo>
                    <a:pt x="3310" y="2280"/>
                  </a:lnTo>
                  <a:lnTo>
                    <a:pt x="3330" y="2220"/>
                  </a:lnTo>
                  <a:lnTo>
                    <a:pt x="3348" y="2158"/>
                  </a:lnTo>
                  <a:lnTo>
                    <a:pt x="3364" y="2096"/>
                  </a:lnTo>
                  <a:lnTo>
                    <a:pt x="3378" y="2032"/>
                  </a:lnTo>
                  <a:lnTo>
                    <a:pt x="3390" y="1968"/>
                  </a:lnTo>
                  <a:lnTo>
                    <a:pt x="3398" y="1904"/>
                  </a:lnTo>
                  <a:lnTo>
                    <a:pt x="3404" y="1838"/>
                  </a:lnTo>
                  <a:lnTo>
                    <a:pt x="3408" y="1772"/>
                  </a:lnTo>
                  <a:lnTo>
                    <a:pt x="3410" y="1706"/>
                  </a:lnTo>
                  <a:lnTo>
                    <a:pt x="3410" y="1706"/>
                  </a:lnTo>
                  <a:lnTo>
                    <a:pt x="3406" y="1618"/>
                  </a:lnTo>
                  <a:lnTo>
                    <a:pt x="3400" y="1530"/>
                  </a:lnTo>
                  <a:lnTo>
                    <a:pt x="3390" y="1446"/>
                  </a:lnTo>
                  <a:lnTo>
                    <a:pt x="3374" y="1362"/>
                  </a:lnTo>
                  <a:lnTo>
                    <a:pt x="3356" y="1280"/>
                  </a:lnTo>
                  <a:lnTo>
                    <a:pt x="3332" y="1198"/>
                  </a:lnTo>
                  <a:lnTo>
                    <a:pt x="3306" y="1120"/>
                  </a:lnTo>
                  <a:lnTo>
                    <a:pt x="3276" y="1042"/>
                  </a:lnTo>
                  <a:lnTo>
                    <a:pt x="3240" y="966"/>
                  </a:lnTo>
                  <a:lnTo>
                    <a:pt x="3204" y="892"/>
                  </a:lnTo>
                  <a:lnTo>
                    <a:pt x="3162" y="822"/>
                  </a:lnTo>
                  <a:lnTo>
                    <a:pt x="3118" y="752"/>
                  </a:lnTo>
                  <a:lnTo>
                    <a:pt x="3070" y="686"/>
                  </a:lnTo>
                  <a:lnTo>
                    <a:pt x="3020" y="620"/>
                  </a:lnTo>
                  <a:lnTo>
                    <a:pt x="2966" y="560"/>
                  </a:lnTo>
                  <a:lnTo>
                    <a:pt x="2910" y="500"/>
                  </a:lnTo>
                  <a:lnTo>
                    <a:pt x="2850" y="444"/>
                  </a:lnTo>
                  <a:lnTo>
                    <a:pt x="2788" y="390"/>
                  </a:lnTo>
                  <a:lnTo>
                    <a:pt x="2724" y="340"/>
                  </a:lnTo>
                  <a:lnTo>
                    <a:pt x="2658" y="292"/>
                  </a:lnTo>
                  <a:lnTo>
                    <a:pt x="2588" y="248"/>
                  </a:lnTo>
                  <a:lnTo>
                    <a:pt x="2516" y="206"/>
                  </a:lnTo>
                  <a:lnTo>
                    <a:pt x="2444" y="168"/>
                  </a:lnTo>
                  <a:lnTo>
                    <a:pt x="2368" y="134"/>
                  </a:lnTo>
                  <a:lnTo>
                    <a:pt x="2290" y="104"/>
                  </a:lnTo>
                  <a:lnTo>
                    <a:pt x="2212" y="78"/>
                  </a:lnTo>
                  <a:lnTo>
                    <a:pt x="2130" y="54"/>
                  </a:lnTo>
                  <a:lnTo>
                    <a:pt x="2048" y="36"/>
                  </a:lnTo>
                  <a:lnTo>
                    <a:pt x="1964" y="20"/>
                  </a:lnTo>
                  <a:lnTo>
                    <a:pt x="1878" y="10"/>
                  </a:lnTo>
                  <a:lnTo>
                    <a:pt x="1792" y="2"/>
                  </a:lnTo>
                  <a:lnTo>
                    <a:pt x="1704" y="0"/>
                  </a:lnTo>
                  <a:lnTo>
                    <a:pt x="1704" y="0"/>
                  </a:lnTo>
                  <a:lnTo>
                    <a:pt x="1616" y="2"/>
                  </a:lnTo>
                  <a:lnTo>
                    <a:pt x="1530" y="10"/>
                  </a:lnTo>
                  <a:lnTo>
                    <a:pt x="1444" y="20"/>
                  </a:lnTo>
                  <a:lnTo>
                    <a:pt x="1360" y="36"/>
                  </a:lnTo>
                  <a:lnTo>
                    <a:pt x="1278" y="54"/>
                  </a:lnTo>
                  <a:lnTo>
                    <a:pt x="1198" y="78"/>
                  </a:lnTo>
                  <a:lnTo>
                    <a:pt x="1118" y="104"/>
                  </a:lnTo>
                  <a:lnTo>
                    <a:pt x="1040" y="134"/>
                  </a:lnTo>
                  <a:lnTo>
                    <a:pt x="966" y="168"/>
                  </a:lnTo>
                  <a:lnTo>
                    <a:pt x="892" y="206"/>
                  </a:lnTo>
                  <a:lnTo>
                    <a:pt x="820" y="248"/>
                  </a:lnTo>
                  <a:lnTo>
                    <a:pt x="752" y="292"/>
                  </a:lnTo>
                  <a:lnTo>
                    <a:pt x="684" y="340"/>
                  </a:lnTo>
                  <a:lnTo>
                    <a:pt x="620" y="390"/>
                  </a:lnTo>
                  <a:lnTo>
                    <a:pt x="558" y="444"/>
                  </a:lnTo>
                  <a:lnTo>
                    <a:pt x="500" y="500"/>
                  </a:lnTo>
                  <a:lnTo>
                    <a:pt x="442" y="560"/>
                  </a:lnTo>
                  <a:lnTo>
                    <a:pt x="388" y="620"/>
                  </a:lnTo>
                  <a:lnTo>
                    <a:pt x="338" y="686"/>
                  </a:lnTo>
                  <a:lnTo>
                    <a:pt x="290" y="752"/>
                  </a:lnTo>
                  <a:lnTo>
                    <a:pt x="246" y="822"/>
                  </a:lnTo>
                  <a:lnTo>
                    <a:pt x="206" y="892"/>
                  </a:lnTo>
                  <a:lnTo>
                    <a:pt x="168" y="966"/>
                  </a:lnTo>
                  <a:lnTo>
                    <a:pt x="134" y="1042"/>
                  </a:lnTo>
                  <a:lnTo>
                    <a:pt x="104" y="1120"/>
                  </a:lnTo>
                  <a:lnTo>
                    <a:pt x="76" y="1198"/>
                  </a:lnTo>
                  <a:lnTo>
                    <a:pt x="54" y="1280"/>
                  </a:lnTo>
                  <a:lnTo>
                    <a:pt x="34" y="1362"/>
                  </a:lnTo>
                  <a:lnTo>
                    <a:pt x="20" y="1446"/>
                  </a:lnTo>
                  <a:lnTo>
                    <a:pt x="8" y="1530"/>
                  </a:lnTo>
                  <a:lnTo>
                    <a:pt x="2" y="1618"/>
                  </a:lnTo>
                  <a:lnTo>
                    <a:pt x="0" y="1706"/>
                  </a:lnTo>
                  <a:lnTo>
                    <a:pt x="0" y="1706"/>
                  </a:lnTo>
                  <a:lnTo>
                    <a:pt x="0" y="1772"/>
                  </a:lnTo>
                  <a:lnTo>
                    <a:pt x="4" y="1836"/>
                  </a:lnTo>
                  <a:lnTo>
                    <a:pt x="10" y="1902"/>
                  </a:lnTo>
                  <a:lnTo>
                    <a:pt x="20" y="1966"/>
                  </a:lnTo>
                  <a:lnTo>
                    <a:pt x="30" y="2030"/>
                  </a:lnTo>
                  <a:lnTo>
                    <a:pt x="44" y="2094"/>
                  </a:lnTo>
                  <a:lnTo>
                    <a:pt x="60" y="2158"/>
                  </a:lnTo>
                  <a:lnTo>
                    <a:pt x="78" y="2220"/>
                  </a:lnTo>
                  <a:lnTo>
                    <a:pt x="100" y="2282"/>
                  </a:lnTo>
                  <a:lnTo>
                    <a:pt x="122" y="2342"/>
                  </a:lnTo>
                  <a:lnTo>
                    <a:pt x="148" y="2402"/>
                  </a:lnTo>
                  <a:lnTo>
                    <a:pt x="176" y="2460"/>
                  </a:lnTo>
                  <a:lnTo>
                    <a:pt x="206" y="2518"/>
                  </a:lnTo>
                  <a:lnTo>
                    <a:pt x="238" y="2576"/>
                  </a:lnTo>
                  <a:lnTo>
                    <a:pt x="274" y="2632"/>
                  </a:lnTo>
                  <a:lnTo>
                    <a:pt x="310" y="2686"/>
                  </a:lnTo>
                  <a:lnTo>
                    <a:pt x="310" y="2686"/>
                  </a:lnTo>
                  <a:lnTo>
                    <a:pt x="380" y="2784"/>
                  </a:lnTo>
                  <a:lnTo>
                    <a:pt x="456" y="2884"/>
                  </a:lnTo>
                  <a:lnTo>
                    <a:pt x="536" y="2984"/>
                  </a:lnTo>
                  <a:lnTo>
                    <a:pt x="622" y="3088"/>
                  </a:lnTo>
                  <a:lnTo>
                    <a:pt x="708" y="3192"/>
                  </a:lnTo>
                  <a:lnTo>
                    <a:pt x="798" y="3296"/>
                  </a:lnTo>
                  <a:lnTo>
                    <a:pt x="984" y="3508"/>
                  </a:lnTo>
                  <a:lnTo>
                    <a:pt x="1172" y="3718"/>
                  </a:lnTo>
                  <a:lnTo>
                    <a:pt x="1358" y="3924"/>
                  </a:lnTo>
                  <a:lnTo>
                    <a:pt x="1538" y="4124"/>
                  </a:lnTo>
                  <a:lnTo>
                    <a:pt x="1704" y="4314"/>
                  </a:lnTo>
                  <a:close/>
                </a:path>
              </a:pathLst>
            </a:custGeom>
            <a:solidFill>
              <a:srgbClr val="0070C0"/>
            </a:solidFill>
            <a:ln w="25400">
              <a:solidFill>
                <a:srgbClr val="0070C0"/>
              </a:solidFill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588338" y="1009227"/>
              <a:ext cx="859462" cy="85946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7295767" y="4923490"/>
            <a:ext cx="23964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45"/>
          <p:cNvSpPr>
            <a:spLocks/>
          </p:cNvSpPr>
          <p:nvPr/>
        </p:nvSpPr>
        <p:spPr bwMode="auto">
          <a:xfrm>
            <a:off x="7033560" y="4120647"/>
            <a:ext cx="524916" cy="253010"/>
          </a:xfrm>
          <a:custGeom>
            <a:avLst/>
            <a:gdLst/>
            <a:ahLst/>
            <a:cxnLst>
              <a:cxn ang="0">
                <a:pos x="120" y="754"/>
              </a:cxn>
              <a:cxn ang="0">
                <a:pos x="805" y="754"/>
              </a:cxn>
              <a:cxn ang="0">
                <a:pos x="1176" y="753"/>
              </a:cxn>
              <a:cxn ang="0">
                <a:pos x="1225" y="737"/>
              </a:cxn>
              <a:cxn ang="0">
                <a:pos x="1267" y="707"/>
              </a:cxn>
              <a:cxn ang="0">
                <a:pos x="1297" y="667"/>
              </a:cxn>
              <a:cxn ang="0">
                <a:pos x="1318" y="616"/>
              </a:cxn>
              <a:cxn ang="0">
                <a:pos x="1323" y="560"/>
              </a:cxn>
              <a:cxn ang="0">
                <a:pos x="1318" y="525"/>
              </a:cxn>
              <a:cxn ang="0">
                <a:pos x="1299" y="474"/>
              </a:cxn>
              <a:cxn ang="0">
                <a:pos x="1269" y="434"/>
              </a:cxn>
              <a:cxn ang="0">
                <a:pos x="1230" y="402"/>
              </a:cxn>
              <a:cxn ang="0">
                <a:pos x="1183" y="385"/>
              </a:cxn>
              <a:cxn ang="0">
                <a:pos x="1149" y="381"/>
              </a:cxn>
              <a:cxn ang="0">
                <a:pos x="1144" y="375"/>
              </a:cxn>
              <a:cxn ang="0">
                <a:pos x="1113" y="435"/>
              </a:cxn>
              <a:cxn ang="0">
                <a:pos x="1073" y="484"/>
              </a:cxn>
              <a:cxn ang="0">
                <a:pos x="1103" y="397"/>
              </a:cxn>
              <a:cxn ang="0">
                <a:pos x="1112" y="306"/>
              </a:cxn>
              <a:cxn ang="0">
                <a:pos x="1105" y="248"/>
              </a:cxn>
              <a:cxn ang="0">
                <a:pos x="1076" y="167"/>
              </a:cxn>
              <a:cxn ang="0">
                <a:pos x="1027" y="98"/>
              </a:cxn>
              <a:cxn ang="0">
                <a:pos x="984" y="59"/>
              </a:cxn>
              <a:cxn ang="0">
                <a:pos x="896" y="15"/>
              </a:cxn>
              <a:cxn ang="0">
                <a:pos x="840" y="4"/>
              </a:cxn>
              <a:cxn ang="0">
                <a:pos x="769" y="2"/>
              </a:cxn>
              <a:cxn ang="0">
                <a:pos x="724" y="10"/>
              </a:cxn>
              <a:cxn ang="0">
                <a:pos x="678" y="25"/>
              </a:cxn>
              <a:cxn ang="0">
                <a:pos x="607" y="73"/>
              </a:cxn>
              <a:cxn ang="0">
                <a:pos x="550" y="137"/>
              </a:cxn>
              <a:cxn ang="0">
                <a:pos x="521" y="187"/>
              </a:cxn>
              <a:cxn ang="0">
                <a:pos x="503" y="243"/>
              </a:cxn>
              <a:cxn ang="0">
                <a:pos x="489" y="248"/>
              </a:cxn>
              <a:cxn ang="0">
                <a:pos x="452" y="213"/>
              </a:cxn>
              <a:cxn ang="0">
                <a:pos x="424" y="194"/>
              </a:cxn>
              <a:cxn ang="0">
                <a:pos x="376" y="177"/>
              </a:cxn>
              <a:cxn ang="0">
                <a:pos x="326" y="171"/>
              </a:cxn>
              <a:cxn ang="0">
                <a:pos x="292" y="174"/>
              </a:cxn>
              <a:cxn ang="0">
                <a:pos x="241" y="186"/>
              </a:cxn>
              <a:cxn ang="0">
                <a:pos x="192" y="211"/>
              </a:cxn>
              <a:cxn ang="0">
                <a:pos x="159" y="236"/>
              </a:cxn>
              <a:cxn ang="0">
                <a:pos x="118" y="284"/>
              </a:cxn>
              <a:cxn ang="0">
                <a:pos x="91" y="336"/>
              </a:cxn>
              <a:cxn ang="0">
                <a:pos x="81" y="380"/>
              </a:cxn>
              <a:cxn ang="0">
                <a:pos x="84" y="446"/>
              </a:cxn>
              <a:cxn ang="0">
                <a:pos x="110" y="510"/>
              </a:cxn>
              <a:cxn ang="0">
                <a:pos x="86" y="513"/>
              </a:cxn>
              <a:cxn ang="0">
                <a:pos x="56" y="527"/>
              </a:cxn>
              <a:cxn ang="0">
                <a:pos x="31" y="548"/>
              </a:cxn>
              <a:cxn ang="0">
                <a:pos x="12" y="577"/>
              </a:cxn>
              <a:cxn ang="0">
                <a:pos x="2" y="613"/>
              </a:cxn>
              <a:cxn ang="0">
                <a:pos x="0" y="638"/>
              </a:cxn>
              <a:cxn ang="0">
                <a:pos x="7" y="673"/>
              </a:cxn>
              <a:cxn ang="0">
                <a:pos x="22" y="704"/>
              </a:cxn>
              <a:cxn ang="0">
                <a:pos x="44" y="729"/>
              </a:cxn>
              <a:cxn ang="0">
                <a:pos x="73" y="746"/>
              </a:cxn>
              <a:cxn ang="0">
                <a:pos x="105" y="754"/>
              </a:cxn>
            </a:cxnLst>
            <a:rect l="0" t="0" r="r" b="b"/>
            <a:pathLst>
              <a:path w="1323" h="756">
                <a:moveTo>
                  <a:pt x="115" y="756"/>
                </a:moveTo>
                <a:lnTo>
                  <a:pt x="115" y="756"/>
                </a:lnTo>
                <a:lnTo>
                  <a:pt x="120" y="754"/>
                </a:lnTo>
                <a:lnTo>
                  <a:pt x="618" y="754"/>
                </a:lnTo>
                <a:lnTo>
                  <a:pt x="639" y="754"/>
                </a:lnTo>
                <a:lnTo>
                  <a:pt x="805" y="754"/>
                </a:lnTo>
                <a:lnTo>
                  <a:pt x="1159" y="754"/>
                </a:lnTo>
                <a:lnTo>
                  <a:pt x="1159" y="754"/>
                </a:lnTo>
                <a:lnTo>
                  <a:pt x="1176" y="753"/>
                </a:lnTo>
                <a:lnTo>
                  <a:pt x="1193" y="749"/>
                </a:lnTo>
                <a:lnTo>
                  <a:pt x="1210" y="744"/>
                </a:lnTo>
                <a:lnTo>
                  <a:pt x="1225" y="737"/>
                </a:lnTo>
                <a:lnTo>
                  <a:pt x="1240" y="729"/>
                </a:lnTo>
                <a:lnTo>
                  <a:pt x="1253" y="719"/>
                </a:lnTo>
                <a:lnTo>
                  <a:pt x="1267" y="707"/>
                </a:lnTo>
                <a:lnTo>
                  <a:pt x="1279" y="695"/>
                </a:lnTo>
                <a:lnTo>
                  <a:pt x="1289" y="682"/>
                </a:lnTo>
                <a:lnTo>
                  <a:pt x="1297" y="667"/>
                </a:lnTo>
                <a:lnTo>
                  <a:pt x="1306" y="651"/>
                </a:lnTo>
                <a:lnTo>
                  <a:pt x="1312" y="634"/>
                </a:lnTo>
                <a:lnTo>
                  <a:pt x="1318" y="616"/>
                </a:lnTo>
                <a:lnTo>
                  <a:pt x="1321" y="599"/>
                </a:lnTo>
                <a:lnTo>
                  <a:pt x="1323" y="580"/>
                </a:lnTo>
                <a:lnTo>
                  <a:pt x="1323" y="560"/>
                </a:lnTo>
                <a:lnTo>
                  <a:pt x="1323" y="560"/>
                </a:lnTo>
                <a:lnTo>
                  <a:pt x="1321" y="542"/>
                </a:lnTo>
                <a:lnTo>
                  <a:pt x="1318" y="525"/>
                </a:lnTo>
                <a:lnTo>
                  <a:pt x="1312" y="506"/>
                </a:lnTo>
                <a:lnTo>
                  <a:pt x="1307" y="489"/>
                </a:lnTo>
                <a:lnTo>
                  <a:pt x="1299" y="474"/>
                </a:lnTo>
                <a:lnTo>
                  <a:pt x="1291" y="459"/>
                </a:lnTo>
                <a:lnTo>
                  <a:pt x="1280" y="446"/>
                </a:lnTo>
                <a:lnTo>
                  <a:pt x="1269" y="434"/>
                </a:lnTo>
                <a:lnTo>
                  <a:pt x="1257" y="422"/>
                </a:lnTo>
                <a:lnTo>
                  <a:pt x="1243" y="412"/>
                </a:lnTo>
                <a:lnTo>
                  <a:pt x="1230" y="402"/>
                </a:lnTo>
                <a:lnTo>
                  <a:pt x="1215" y="395"/>
                </a:lnTo>
                <a:lnTo>
                  <a:pt x="1199" y="390"/>
                </a:lnTo>
                <a:lnTo>
                  <a:pt x="1183" y="385"/>
                </a:lnTo>
                <a:lnTo>
                  <a:pt x="1166" y="381"/>
                </a:lnTo>
                <a:lnTo>
                  <a:pt x="1149" y="381"/>
                </a:lnTo>
                <a:lnTo>
                  <a:pt x="1149" y="381"/>
                </a:lnTo>
                <a:lnTo>
                  <a:pt x="1142" y="381"/>
                </a:lnTo>
                <a:lnTo>
                  <a:pt x="1142" y="381"/>
                </a:lnTo>
                <a:lnTo>
                  <a:pt x="1144" y="375"/>
                </a:lnTo>
                <a:lnTo>
                  <a:pt x="1144" y="375"/>
                </a:lnTo>
                <a:lnTo>
                  <a:pt x="1130" y="407"/>
                </a:lnTo>
                <a:lnTo>
                  <a:pt x="1113" y="435"/>
                </a:lnTo>
                <a:lnTo>
                  <a:pt x="1095" y="461"/>
                </a:lnTo>
                <a:lnTo>
                  <a:pt x="1073" y="484"/>
                </a:lnTo>
                <a:lnTo>
                  <a:pt x="1073" y="484"/>
                </a:lnTo>
                <a:lnTo>
                  <a:pt x="1085" y="456"/>
                </a:lnTo>
                <a:lnTo>
                  <a:pt x="1097" y="425"/>
                </a:lnTo>
                <a:lnTo>
                  <a:pt x="1103" y="397"/>
                </a:lnTo>
                <a:lnTo>
                  <a:pt x="1108" y="366"/>
                </a:lnTo>
                <a:lnTo>
                  <a:pt x="1112" y="336"/>
                </a:lnTo>
                <a:lnTo>
                  <a:pt x="1112" y="306"/>
                </a:lnTo>
                <a:lnTo>
                  <a:pt x="1110" y="277"/>
                </a:lnTo>
                <a:lnTo>
                  <a:pt x="1105" y="248"/>
                </a:lnTo>
                <a:lnTo>
                  <a:pt x="1105" y="248"/>
                </a:lnTo>
                <a:lnTo>
                  <a:pt x="1097" y="219"/>
                </a:lnTo>
                <a:lnTo>
                  <a:pt x="1088" y="192"/>
                </a:lnTo>
                <a:lnTo>
                  <a:pt x="1076" y="167"/>
                </a:lnTo>
                <a:lnTo>
                  <a:pt x="1061" y="142"/>
                </a:lnTo>
                <a:lnTo>
                  <a:pt x="1046" y="118"/>
                </a:lnTo>
                <a:lnTo>
                  <a:pt x="1027" y="98"/>
                </a:lnTo>
                <a:lnTo>
                  <a:pt x="1007" y="78"/>
                </a:lnTo>
                <a:lnTo>
                  <a:pt x="984" y="59"/>
                </a:lnTo>
                <a:lnTo>
                  <a:pt x="984" y="59"/>
                </a:lnTo>
                <a:lnTo>
                  <a:pt x="957" y="42"/>
                </a:lnTo>
                <a:lnTo>
                  <a:pt x="926" y="27"/>
                </a:lnTo>
                <a:lnTo>
                  <a:pt x="896" y="15"/>
                </a:lnTo>
                <a:lnTo>
                  <a:pt x="862" y="7"/>
                </a:lnTo>
                <a:lnTo>
                  <a:pt x="862" y="7"/>
                </a:lnTo>
                <a:lnTo>
                  <a:pt x="840" y="4"/>
                </a:lnTo>
                <a:lnTo>
                  <a:pt x="817" y="2"/>
                </a:lnTo>
                <a:lnTo>
                  <a:pt x="793" y="0"/>
                </a:lnTo>
                <a:lnTo>
                  <a:pt x="769" y="2"/>
                </a:lnTo>
                <a:lnTo>
                  <a:pt x="769" y="2"/>
                </a:lnTo>
                <a:lnTo>
                  <a:pt x="746" y="5"/>
                </a:lnTo>
                <a:lnTo>
                  <a:pt x="724" y="10"/>
                </a:lnTo>
                <a:lnTo>
                  <a:pt x="700" y="17"/>
                </a:lnTo>
                <a:lnTo>
                  <a:pt x="678" y="25"/>
                </a:lnTo>
                <a:lnTo>
                  <a:pt x="678" y="25"/>
                </a:lnTo>
                <a:lnTo>
                  <a:pt x="653" y="39"/>
                </a:lnTo>
                <a:lnTo>
                  <a:pt x="629" y="56"/>
                </a:lnTo>
                <a:lnTo>
                  <a:pt x="607" y="73"/>
                </a:lnTo>
                <a:lnTo>
                  <a:pt x="585" y="93"/>
                </a:lnTo>
                <a:lnTo>
                  <a:pt x="567" y="113"/>
                </a:lnTo>
                <a:lnTo>
                  <a:pt x="550" y="137"/>
                </a:lnTo>
                <a:lnTo>
                  <a:pt x="535" y="162"/>
                </a:lnTo>
                <a:lnTo>
                  <a:pt x="521" y="187"/>
                </a:lnTo>
                <a:lnTo>
                  <a:pt x="521" y="187"/>
                </a:lnTo>
                <a:lnTo>
                  <a:pt x="515" y="206"/>
                </a:lnTo>
                <a:lnTo>
                  <a:pt x="508" y="225"/>
                </a:lnTo>
                <a:lnTo>
                  <a:pt x="503" y="243"/>
                </a:lnTo>
                <a:lnTo>
                  <a:pt x="499" y="262"/>
                </a:lnTo>
                <a:lnTo>
                  <a:pt x="499" y="262"/>
                </a:lnTo>
                <a:lnTo>
                  <a:pt x="489" y="248"/>
                </a:lnTo>
                <a:lnTo>
                  <a:pt x="478" y="235"/>
                </a:lnTo>
                <a:lnTo>
                  <a:pt x="466" y="223"/>
                </a:lnTo>
                <a:lnTo>
                  <a:pt x="452" y="213"/>
                </a:lnTo>
                <a:lnTo>
                  <a:pt x="452" y="213"/>
                </a:lnTo>
                <a:lnTo>
                  <a:pt x="439" y="203"/>
                </a:lnTo>
                <a:lnTo>
                  <a:pt x="424" y="194"/>
                </a:lnTo>
                <a:lnTo>
                  <a:pt x="408" y="187"/>
                </a:lnTo>
                <a:lnTo>
                  <a:pt x="393" y="182"/>
                </a:lnTo>
                <a:lnTo>
                  <a:pt x="376" y="177"/>
                </a:lnTo>
                <a:lnTo>
                  <a:pt x="359" y="174"/>
                </a:lnTo>
                <a:lnTo>
                  <a:pt x="343" y="172"/>
                </a:lnTo>
                <a:lnTo>
                  <a:pt x="326" y="171"/>
                </a:lnTo>
                <a:lnTo>
                  <a:pt x="326" y="171"/>
                </a:lnTo>
                <a:lnTo>
                  <a:pt x="309" y="172"/>
                </a:lnTo>
                <a:lnTo>
                  <a:pt x="292" y="174"/>
                </a:lnTo>
                <a:lnTo>
                  <a:pt x="275" y="177"/>
                </a:lnTo>
                <a:lnTo>
                  <a:pt x="258" y="181"/>
                </a:lnTo>
                <a:lnTo>
                  <a:pt x="241" y="186"/>
                </a:lnTo>
                <a:lnTo>
                  <a:pt x="224" y="192"/>
                </a:lnTo>
                <a:lnTo>
                  <a:pt x="209" y="201"/>
                </a:lnTo>
                <a:lnTo>
                  <a:pt x="192" y="211"/>
                </a:lnTo>
                <a:lnTo>
                  <a:pt x="192" y="211"/>
                </a:lnTo>
                <a:lnTo>
                  <a:pt x="176" y="223"/>
                </a:lnTo>
                <a:lnTo>
                  <a:pt x="159" y="236"/>
                </a:lnTo>
                <a:lnTo>
                  <a:pt x="144" y="252"/>
                </a:lnTo>
                <a:lnTo>
                  <a:pt x="130" y="267"/>
                </a:lnTo>
                <a:lnTo>
                  <a:pt x="118" y="284"/>
                </a:lnTo>
                <a:lnTo>
                  <a:pt x="108" y="300"/>
                </a:lnTo>
                <a:lnTo>
                  <a:pt x="100" y="317"/>
                </a:lnTo>
                <a:lnTo>
                  <a:pt x="91" y="336"/>
                </a:lnTo>
                <a:lnTo>
                  <a:pt x="91" y="336"/>
                </a:lnTo>
                <a:lnTo>
                  <a:pt x="86" y="358"/>
                </a:lnTo>
                <a:lnTo>
                  <a:pt x="81" y="380"/>
                </a:lnTo>
                <a:lnTo>
                  <a:pt x="79" y="402"/>
                </a:lnTo>
                <a:lnTo>
                  <a:pt x="81" y="424"/>
                </a:lnTo>
                <a:lnTo>
                  <a:pt x="84" y="446"/>
                </a:lnTo>
                <a:lnTo>
                  <a:pt x="90" y="467"/>
                </a:lnTo>
                <a:lnTo>
                  <a:pt x="98" y="489"/>
                </a:lnTo>
                <a:lnTo>
                  <a:pt x="110" y="510"/>
                </a:lnTo>
                <a:lnTo>
                  <a:pt x="110" y="510"/>
                </a:lnTo>
                <a:lnTo>
                  <a:pt x="98" y="510"/>
                </a:lnTo>
                <a:lnTo>
                  <a:pt x="86" y="513"/>
                </a:lnTo>
                <a:lnTo>
                  <a:pt x="76" y="516"/>
                </a:lnTo>
                <a:lnTo>
                  <a:pt x="66" y="520"/>
                </a:lnTo>
                <a:lnTo>
                  <a:pt x="56" y="527"/>
                </a:lnTo>
                <a:lnTo>
                  <a:pt x="46" y="533"/>
                </a:lnTo>
                <a:lnTo>
                  <a:pt x="37" y="540"/>
                </a:lnTo>
                <a:lnTo>
                  <a:pt x="31" y="548"/>
                </a:lnTo>
                <a:lnTo>
                  <a:pt x="24" y="557"/>
                </a:lnTo>
                <a:lnTo>
                  <a:pt x="17" y="567"/>
                </a:lnTo>
                <a:lnTo>
                  <a:pt x="12" y="577"/>
                </a:lnTo>
                <a:lnTo>
                  <a:pt x="7" y="589"/>
                </a:lnTo>
                <a:lnTo>
                  <a:pt x="4" y="601"/>
                </a:lnTo>
                <a:lnTo>
                  <a:pt x="2" y="613"/>
                </a:lnTo>
                <a:lnTo>
                  <a:pt x="0" y="624"/>
                </a:lnTo>
                <a:lnTo>
                  <a:pt x="0" y="638"/>
                </a:lnTo>
                <a:lnTo>
                  <a:pt x="0" y="638"/>
                </a:lnTo>
                <a:lnTo>
                  <a:pt x="2" y="650"/>
                </a:lnTo>
                <a:lnTo>
                  <a:pt x="4" y="661"/>
                </a:lnTo>
                <a:lnTo>
                  <a:pt x="7" y="673"/>
                </a:lnTo>
                <a:lnTo>
                  <a:pt x="12" y="683"/>
                </a:lnTo>
                <a:lnTo>
                  <a:pt x="17" y="694"/>
                </a:lnTo>
                <a:lnTo>
                  <a:pt x="22" y="704"/>
                </a:lnTo>
                <a:lnTo>
                  <a:pt x="29" y="712"/>
                </a:lnTo>
                <a:lnTo>
                  <a:pt x="36" y="721"/>
                </a:lnTo>
                <a:lnTo>
                  <a:pt x="44" y="729"/>
                </a:lnTo>
                <a:lnTo>
                  <a:pt x="52" y="736"/>
                </a:lnTo>
                <a:lnTo>
                  <a:pt x="63" y="741"/>
                </a:lnTo>
                <a:lnTo>
                  <a:pt x="73" y="746"/>
                </a:lnTo>
                <a:lnTo>
                  <a:pt x="83" y="749"/>
                </a:lnTo>
                <a:lnTo>
                  <a:pt x="93" y="753"/>
                </a:lnTo>
                <a:lnTo>
                  <a:pt x="105" y="754"/>
                </a:lnTo>
                <a:lnTo>
                  <a:pt x="115" y="756"/>
                </a:lnTo>
                <a:lnTo>
                  <a:pt x="115" y="756"/>
                </a:lnTo>
                <a:close/>
              </a:path>
            </a:pathLst>
          </a:custGeom>
          <a:solidFill>
            <a:srgbClr val="0070C0"/>
          </a:soli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endParaRPr lang="zh-CN" altLang="en-US" sz="11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" name="TextBox 51"/>
          <p:cNvSpPr txBox="1"/>
          <p:nvPr/>
        </p:nvSpPr>
        <p:spPr>
          <a:xfrm>
            <a:off x="2870342" y="4375026"/>
            <a:ext cx="2498280" cy="503845"/>
          </a:xfrm>
          <a:prstGeom prst="rect">
            <a:avLst/>
          </a:prstGeom>
          <a:noFill/>
          <a:effectLst/>
        </p:spPr>
        <p:txBody>
          <a:bodyPr wrap="square" lIns="107967" tIns="0" rIns="107967" bIns="0" rtlCol="0" anchor="ctr" anchorCtr="0">
            <a:noAutofit/>
          </a:bodyPr>
          <a:lstStyle/>
          <a:p>
            <a:pPr>
              <a:defRPr/>
            </a:pPr>
            <a:r>
              <a:rPr lang="zh-CN" altLang="en-US" sz="1200" b="1" kern="0" dirty="0">
                <a:solidFill>
                  <a:srgbClr val="0070C0"/>
                </a:solidFill>
                <a:cs typeface="+mn-ea"/>
                <a:sym typeface="+mn-lt"/>
              </a:rPr>
              <a:t>桌面工具管理平台，集成云计算 服务器 存储三大领域的运维工具</a:t>
            </a:r>
          </a:p>
        </p:txBody>
      </p:sp>
      <p:sp>
        <p:nvSpPr>
          <p:cNvPr id="23" name="TextBox 42"/>
          <p:cNvSpPr txBox="1"/>
          <p:nvPr/>
        </p:nvSpPr>
        <p:spPr>
          <a:xfrm>
            <a:off x="7814447" y="4363216"/>
            <a:ext cx="2717678" cy="503845"/>
          </a:xfrm>
          <a:prstGeom prst="rect">
            <a:avLst/>
          </a:prstGeom>
          <a:noFill/>
          <a:effectLst/>
        </p:spPr>
        <p:txBody>
          <a:bodyPr wrap="square" lIns="107967" tIns="0" rIns="107967" bIns="0" rtlCol="0" anchor="ctr" anchorCtr="0">
            <a:noAutofit/>
          </a:bodyPr>
          <a:lstStyle/>
          <a:p>
            <a:pPr>
              <a:defRPr/>
            </a:pPr>
            <a:r>
              <a:rPr lang="zh-CN" altLang="en-US" sz="1200" b="1" kern="0" dirty="0">
                <a:solidFill>
                  <a:srgbClr val="0070C0"/>
                </a:solidFill>
                <a:cs typeface="+mn-ea"/>
                <a:sym typeface="+mn-lt"/>
              </a:rPr>
              <a:t>向导化引导，工程场景简单、智能化</a:t>
            </a:r>
          </a:p>
        </p:txBody>
      </p:sp>
    </p:spTree>
    <p:extLst>
      <p:ext uri="{BB962C8B-B14F-4D97-AF65-F5344CB8AC3E}">
        <p14:creationId xmlns:p14="http://schemas.microsoft.com/office/powerpoint/2010/main" val="20074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+mj-lt"/>
                <a:ea typeface="+mj-ea"/>
              </a:rPr>
              <a:t>SmartKit</a:t>
            </a:r>
            <a:r>
              <a:rPr lang="zh-CN" altLang="en-US" kern="0" dirty="0">
                <a:latin typeface="+mj-lt"/>
                <a:ea typeface="+mj-ea"/>
              </a:rPr>
              <a:t>简介</a:t>
            </a:r>
            <a:br>
              <a:rPr lang="zh-CN" altLang="en-US" kern="0" dirty="0">
                <a:latin typeface="+mj-lt"/>
                <a:ea typeface="+mj-ea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635" y="1498597"/>
            <a:ext cx="6552729" cy="384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矩形 39"/>
          <p:cNvSpPr/>
          <p:nvPr/>
        </p:nvSpPr>
        <p:spPr bwMode="auto">
          <a:xfrm>
            <a:off x="3792580" y="2240491"/>
            <a:ext cx="427501" cy="164265"/>
          </a:xfrm>
          <a:prstGeom prst="rect">
            <a:avLst/>
          </a:prstGeom>
          <a:solidFill>
            <a:srgbClr val="FFFFFF">
              <a:alpha val="15000"/>
            </a:srgbClr>
          </a:solidFill>
          <a:ln w="1270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lIns="79200" tIns="39600" rIns="79200" bIns="39600" rtlCol="0" anchor="ctr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 bwMode="auto">
          <a:xfrm flipH="1">
            <a:off x="2997279" y="2322623"/>
            <a:ext cx="784759" cy="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41"/>
          <p:cNvSpPr/>
          <p:nvPr/>
        </p:nvSpPr>
        <p:spPr bwMode="auto">
          <a:xfrm>
            <a:off x="3560273" y="1676685"/>
            <a:ext cx="697479" cy="139151"/>
          </a:xfrm>
          <a:prstGeom prst="rect">
            <a:avLst/>
          </a:prstGeom>
          <a:solidFill>
            <a:srgbClr val="FFFFFF">
              <a:alpha val="15000"/>
            </a:srgbClr>
          </a:solidFill>
          <a:ln w="1270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lIns="79200" tIns="39600" rIns="79200" bIns="39600" rtlCol="0" anchor="ctr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43" name="TextBox 86"/>
          <p:cNvSpPr txBox="1"/>
          <p:nvPr/>
        </p:nvSpPr>
        <p:spPr>
          <a:xfrm>
            <a:off x="954732" y="3614157"/>
            <a:ext cx="1663880" cy="1200329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914400" eaLnBrk="0" hangingPunct="0">
              <a:buClr>
                <a:srgbClr val="990000"/>
              </a:buClr>
              <a:buSzPct val="60000"/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所需要维护的</a:t>
            </a:r>
            <a:r>
              <a:rPr lang="en-US" altLang="zh-CN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IT</a:t>
            </a: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设备管理入口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defTabSz="914400" eaLnBrk="0" hangingPunct="0">
              <a:buSzPct val="50000"/>
              <a:buFont typeface="Wingdings" pitchFamily="2" charset="2"/>
              <a:buChar char="l"/>
              <a:defRPr/>
            </a:pPr>
            <a:r>
              <a:rPr lang="zh-CN" altLang="en-US" sz="1200" b="1" kern="0" dirty="0">
                <a:solidFill>
                  <a:srgbClr val="C7000B"/>
                </a:solidFill>
              </a:rPr>
              <a:t>一次添加</a:t>
            </a: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，多个工具及场景共享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defTabSz="914400" eaLnBrk="0" hangingPunct="0">
              <a:buSzPct val="50000"/>
              <a:buFont typeface="Wingdings" pitchFamily="2" charset="2"/>
              <a:buChar char="l"/>
              <a:defRPr/>
            </a:pPr>
            <a:r>
              <a:rPr lang="zh-CN" altLang="en-US" sz="1200" b="1" kern="0" dirty="0">
                <a:solidFill>
                  <a:srgbClr val="C7000B"/>
                </a:solidFill>
              </a:rPr>
              <a:t>批量导入</a:t>
            </a:r>
            <a:r>
              <a:rPr lang="en-US" altLang="zh-CN" sz="1200" b="1" kern="0" dirty="0">
                <a:solidFill>
                  <a:srgbClr val="C7000B"/>
                </a:solidFill>
              </a:rPr>
              <a:t>/</a:t>
            </a:r>
            <a:r>
              <a:rPr lang="zh-CN" altLang="en-US" sz="1200" b="1" kern="0" dirty="0">
                <a:solidFill>
                  <a:srgbClr val="C7000B"/>
                </a:solidFill>
              </a:rPr>
              <a:t>导出设备</a:t>
            </a: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，无需每次手动输入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4" name="Rectangle 179"/>
          <p:cNvSpPr/>
          <p:nvPr/>
        </p:nvSpPr>
        <p:spPr>
          <a:xfrm>
            <a:off x="961266" y="3349180"/>
            <a:ext cx="1657349" cy="258041"/>
          </a:xfrm>
          <a:prstGeom prst="round2SameRect">
            <a:avLst/>
          </a:prstGeom>
          <a:solidFill>
            <a:srgbClr val="0070C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</a:pPr>
            <a:r>
              <a:rPr lang="zh-CN" altLang="en-US" sz="1200" b="1" dirty="0">
                <a:solidFill>
                  <a:srgbClr val="FFFFFF"/>
                </a:solidFill>
                <a:cs typeface="Arial" pitchFamily="34" charset="0"/>
              </a:rPr>
              <a:t>设备</a:t>
            </a:r>
            <a:endParaRPr lang="en-US" altLang="zh-CN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5" name="TextBox 86"/>
          <p:cNvSpPr txBox="1"/>
          <p:nvPr/>
        </p:nvSpPr>
        <p:spPr>
          <a:xfrm>
            <a:off x="936524" y="1838694"/>
            <a:ext cx="1663880" cy="1384995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914400" eaLnBrk="0" hangingPunct="0">
              <a:buClr>
                <a:srgbClr val="990000"/>
              </a:buClr>
              <a:buSzPct val="60000"/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运维场景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defTabSz="914400" eaLnBrk="0" hangingPunct="0">
              <a:buSzPct val="50000"/>
              <a:buFont typeface="Wingdings" pitchFamily="2" charset="2"/>
              <a:buChar char="l"/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支持存储例行维护、升级</a:t>
            </a:r>
            <a:r>
              <a:rPr lang="en-US" altLang="zh-CN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/</a:t>
            </a: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补丁、故障处理、扩容、备件更换运维场景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defTabSz="914400" eaLnBrk="0" hangingPunct="0">
              <a:buSzPct val="50000"/>
              <a:buFont typeface="Wingdings" pitchFamily="2" charset="2"/>
              <a:buChar char="l"/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向导化引导，运维流程规范化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6" name="Rectangle 179"/>
          <p:cNvSpPr/>
          <p:nvPr/>
        </p:nvSpPr>
        <p:spPr>
          <a:xfrm>
            <a:off x="943055" y="1570522"/>
            <a:ext cx="1657349" cy="258041"/>
          </a:xfrm>
          <a:prstGeom prst="round2SameRect">
            <a:avLst/>
          </a:prstGeom>
          <a:solidFill>
            <a:srgbClr val="0070C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</a:pPr>
            <a:r>
              <a:rPr lang="zh-CN" altLang="en-US" sz="1200" b="1" dirty="0">
                <a:solidFill>
                  <a:srgbClr val="FFFFFF"/>
                </a:solidFill>
                <a:cs typeface="Arial" pitchFamily="34" charset="0"/>
              </a:rPr>
              <a:t>场景任务</a:t>
            </a:r>
            <a:endParaRPr lang="en-US" altLang="zh-CN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cxnSp>
        <p:nvCxnSpPr>
          <p:cNvPr id="47" name="肘形连接符 50"/>
          <p:cNvCxnSpPr>
            <a:endCxn id="44" idx="0"/>
          </p:cNvCxnSpPr>
          <p:nvPr/>
        </p:nvCxnSpPr>
        <p:spPr bwMode="auto">
          <a:xfrm rot="5400000">
            <a:off x="2233534" y="2707706"/>
            <a:ext cx="1155576" cy="385414"/>
          </a:xfrm>
          <a:prstGeom prst="bentConnector2">
            <a:avLst/>
          </a:prstGeom>
          <a:noFill/>
          <a:ln w="12700">
            <a:solidFill>
              <a:srgbClr val="FF0000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肘形连接符 47"/>
          <p:cNvCxnSpPr/>
          <p:nvPr/>
        </p:nvCxnSpPr>
        <p:spPr bwMode="auto">
          <a:xfrm>
            <a:off x="2600404" y="1771435"/>
            <a:ext cx="959869" cy="2394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F0000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86"/>
          <p:cNvSpPr txBox="1"/>
          <p:nvPr/>
        </p:nvSpPr>
        <p:spPr>
          <a:xfrm>
            <a:off x="9589014" y="3316934"/>
            <a:ext cx="1663880" cy="830997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defTabSz="914400" eaLnBrk="0" hangingPunct="0">
              <a:buClr>
                <a:srgbClr val="990000"/>
              </a:buClr>
              <a:buSzPct val="60000"/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支持</a:t>
            </a:r>
            <a:r>
              <a:rPr lang="en-US" altLang="zh-CN" sz="1200" b="1" kern="0" dirty="0">
                <a:solidFill>
                  <a:srgbClr val="C7000B"/>
                </a:solidFill>
              </a:rPr>
              <a:t>3</a:t>
            </a: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大领域运维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defTabSz="914400" eaLnBrk="0" hangingPunct="0">
              <a:buSzPct val="50000"/>
              <a:buFont typeface="Wingdings" pitchFamily="2" charset="2"/>
              <a:buChar char="l"/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存储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defTabSz="914400" eaLnBrk="0" hangingPunct="0">
              <a:buSzPct val="50000"/>
              <a:buFont typeface="Wingdings" pitchFamily="2" charset="2"/>
              <a:buChar char="l"/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服务器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defTabSz="914400" eaLnBrk="0" hangingPunct="0">
              <a:buSzPct val="50000"/>
              <a:buFont typeface="Wingdings" pitchFamily="2" charset="2"/>
              <a:buChar char="l"/>
              <a:defRPr/>
            </a:pPr>
            <a:r>
              <a:rPr lang="zh-CN" altLang="en-US" sz="1200" kern="0" dirty="0">
                <a:solidFill>
                  <a:srgbClr val="000000">
                    <a:lumMod val="65000"/>
                    <a:lumOff val="35000"/>
                  </a:srgbClr>
                </a:solidFill>
              </a:rPr>
              <a:t>云计算</a:t>
            </a:r>
            <a:endParaRPr lang="en-US" altLang="zh-CN" sz="1200" kern="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0" name="Rectangle 179"/>
          <p:cNvSpPr/>
          <p:nvPr/>
        </p:nvSpPr>
        <p:spPr>
          <a:xfrm>
            <a:off x="9595545" y="3048762"/>
            <a:ext cx="1657349" cy="258041"/>
          </a:xfrm>
          <a:prstGeom prst="round2SameRect">
            <a:avLst/>
          </a:prstGeom>
          <a:solidFill>
            <a:srgbClr val="0070C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rIns="0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990000"/>
              </a:buClr>
              <a:buSzPct val="60000"/>
            </a:pPr>
            <a:r>
              <a:rPr lang="zh-CN" altLang="en-US" sz="1200" b="1" dirty="0">
                <a:solidFill>
                  <a:srgbClr val="FFFFFF"/>
                </a:solidFill>
                <a:cs typeface="Arial" pitchFamily="34" charset="0"/>
              </a:rPr>
              <a:t>领域</a:t>
            </a:r>
            <a:endParaRPr lang="en-US" altLang="zh-CN" sz="12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5405996" y="2407049"/>
            <a:ext cx="1435479" cy="191443"/>
          </a:xfrm>
          <a:prstGeom prst="rect">
            <a:avLst/>
          </a:prstGeom>
          <a:solidFill>
            <a:srgbClr val="FFFFFF">
              <a:alpha val="15000"/>
            </a:srgbClr>
          </a:solidFill>
          <a:ln w="1270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lIns="79200" tIns="39600" rIns="79200" bIns="39600" rtlCol="0" anchor="ctr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cxnSp>
        <p:nvCxnSpPr>
          <p:cNvPr id="52" name="肘形连接符 51"/>
          <p:cNvCxnSpPr/>
          <p:nvPr/>
        </p:nvCxnSpPr>
        <p:spPr bwMode="auto">
          <a:xfrm flipV="1">
            <a:off x="6753560" y="3497824"/>
            <a:ext cx="2720946" cy="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F0000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连接符 52"/>
          <p:cNvCxnSpPr/>
          <p:nvPr/>
        </p:nvCxnSpPr>
        <p:spPr bwMode="auto">
          <a:xfrm>
            <a:off x="6753560" y="2620106"/>
            <a:ext cx="0" cy="886838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矩形 53"/>
          <p:cNvSpPr/>
          <p:nvPr/>
        </p:nvSpPr>
        <p:spPr bwMode="auto">
          <a:xfrm>
            <a:off x="3860050" y="2626018"/>
            <a:ext cx="2033973" cy="108847"/>
          </a:xfrm>
          <a:prstGeom prst="rect">
            <a:avLst/>
          </a:prstGeom>
          <a:solidFill>
            <a:srgbClr val="FFFFFF">
              <a:alpha val="15000"/>
            </a:srgbClr>
          </a:solidFill>
          <a:ln w="12700" algn="ctr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lIns="79200" tIns="39600" rIns="79200" bIns="39600" rtlCol="0" anchor="ctr"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19862" y="240344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C7000B"/>
                </a:solidFill>
              </a:rPr>
              <a:t>常用功能</a:t>
            </a:r>
            <a:endParaRPr lang="zh-CN" altLang="en-US" sz="1200" dirty="0">
              <a:solidFill>
                <a:srgbClr val="C7000B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123735" y="1947458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kern="0" dirty="0">
                <a:solidFill>
                  <a:srgbClr val="C7000B"/>
                </a:solidFill>
              </a:rPr>
              <a:t>消息通知</a:t>
            </a:r>
            <a:endParaRPr lang="zh-CN" altLang="en-US" sz="1200" dirty="0">
              <a:solidFill>
                <a:srgbClr val="C700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3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</a:rPr>
              <a:t>Atlas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软硬件解决方案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200" b="1" dirty="0"/>
              <a:t>昇腾全栈软件</a:t>
            </a:r>
            <a:endParaRPr lang="en-US" altLang="zh-CN" sz="2200" b="1" dirty="0"/>
          </a:p>
          <a:p>
            <a:pPr lvl="1"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异构计算架构</a:t>
            </a:r>
            <a:r>
              <a:rPr lang="en-US" altLang="zh-CN" sz="2000" dirty="0"/>
              <a:t>CANN</a:t>
            </a:r>
          </a:p>
          <a:p>
            <a:pPr lvl="1"/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MindSpore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开源框架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昇腾应用使能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MindX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开发流程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69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CANN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：端边云协同，使能全场景</a:t>
            </a:r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AI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开发</a:t>
            </a:r>
            <a:b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76" name="CANN 3.0"/>
          <p:cNvSpPr/>
          <p:nvPr/>
        </p:nvSpPr>
        <p:spPr>
          <a:xfrm>
            <a:off x="778338" y="1934262"/>
            <a:ext cx="10681825" cy="1245041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>
            <a:solidFill>
              <a:srgbClr val="93938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5052" tIns="15052" rIns="15052" bIns="15052" anchor="ctr"/>
          <a:lstStyle>
            <a:lvl1pPr defTabSz="3248295">
              <a:defRPr sz="6500">
                <a:solidFill>
                  <a:srgbClr val="AFA15B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marL="0" marR="0" lvl="0" indent="0" algn="ctr" defTabSz="324829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75" b="1" i="0" u="none" strike="noStrike" kern="0" cap="none" spc="0" normalizeH="0" baseline="0" noProof="0" dirty="0">
              <a:ln>
                <a:noFill/>
              </a:ln>
              <a:solidFill>
                <a:srgbClr val="EBEBEB">
                  <a:lumMod val="10000"/>
                </a:srgbClr>
              </a:solidFill>
              <a:effectLst/>
              <a:uLnTx/>
              <a:uFillTx/>
              <a:latin typeface="+mn-lt"/>
              <a:ea typeface="+mn-ea"/>
              <a:cs typeface="Huawei Sans" panose="020C0503030203020204" pitchFamily="34" charset="0"/>
              <a:sym typeface="Huawei Sans"/>
            </a:endParaRPr>
          </a:p>
        </p:txBody>
      </p:sp>
      <p:sp>
        <p:nvSpPr>
          <p:cNvPr id="77" name="矩形"/>
          <p:cNvSpPr/>
          <p:nvPr/>
        </p:nvSpPr>
        <p:spPr>
          <a:xfrm>
            <a:off x="754290" y="1288271"/>
            <a:ext cx="10705874" cy="576535"/>
          </a:xfrm>
          <a:prstGeom prst="rect">
            <a:avLst/>
          </a:prstGeom>
          <a:noFill/>
          <a:ln w="25400" cap="flat">
            <a:noFill/>
            <a:prstDash val="solid"/>
            <a:miter lim="400000"/>
          </a:ln>
          <a:effectLst/>
        </p:spPr>
        <p:txBody>
          <a:bodyPr wrap="square" lIns="15052" tIns="15052" rIns="15052" bIns="15052" numCol="1" anchor="ctr">
            <a:noAutofit/>
          </a:bodyPr>
          <a:lstStyle/>
          <a:p>
            <a:pPr algn="ctr" defTabSz="902412" hangingPunct="0">
              <a:defRPr sz="4000" b="0">
                <a:solidFill>
                  <a:srgbClr val="C3C2C4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1111" kern="0" spc="141">
              <a:solidFill>
                <a:srgbClr val="EBEBEB">
                  <a:lumMod val="10000"/>
                </a:srgbClr>
              </a:solidFill>
              <a:cs typeface="PingFang SC Regular"/>
              <a:sym typeface="PingFang SC Regular"/>
            </a:endParaRPr>
          </a:p>
        </p:txBody>
      </p:sp>
      <p:sp>
        <p:nvSpPr>
          <p:cNvPr id="79" name="矩形 6"/>
          <p:cNvSpPr txBox="1"/>
          <p:nvPr/>
        </p:nvSpPr>
        <p:spPr>
          <a:xfrm>
            <a:off x="9748189" y="3470508"/>
            <a:ext cx="707118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300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Ubuntu</a:t>
            </a:r>
          </a:p>
        </p:txBody>
      </p:sp>
      <p:sp>
        <p:nvSpPr>
          <p:cNvPr id="80" name="矩形 68"/>
          <p:cNvSpPr txBox="1"/>
          <p:nvPr/>
        </p:nvSpPr>
        <p:spPr>
          <a:xfrm>
            <a:off x="10649053" y="3470508"/>
            <a:ext cx="483632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300" kern="0" dirty="0" err="1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Kylin</a:t>
            </a:r>
            <a:endParaRPr sz="1300" kern="0" dirty="0">
              <a:solidFill>
                <a:srgbClr val="EBEBEB">
                  <a:lumMod val="10000"/>
                </a:srgbClr>
              </a:solidFill>
              <a:latin typeface="+mn-lt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1" name="矩形 47"/>
          <p:cNvSpPr txBox="1"/>
          <p:nvPr/>
        </p:nvSpPr>
        <p:spPr>
          <a:xfrm>
            <a:off x="8867884" y="3460183"/>
            <a:ext cx="658459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125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 </a:t>
            </a:r>
            <a:r>
              <a:rPr sz="1300" kern="0" dirty="0" err="1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CentOS</a:t>
            </a:r>
            <a:endParaRPr sz="1300" kern="0" dirty="0">
              <a:solidFill>
                <a:srgbClr val="EBEBEB">
                  <a:lumMod val="10000"/>
                </a:srgbClr>
              </a:solidFill>
              <a:latin typeface="+mn-lt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2" name="矩形 52"/>
          <p:cNvSpPr txBox="1"/>
          <p:nvPr/>
        </p:nvSpPr>
        <p:spPr>
          <a:xfrm>
            <a:off x="3908378" y="3470508"/>
            <a:ext cx="79920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300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Android</a:t>
            </a:r>
          </a:p>
        </p:txBody>
      </p:sp>
      <p:sp>
        <p:nvSpPr>
          <p:cNvPr id="83" name="矩形 53"/>
          <p:cNvSpPr txBox="1"/>
          <p:nvPr/>
        </p:nvSpPr>
        <p:spPr>
          <a:xfrm>
            <a:off x="3284426" y="3470508"/>
            <a:ext cx="493704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300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EMUI</a:t>
            </a:r>
          </a:p>
        </p:txBody>
      </p:sp>
      <p:sp>
        <p:nvSpPr>
          <p:cNvPr id="84" name="矩形 46"/>
          <p:cNvSpPr txBox="1"/>
          <p:nvPr/>
        </p:nvSpPr>
        <p:spPr>
          <a:xfrm>
            <a:off x="6003488" y="3481568"/>
            <a:ext cx="466618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125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 </a:t>
            </a:r>
            <a:r>
              <a:rPr sz="1300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UOS</a:t>
            </a:r>
          </a:p>
        </p:txBody>
      </p:sp>
      <p:sp>
        <p:nvSpPr>
          <p:cNvPr id="85" name="矩形 64"/>
          <p:cNvSpPr txBox="1"/>
          <p:nvPr/>
        </p:nvSpPr>
        <p:spPr>
          <a:xfrm>
            <a:off x="4991072" y="3448301"/>
            <a:ext cx="845220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300" kern="0" dirty="0" err="1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openEuler</a:t>
            </a:r>
            <a:endParaRPr sz="1300" kern="0" dirty="0">
              <a:solidFill>
                <a:srgbClr val="EBEBEB">
                  <a:lumMod val="10000"/>
                </a:srgbClr>
              </a:solidFill>
              <a:latin typeface="+mn-lt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6" name="矩形 65"/>
          <p:cNvSpPr txBox="1"/>
          <p:nvPr/>
        </p:nvSpPr>
        <p:spPr>
          <a:xfrm>
            <a:off x="6676693" y="3470508"/>
            <a:ext cx="481119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300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Linux</a:t>
            </a:r>
          </a:p>
        </p:txBody>
      </p:sp>
      <p:sp>
        <p:nvSpPr>
          <p:cNvPr id="87" name="矩形 66"/>
          <p:cNvSpPr txBox="1"/>
          <p:nvPr/>
        </p:nvSpPr>
        <p:spPr>
          <a:xfrm>
            <a:off x="7351559" y="3470508"/>
            <a:ext cx="684947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300" kern="0" dirty="0" err="1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Debian</a:t>
            </a:r>
            <a:endParaRPr sz="1300" kern="0" dirty="0">
              <a:solidFill>
                <a:srgbClr val="EBEBEB">
                  <a:lumMod val="10000"/>
                </a:srgbClr>
              </a:solidFill>
              <a:latin typeface="+mn-lt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8" name="矩形 67"/>
          <p:cNvSpPr txBox="1"/>
          <p:nvPr/>
        </p:nvSpPr>
        <p:spPr>
          <a:xfrm>
            <a:off x="8230253" y="3458368"/>
            <a:ext cx="471983" cy="2257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>
            <a:lvl1pPr defTabSz="3248295">
              <a:defRPr sz="36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/>
            <a:r>
              <a:rPr sz="1300" kern="0" dirty="0" err="1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Huawei Sans" panose="020C0503030203020204" pitchFamily="34" charset="0"/>
              </a:rPr>
              <a:t>Suse</a:t>
            </a:r>
            <a:endParaRPr sz="1300" kern="0" dirty="0">
              <a:solidFill>
                <a:srgbClr val="EBEBEB">
                  <a:lumMod val="10000"/>
                </a:srgbClr>
              </a:solidFill>
              <a:latin typeface="+mn-lt"/>
              <a:ea typeface="+mn-ea"/>
              <a:cs typeface="Huawei Sans" panose="020C0503030203020204" pitchFamily="34" charset="0"/>
            </a:endParaRPr>
          </a:p>
        </p:txBody>
      </p:sp>
      <p:sp>
        <p:nvSpPr>
          <p:cNvPr id="89" name="操作系统…"/>
          <p:cNvSpPr txBox="1"/>
          <p:nvPr/>
        </p:nvSpPr>
        <p:spPr>
          <a:xfrm>
            <a:off x="1456506" y="3364686"/>
            <a:ext cx="1028819" cy="443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/>
          <a:p>
            <a:pPr algn="ctr" defTabSz="902412" hangingPunct="0">
              <a:defRPr sz="4000" b="0">
                <a:solidFill>
                  <a:srgbClr val="AFA15B"/>
                </a:solidFill>
                <a:latin typeface="Huawei Sans"/>
                <a:ea typeface="Huawei Sans"/>
                <a:cs typeface="Huawei Sans"/>
                <a:sym typeface="Huawei Sans"/>
              </a:defRPr>
            </a:pPr>
            <a:r>
              <a:rPr sz="1400" b="1" kern="0" spc="141" dirty="0" err="1">
                <a:solidFill>
                  <a:srgbClr val="666666"/>
                </a:solidFill>
                <a:cs typeface="PingFang SC Light"/>
                <a:sym typeface="PingFang SC Light"/>
              </a:rPr>
              <a:t>操作系统</a:t>
            </a:r>
            <a:endParaRPr sz="1400" b="1" kern="0" spc="141" dirty="0">
              <a:solidFill>
                <a:srgbClr val="666666"/>
              </a:solidFill>
              <a:cs typeface="PingFang SC Light"/>
              <a:sym typeface="PingFang SC Light"/>
            </a:endParaRPr>
          </a:p>
          <a:p>
            <a:pPr algn="ctr" defTabSz="902412" hangingPunct="0">
              <a:defRPr sz="4000" b="0">
                <a:solidFill>
                  <a:srgbClr val="D9D9D9"/>
                </a:solidFill>
                <a:latin typeface="Huawei Sans"/>
                <a:ea typeface="Huawei Sans"/>
                <a:cs typeface="Huawei Sans"/>
                <a:sym typeface="Huawei Sans"/>
              </a:defRPr>
            </a:pPr>
            <a:r>
              <a:rPr sz="1313" kern="0" spc="141" dirty="0">
                <a:solidFill>
                  <a:srgbClr val="EBEBEB">
                    <a:lumMod val="10000"/>
                  </a:srgbClr>
                </a:solidFill>
                <a:cs typeface="Huawei Sans" panose="020C0503030203020204" pitchFamily="34" charset="0"/>
                <a:sym typeface="Huawei Sans"/>
              </a:rPr>
              <a:t>14+</a:t>
            </a:r>
          </a:p>
        </p:txBody>
      </p:sp>
      <p:sp>
        <p:nvSpPr>
          <p:cNvPr id="91" name="设备形态…"/>
          <p:cNvSpPr txBox="1"/>
          <p:nvPr/>
        </p:nvSpPr>
        <p:spPr>
          <a:xfrm>
            <a:off x="1456506" y="3959953"/>
            <a:ext cx="1028819" cy="443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/>
          <a:p>
            <a:pPr algn="ctr" defTabSz="902412" hangingPunct="0">
              <a:defRPr sz="4000" b="0">
                <a:solidFill>
                  <a:srgbClr val="AFA15B"/>
                </a:solidFill>
                <a:latin typeface="Huawei Sans"/>
                <a:ea typeface="Huawei Sans"/>
                <a:cs typeface="Huawei Sans"/>
                <a:sym typeface="Huawei Sans"/>
              </a:defRPr>
            </a:pPr>
            <a:r>
              <a:rPr sz="1400" b="1" kern="0" spc="141" dirty="0" err="1">
                <a:solidFill>
                  <a:srgbClr val="666666"/>
                </a:solidFill>
                <a:cs typeface="PingFang SC Light"/>
                <a:sym typeface="PingFang SC Regular"/>
              </a:rPr>
              <a:t>设备形态</a:t>
            </a:r>
            <a:endParaRPr sz="1400" b="1" kern="0" spc="141" dirty="0">
              <a:solidFill>
                <a:srgbClr val="666666"/>
              </a:solidFill>
              <a:cs typeface="PingFang SC Light"/>
              <a:sym typeface="PingFang SC Regular"/>
            </a:endParaRPr>
          </a:p>
          <a:p>
            <a:pPr algn="ctr" defTabSz="902412" hangingPunct="0">
              <a:defRPr sz="4000" b="0">
                <a:solidFill>
                  <a:srgbClr val="D9D9D9"/>
                </a:solidFill>
                <a:latin typeface="Huawei Sans"/>
                <a:ea typeface="Huawei Sans"/>
                <a:cs typeface="Huawei Sans"/>
                <a:sym typeface="Huawei Sans"/>
              </a:defRPr>
            </a:pPr>
            <a:r>
              <a:rPr sz="1313" kern="0" spc="141" dirty="0">
                <a:solidFill>
                  <a:srgbClr val="EBEBEB">
                    <a:lumMod val="10000"/>
                  </a:srgbClr>
                </a:solidFill>
                <a:cs typeface="Huawei Sans" panose="020C0503030203020204" pitchFamily="34" charset="0"/>
                <a:sym typeface="Huawei Sans"/>
              </a:rPr>
              <a:t>10+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7495700" y="4101699"/>
            <a:ext cx="3703791" cy="343679"/>
            <a:chOff x="7412461" y="4067475"/>
            <a:chExt cx="3703791" cy="343679"/>
          </a:xfrm>
        </p:grpSpPr>
        <p:pic>
          <p:nvPicPr>
            <p:cNvPr id="93" name="图片 36" descr="图片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8660" y="4127255"/>
              <a:ext cx="524123" cy="239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图片 37" descr="图片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2155" y="4152666"/>
              <a:ext cx="411203" cy="188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5" name="图片 5" descr="图片 5"/>
            <p:cNvPicPr>
              <a:picLocks noChangeAspect="1"/>
            </p:cNvPicPr>
            <p:nvPr/>
          </p:nvPicPr>
          <p:blipFill>
            <a:blip r:embed="rId5"/>
            <a:srcRect t="29140"/>
            <a:stretch>
              <a:fillRect/>
            </a:stretch>
          </p:blipFill>
          <p:spPr>
            <a:xfrm>
              <a:off x="8264427" y="4082970"/>
              <a:ext cx="592426" cy="3281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6" name="成组"/>
            <p:cNvGrpSpPr/>
            <p:nvPr/>
          </p:nvGrpSpPr>
          <p:grpSpPr>
            <a:xfrm>
              <a:off x="10560316" y="4067475"/>
              <a:ext cx="555936" cy="283920"/>
              <a:chOff x="2933674" y="-151472"/>
              <a:chExt cx="2001365" cy="1022106"/>
            </a:xfrm>
          </p:grpSpPr>
          <p:sp>
            <p:nvSpPr>
              <p:cNvPr id="98" name="Freeform 8"/>
              <p:cNvSpPr/>
              <p:nvPr/>
            </p:nvSpPr>
            <p:spPr>
              <a:xfrm>
                <a:off x="3141638" y="-151472"/>
                <a:ext cx="1793401" cy="1022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47" y="12897"/>
                    </a:moveTo>
                    <a:lnTo>
                      <a:pt x="19319" y="12559"/>
                    </a:lnTo>
                    <a:lnTo>
                      <a:pt x="19276" y="12220"/>
                    </a:lnTo>
                    <a:lnTo>
                      <a:pt x="19227" y="11894"/>
                    </a:lnTo>
                    <a:lnTo>
                      <a:pt x="19115" y="11269"/>
                    </a:lnTo>
                    <a:lnTo>
                      <a:pt x="19045" y="10956"/>
                    </a:lnTo>
                    <a:lnTo>
                      <a:pt x="18968" y="10657"/>
                    </a:lnTo>
                    <a:lnTo>
                      <a:pt x="18883" y="10370"/>
                    </a:lnTo>
                    <a:lnTo>
                      <a:pt x="18792" y="10083"/>
                    </a:lnTo>
                    <a:lnTo>
                      <a:pt x="18694" y="9810"/>
                    </a:lnTo>
                    <a:lnTo>
                      <a:pt x="18483" y="9289"/>
                    </a:lnTo>
                    <a:lnTo>
                      <a:pt x="18371" y="9041"/>
                    </a:lnTo>
                    <a:lnTo>
                      <a:pt x="18245" y="8794"/>
                    </a:lnTo>
                    <a:lnTo>
                      <a:pt x="17992" y="8351"/>
                    </a:lnTo>
                    <a:lnTo>
                      <a:pt x="17851" y="8142"/>
                    </a:lnTo>
                    <a:lnTo>
                      <a:pt x="17571" y="7752"/>
                    </a:lnTo>
                    <a:lnTo>
                      <a:pt x="17262" y="7413"/>
                    </a:lnTo>
                    <a:lnTo>
                      <a:pt x="17107" y="7269"/>
                    </a:lnTo>
                    <a:lnTo>
                      <a:pt x="16939" y="7126"/>
                    </a:lnTo>
                    <a:lnTo>
                      <a:pt x="16777" y="6996"/>
                    </a:lnTo>
                    <a:lnTo>
                      <a:pt x="16609" y="6892"/>
                    </a:lnTo>
                    <a:lnTo>
                      <a:pt x="16433" y="6787"/>
                    </a:lnTo>
                    <a:lnTo>
                      <a:pt x="16258" y="6709"/>
                    </a:lnTo>
                    <a:lnTo>
                      <a:pt x="15893" y="6579"/>
                    </a:lnTo>
                    <a:lnTo>
                      <a:pt x="15710" y="6540"/>
                    </a:lnTo>
                    <a:lnTo>
                      <a:pt x="15331" y="6514"/>
                    </a:lnTo>
                    <a:lnTo>
                      <a:pt x="15100" y="6527"/>
                    </a:lnTo>
                    <a:lnTo>
                      <a:pt x="14868" y="6566"/>
                    </a:lnTo>
                    <a:lnTo>
                      <a:pt x="14784" y="6201"/>
                    </a:lnTo>
                    <a:lnTo>
                      <a:pt x="14685" y="5849"/>
                    </a:lnTo>
                    <a:lnTo>
                      <a:pt x="14587" y="5511"/>
                    </a:lnTo>
                    <a:lnTo>
                      <a:pt x="14482" y="5172"/>
                    </a:lnTo>
                    <a:lnTo>
                      <a:pt x="14370" y="4846"/>
                    </a:lnTo>
                    <a:lnTo>
                      <a:pt x="14250" y="4521"/>
                    </a:lnTo>
                    <a:lnTo>
                      <a:pt x="14124" y="4208"/>
                    </a:lnTo>
                    <a:lnTo>
                      <a:pt x="13998" y="3908"/>
                    </a:lnTo>
                    <a:lnTo>
                      <a:pt x="13857" y="3609"/>
                    </a:lnTo>
                    <a:lnTo>
                      <a:pt x="13717" y="3335"/>
                    </a:lnTo>
                    <a:lnTo>
                      <a:pt x="13569" y="3062"/>
                    </a:lnTo>
                    <a:lnTo>
                      <a:pt x="13415" y="2788"/>
                    </a:lnTo>
                    <a:lnTo>
                      <a:pt x="13260" y="2540"/>
                    </a:lnTo>
                    <a:lnTo>
                      <a:pt x="13099" y="2293"/>
                    </a:lnTo>
                    <a:lnTo>
                      <a:pt x="12931" y="2058"/>
                    </a:lnTo>
                    <a:lnTo>
                      <a:pt x="12762" y="1837"/>
                    </a:lnTo>
                    <a:lnTo>
                      <a:pt x="12587" y="1615"/>
                    </a:lnTo>
                    <a:lnTo>
                      <a:pt x="12404" y="1420"/>
                    </a:lnTo>
                    <a:lnTo>
                      <a:pt x="12222" y="1238"/>
                    </a:lnTo>
                    <a:lnTo>
                      <a:pt x="12032" y="1055"/>
                    </a:lnTo>
                    <a:lnTo>
                      <a:pt x="11639" y="743"/>
                    </a:lnTo>
                    <a:lnTo>
                      <a:pt x="11442" y="599"/>
                    </a:lnTo>
                    <a:lnTo>
                      <a:pt x="11035" y="365"/>
                    </a:lnTo>
                    <a:lnTo>
                      <a:pt x="10825" y="274"/>
                    </a:lnTo>
                    <a:lnTo>
                      <a:pt x="10614" y="195"/>
                    </a:lnTo>
                    <a:lnTo>
                      <a:pt x="10396" y="117"/>
                    </a:lnTo>
                    <a:lnTo>
                      <a:pt x="10179" y="65"/>
                    </a:lnTo>
                    <a:lnTo>
                      <a:pt x="9961" y="26"/>
                    </a:lnTo>
                    <a:lnTo>
                      <a:pt x="9736" y="0"/>
                    </a:lnTo>
                    <a:lnTo>
                      <a:pt x="9512" y="0"/>
                    </a:lnTo>
                    <a:lnTo>
                      <a:pt x="9231" y="13"/>
                    </a:lnTo>
                    <a:lnTo>
                      <a:pt x="8950" y="52"/>
                    </a:lnTo>
                    <a:lnTo>
                      <a:pt x="8677" y="104"/>
                    </a:lnTo>
                    <a:lnTo>
                      <a:pt x="8403" y="195"/>
                    </a:lnTo>
                    <a:lnTo>
                      <a:pt x="8136" y="300"/>
                    </a:lnTo>
                    <a:lnTo>
                      <a:pt x="7869" y="430"/>
                    </a:lnTo>
                    <a:lnTo>
                      <a:pt x="7609" y="586"/>
                    </a:lnTo>
                    <a:lnTo>
                      <a:pt x="7357" y="756"/>
                    </a:lnTo>
                    <a:lnTo>
                      <a:pt x="7111" y="951"/>
                    </a:lnTo>
                    <a:lnTo>
                      <a:pt x="6872" y="1172"/>
                    </a:lnTo>
                    <a:lnTo>
                      <a:pt x="6641" y="1407"/>
                    </a:lnTo>
                    <a:lnTo>
                      <a:pt x="6409" y="1668"/>
                    </a:lnTo>
                    <a:lnTo>
                      <a:pt x="6191" y="1928"/>
                    </a:lnTo>
                    <a:lnTo>
                      <a:pt x="5974" y="2228"/>
                    </a:lnTo>
                    <a:lnTo>
                      <a:pt x="5770" y="2527"/>
                    </a:lnTo>
                    <a:lnTo>
                      <a:pt x="5567" y="2853"/>
                    </a:lnTo>
                    <a:lnTo>
                      <a:pt x="5377" y="3192"/>
                    </a:lnTo>
                    <a:lnTo>
                      <a:pt x="5195" y="3557"/>
                    </a:lnTo>
                    <a:lnTo>
                      <a:pt x="5026" y="3921"/>
                    </a:lnTo>
                    <a:lnTo>
                      <a:pt x="4865" y="4312"/>
                    </a:lnTo>
                    <a:lnTo>
                      <a:pt x="4703" y="4716"/>
                    </a:lnTo>
                    <a:lnTo>
                      <a:pt x="4563" y="5120"/>
                    </a:lnTo>
                    <a:lnTo>
                      <a:pt x="4430" y="5550"/>
                    </a:lnTo>
                    <a:lnTo>
                      <a:pt x="4303" y="5993"/>
                    </a:lnTo>
                    <a:lnTo>
                      <a:pt x="4191" y="6436"/>
                    </a:lnTo>
                    <a:lnTo>
                      <a:pt x="4086" y="6892"/>
                    </a:lnTo>
                    <a:lnTo>
                      <a:pt x="3994" y="7374"/>
                    </a:lnTo>
                    <a:lnTo>
                      <a:pt x="3917" y="7843"/>
                    </a:lnTo>
                    <a:lnTo>
                      <a:pt x="3847" y="8338"/>
                    </a:lnTo>
                    <a:lnTo>
                      <a:pt x="3791" y="8833"/>
                    </a:lnTo>
                    <a:lnTo>
                      <a:pt x="3749" y="9341"/>
                    </a:lnTo>
                    <a:lnTo>
                      <a:pt x="3713" y="9862"/>
                    </a:lnTo>
                    <a:lnTo>
                      <a:pt x="3587" y="9823"/>
                    </a:lnTo>
                    <a:lnTo>
                      <a:pt x="3320" y="9771"/>
                    </a:lnTo>
                    <a:lnTo>
                      <a:pt x="3187" y="9771"/>
                    </a:lnTo>
                    <a:lnTo>
                      <a:pt x="3019" y="9784"/>
                    </a:lnTo>
                    <a:lnTo>
                      <a:pt x="2857" y="9797"/>
                    </a:lnTo>
                    <a:lnTo>
                      <a:pt x="2703" y="9836"/>
                    </a:lnTo>
                    <a:lnTo>
                      <a:pt x="2541" y="9888"/>
                    </a:lnTo>
                    <a:lnTo>
                      <a:pt x="2387" y="9953"/>
                    </a:lnTo>
                    <a:lnTo>
                      <a:pt x="2239" y="10031"/>
                    </a:lnTo>
                    <a:lnTo>
                      <a:pt x="1944" y="10240"/>
                    </a:lnTo>
                    <a:lnTo>
                      <a:pt x="1804" y="10357"/>
                    </a:lnTo>
                    <a:lnTo>
                      <a:pt x="1664" y="10487"/>
                    </a:lnTo>
                    <a:lnTo>
                      <a:pt x="1530" y="10631"/>
                    </a:lnTo>
                    <a:lnTo>
                      <a:pt x="1278" y="10943"/>
                    </a:lnTo>
                    <a:lnTo>
                      <a:pt x="1039" y="11308"/>
                    </a:lnTo>
                    <a:lnTo>
                      <a:pt x="934" y="11503"/>
                    </a:lnTo>
                    <a:lnTo>
                      <a:pt x="723" y="11920"/>
                    </a:lnTo>
                    <a:lnTo>
                      <a:pt x="632" y="12142"/>
                    </a:lnTo>
                    <a:lnTo>
                      <a:pt x="541" y="12376"/>
                    </a:lnTo>
                    <a:lnTo>
                      <a:pt x="456" y="12624"/>
                    </a:lnTo>
                    <a:lnTo>
                      <a:pt x="316" y="13119"/>
                    </a:lnTo>
                    <a:lnTo>
                      <a:pt x="246" y="13379"/>
                    </a:lnTo>
                    <a:lnTo>
                      <a:pt x="190" y="13653"/>
                    </a:lnTo>
                    <a:lnTo>
                      <a:pt x="140" y="13927"/>
                    </a:lnTo>
                    <a:lnTo>
                      <a:pt x="98" y="14213"/>
                    </a:lnTo>
                    <a:lnTo>
                      <a:pt x="63" y="14487"/>
                    </a:lnTo>
                    <a:lnTo>
                      <a:pt x="35" y="14786"/>
                    </a:lnTo>
                    <a:lnTo>
                      <a:pt x="14" y="15086"/>
                    </a:lnTo>
                    <a:lnTo>
                      <a:pt x="0" y="15386"/>
                    </a:lnTo>
                    <a:lnTo>
                      <a:pt x="0" y="15985"/>
                    </a:lnTo>
                    <a:lnTo>
                      <a:pt x="14" y="16285"/>
                    </a:lnTo>
                    <a:lnTo>
                      <a:pt x="35" y="16584"/>
                    </a:lnTo>
                    <a:lnTo>
                      <a:pt x="63" y="16871"/>
                    </a:lnTo>
                    <a:lnTo>
                      <a:pt x="98" y="17158"/>
                    </a:lnTo>
                    <a:lnTo>
                      <a:pt x="140" y="17444"/>
                    </a:lnTo>
                    <a:lnTo>
                      <a:pt x="190" y="17718"/>
                    </a:lnTo>
                    <a:lnTo>
                      <a:pt x="246" y="17991"/>
                    </a:lnTo>
                    <a:lnTo>
                      <a:pt x="316" y="18252"/>
                    </a:lnTo>
                    <a:lnTo>
                      <a:pt x="456" y="18747"/>
                    </a:lnTo>
                    <a:lnTo>
                      <a:pt x="541" y="18994"/>
                    </a:lnTo>
                    <a:lnTo>
                      <a:pt x="632" y="19229"/>
                    </a:lnTo>
                    <a:lnTo>
                      <a:pt x="723" y="19450"/>
                    </a:lnTo>
                    <a:lnTo>
                      <a:pt x="934" y="19867"/>
                    </a:lnTo>
                    <a:lnTo>
                      <a:pt x="1039" y="20063"/>
                    </a:lnTo>
                    <a:lnTo>
                      <a:pt x="1278" y="20428"/>
                    </a:lnTo>
                    <a:lnTo>
                      <a:pt x="1530" y="20740"/>
                    </a:lnTo>
                    <a:lnTo>
                      <a:pt x="1664" y="20883"/>
                    </a:lnTo>
                    <a:lnTo>
                      <a:pt x="1804" y="21014"/>
                    </a:lnTo>
                    <a:lnTo>
                      <a:pt x="1944" y="21131"/>
                    </a:lnTo>
                    <a:lnTo>
                      <a:pt x="2239" y="21339"/>
                    </a:lnTo>
                    <a:lnTo>
                      <a:pt x="2387" y="21418"/>
                    </a:lnTo>
                    <a:lnTo>
                      <a:pt x="2541" y="21483"/>
                    </a:lnTo>
                    <a:lnTo>
                      <a:pt x="2703" y="21535"/>
                    </a:lnTo>
                    <a:lnTo>
                      <a:pt x="2857" y="21574"/>
                    </a:lnTo>
                    <a:lnTo>
                      <a:pt x="3019" y="21587"/>
                    </a:lnTo>
                    <a:lnTo>
                      <a:pt x="3187" y="21600"/>
                    </a:lnTo>
                    <a:lnTo>
                      <a:pt x="19375" y="21600"/>
                    </a:lnTo>
                    <a:lnTo>
                      <a:pt x="19613" y="21548"/>
                    </a:lnTo>
                    <a:lnTo>
                      <a:pt x="19726" y="21509"/>
                    </a:lnTo>
                    <a:lnTo>
                      <a:pt x="19950" y="21405"/>
                    </a:lnTo>
                    <a:lnTo>
                      <a:pt x="20063" y="21339"/>
                    </a:lnTo>
                    <a:lnTo>
                      <a:pt x="20168" y="21261"/>
                    </a:lnTo>
                    <a:lnTo>
                      <a:pt x="20273" y="21170"/>
                    </a:lnTo>
                    <a:lnTo>
                      <a:pt x="20372" y="21079"/>
                    </a:lnTo>
                    <a:lnTo>
                      <a:pt x="20470" y="20975"/>
                    </a:lnTo>
                    <a:lnTo>
                      <a:pt x="20568" y="20857"/>
                    </a:lnTo>
                    <a:lnTo>
                      <a:pt x="20659" y="20740"/>
                    </a:lnTo>
                    <a:lnTo>
                      <a:pt x="20744" y="20610"/>
                    </a:lnTo>
                    <a:lnTo>
                      <a:pt x="20912" y="20323"/>
                    </a:lnTo>
                    <a:lnTo>
                      <a:pt x="21066" y="20011"/>
                    </a:lnTo>
                    <a:lnTo>
                      <a:pt x="21137" y="19854"/>
                    </a:lnTo>
                    <a:lnTo>
                      <a:pt x="21200" y="19685"/>
                    </a:lnTo>
                    <a:lnTo>
                      <a:pt x="21263" y="19503"/>
                    </a:lnTo>
                    <a:lnTo>
                      <a:pt x="21319" y="19320"/>
                    </a:lnTo>
                    <a:lnTo>
                      <a:pt x="21368" y="19138"/>
                    </a:lnTo>
                    <a:lnTo>
                      <a:pt x="21417" y="18942"/>
                    </a:lnTo>
                    <a:lnTo>
                      <a:pt x="21460" y="18747"/>
                    </a:lnTo>
                    <a:lnTo>
                      <a:pt x="21530" y="18330"/>
                    </a:lnTo>
                    <a:lnTo>
                      <a:pt x="21551" y="18122"/>
                    </a:lnTo>
                    <a:lnTo>
                      <a:pt x="21572" y="17900"/>
                    </a:lnTo>
                    <a:lnTo>
                      <a:pt x="21586" y="17692"/>
                    </a:lnTo>
                    <a:lnTo>
                      <a:pt x="21600" y="17470"/>
                    </a:lnTo>
                    <a:lnTo>
                      <a:pt x="21600" y="17027"/>
                    </a:lnTo>
                    <a:lnTo>
                      <a:pt x="21586" y="16806"/>
                    </a:lnTo>
                    <a:lnTo>
                      <a:pt x="21558" y="16389"/>
                    </a:lnTo>
                    <a:lnTo>
                      <a:pt x="21502" y="15972"/>
                    </a:lnTo>
                    <a:lnTo>
                      <a:pt x="21467" y="15777"/>
                    </a:lnTo>
                    <a:lnTo>
                      <a:pt x="21425" y="15581"/>
                    </a:lnTo>
                    <a:lnTo>
                      <a:pt x="21382" y="15399"/>
                    </a:lnTo>
                    <a:lnTo>
                      <a:pt x="21333" y="15216"/>
                    </a:lnTo>
                    <a:lnTo>
                      <a:pt x="21277" y="15034"/>
                    </a:lnTo>
                    <a:lnTo>
                      <a:pt x="21221" y="14865"/>
                    </a:lnTo>
                    <a:lnTo>
                      <a:pt x="21158" y="14695"/>
                    </a:lnTo>
                    <a:lnTo>
                      <a:pt x="21088" y="14526"/>
                    </a:lnTo>
                    <a:lnTo>
                      <a:pt x="21017" y="14370"/>
                    </a:lnTo>
                    <a:lnTo>
                      <a:pt x="20947" y="14226"/>
                    </a:lnTo>
                    <a:lnTo>
                      <a:pt x="20870" y="14083"/>
                    </a:lnTo>
                    <a:lnTo>
                      <a:pt x="20786" y="13940"/>
                    </a:lnTo>
                    <a:lnTo>
                      <a:pt x="20701" y="13809"/>
                    </a:lnTo>
                    <a:lnTo>
                      <a:pt x="20519" y="13575"/>
                    </a:lnTo>
                    <a:lnTo>
                      <a:pt x="20428" y="13471"/>
                    </a:lnTo>
                    <a:lnTo>
                      <a:pt x="20231" y="13288"/>
                    </a:lnTo>
                    <a:lnTo>
                      <a:pt x="20126" y="13197"/>
                    </a:lnTo>
                    <a:lnTo>
                      <a:pt x="19915" y="13067"/>
                    </a:lnTo>
                    <a:lnTo>
                      <a:pt x="19803" y="13015"/>
                    </a:lnTo>
                    <a:lnTo>
                      <a:pt x="19698" y="12963"/>
                    </a:lnTo>
                    <a:lnTo>
                      <a:pt x="19578" y="12937"/>
                    </a:lnTo>
                    <a:lnTo>
                      <a:pt x="19466" y="12910"/>
                    </a:lnTo>
                    <a:lnTo>
                      <a:pt x="19347" y="12897"/>
                    </a:lnTo>
                    <a:close/>
                  </a:path>
                </a:pathLst>
              </a:custGeom>
              <a:solidFill>
                <a:srgbClr val="00FFFF">
                  <a:alpha val="20000"/>
                </a:srgbClr>
              </a:solidFill>
              <a:ln w="6350" cap="flat">
                <a:noFill/>
                <a:prstDash val="solid"/>
                <a:round/>
              </a:ln>
              <a:effectLst/>
            </p:spPr>
            <p:txBody>
              <a:bodyPr wrap="square" lIns="12700" tIns="12700" rIns="12700" bIns="12700" numCol="1" anchor="ctr">
                <a:noAutofit/>
              </a:bodyPr>
              <a:lstStyle/>
              <a:p>
                <a:pPr algn="ctr" defTabSz="902412" hangingPunct="0">
                  <a:defRPr sz="1400" b="0">
                    <a:latin typeface="Arial"/>
                    <a:ea typeface="Arial"/>
                    <a:cs typeface="Arial"/>
                    <a:sym typeface="Arial"/>
                  </a:defRPr>
                </a:pPr>
                <a:endParaRPr sz="389" kern="0" spc="141">
                  <a:solidFill>
                    <a:srgbClr val="EBEBEB">
                      <a:lumMod val="10000"/>
                    </a:srgbClr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9" name="矩形 55"/>
              <p:cNvSpPr txBox="1"/>
              <p:nvPr/>
            </p:nvSpPr>
            <p:spPr>
              <a:xfrm>
                <a:off x="2933674" y="272058"/>
                <a:ext cx="1853154" cy="5339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3248295">
                  <a:defRPr sz="1400" b="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algn="ctr" hangingPunct="0"/>
                <a:r>
                  <a:rPr sz="1200" b="1" kern="0" spc="141" dirty="0">
                    <a:solidFill>
                      <a:srgbClr val="EBEBEB">
                        <a:lumMod val="10000"/>
                      </a:srgbClr>
                    </a:solidFill>
                    <a:latin typeface="+mn-lt"/>
                    <a:ea typeface="+mn-ea"/>
                    <a:cs typeface="Huawei Sans" panose="020C0503030203020204" pitchFamily="34" charset="0"/>
                  </a:rPr>
                  <a:t>Cloud</a:t>
                </a:r>
              </a:p>
            </p:txBody>
          </p:sp>
        </p:grpSp>
        <p:pic>
          <p:nvPicPr>
            <p:cNvPr id="97" name="图片 25" descr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2461" y="4082970"/>
              <a:ext cx="576664" cy="324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" name="文本框 236"/>
          <p:cNvSpPr txBox="1"/>
          <p:nvPr/>
        </p:nvSpPr>
        <p:spPr>
          <a:xfrm>
            <a:off x="8914114" y="3920701"/>
            <a:ext cx="384796" cy="213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defTabSz="1432139">
              <a:defRPr sz="2600" b="0">
                <a:solidFill>
                  <a:srgbClr val="C3C2C4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 algn="ctr" hangingPunct="0"/>
            <a:r>
              <a:rPr sz="1200" b="1" kern="0" spc="141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</a:rPr>
              <a:t>云</a:t>
            </a:r>
          </a:p>
        </p:txBody>
      </p:sp>
      <p:grpSp>
        <p:nvGrpSpPr>
          <p:cNvPr id="101" name="成组"/>
          <p:cNvGrpSpPr/>
          <p:nvPr/>
        </p:nvGrpSpPr>
        <p:grpSpPr>
          <a:xfrm>
            <a:off x="5370847" y="3911152"/>
            <a:ext cx="1850730" cy="609476"/>
            <a:chOff x="0" y="43827"/>
            <a:chExt cx="6662628" cy="2194112"/>
          </a:xfrm>
        </p:grpSpPr>
        <p:grpSp>
          <p:nvGrpSpPr>
            <p:cNvPr id="102" name="成组"/>
            <p:cNvGrpSpPr/>
            <p:nvPr/>
          </p:nvGrpSpPr>
          <p:grpSpPr>
            <a:xfrm>
              <a:off x="0" y="729796"/>
              <a:ext cx="6662628" cy="1508143"/>
              <a:chOff x="0" y="90605"/>
              <a:chExt cx="6662627" cy="1508142"/>
            </a:xfrm>
          </p:grpSpPr>
          <p:pic>
            <p:nvPicPr>
              <p:cNvPr id="104" name="图片 33" descr="图片 3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514138"/>
                <a:ext cx="1651575" cy="5736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500.png" descr="500.png"/>
              <p:cNvPicPr>
                <a:picLocks noChangeAspect="1"/>
              </p:cNvPicPr>
              <p:nvPr/>
            </p:nvPicPr>
            <p:blipFill>
              <a:blip r:embed="rId8"/>
              <a:srcRect l="15647" r="21223"/>
              <a:stretch>
                <a:fillRect/>
              </a:stretch>
            </p:blipFill>
            <p:spPr>
              <a:xfrm>
                <a:off x="2337980" y="90605"/>
                <a:ext cx="1558879" cy="15081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6" name="500 pro.png" descr="500 pro.png"/>
              <p:cNvPicPr>
                <a:picLocks noChangeAspect="1"/>
              </p:cNvPicPr>
              <p:nvPr/>
            </p:nvPicPr>
            <p:blipFill>
              <a:blip r:embed="rId9"/>
              <a:srcRect t="28788"/>
              <a:stretch>
                <a:fillRect/>
              </a:stretch>
            </p:blipFill>
            <p:spPr>
              <a:xfrm>
                <a:off x="4184297" y="304470"/>
                <a:ext cx="2478330" cy="9929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03" name="文本框 236"/>
            <p:cNvSpPr txBox="1"/>
            <p:nvPr/>
          </p:nvSpPr>
          <p:spPr>
            <a:xfrm>
              <a:off x="2512616" y="43827"/>
              <a:ext cx="1385262" cy="7671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432139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b="1" kern="0" spc="141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</a:rPr>
                <a:t>边</a:t>
              </a:r>
            </a:p>
          </p:txBody>
        </p:sp>
      </p:grpSp>
      <p:sp>
        <p:nvSpPr>
          <p:cNvPr id="107" name="线条"/>
          <p:cNvSpPr/>
          <p:nvPr/>
        </p:nvSpPr>
        <p:spPr>
          <a:xfrm flipV="1">
            <a:off x="5129197" y="3939863"/>
            <a:ext cx="0" cy="476265"/>
          </a:xfrm>
          <a:prstGeom prst="line">
            <a:avLst/>
          </a:prstGeom>
          <a:noFill/>
          <a:ln w="25400" cap="flat">
            <a:solidFill>
              <a:schemeClr val="tx1">
                <a:alpha val="20000"/>
              </a:schemeClr>
            </a:solidFill>
            <a:prstDash val="solid"/>
            <a:miter lim="400000"/>
          </a:ln>
          <a:effectLst/>
        </p:spPr>
        <p:txBody>
          <a:bodyPr wrap="square" lIns="15052" tIns="15052" rIns="15052" bIns="15052" numCol="1" anchor="ctr">
            <a:noAutofit/>
          </a:bodyPr>
          <a:lstStyle/>
          <a:p>
            <a:pPr algn="ctr" defTabSz="412794" hangingPunct="0">
              <a:defRPr sz="70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pPr>
            <a:endParaRPr sz="1945" kern="0" spc="141" dirty="0">
              <a:solidFill>
                <a:srgbClr val="EBEBEB">
                  <a:lumMod val="10000"/>
                </a:srgbClr>
              </a:solidFill>
              <a:cs typeface="Huawei Sans"/>
              <a:sym typeface="Huawei Sans"/>
            </a:endParaRPr>
          </a:p>
        </p:txBody>
      </p:sp>
      <p:sp>
        <p:nvSpPr>
          <p:cNvPr id="108" name="线条"/>
          <p:cNvSpPr/>
          <p:nvPr/>
        </p:nvSpPr>
        <p:spPr>
          <a:xfrm flipV="1">
            <a:off x="7265113" y="3943387"/>
            <a:ext cx="0" cy="476265"/>
          </a:xfrm>
          <a:prstGeom prst="line">
            <a:avLst/>
          </a:prstGeom>
          <a:noFill/>
          <a:ln w="25400" cap="flat">
            <a:solidFill>
              <a:schemeClr val="tx1">
                <a:alpha val="20000"/>
              </a:schemeClr>
            </a:solidFill>
            <a:prstDash val="solid"/>
            <a:miter lim="400000"/>
          </a:ln>
          <a:effectLst/>
        </p:spPr>
        <p:txBody>
          <a:bodyPr wrap="square" lIns="15052" tIns="15052" rIns="15052" bIns="15052" numCol="1" anchor="ctr">
            <a:noAutofit/>
          </a:bodyPr>
          <a:lstStyle/>
          <a:p>
            <a:pPr algn="ctr" defTabSz="412794" hangingPunct="0">
              <a:defRPr sz="7000" b="0">
                <a:solidFill>
                  <a:srgbClr val="C3C2C4"/>
                </a:solidFill>
                <a:latin typeface="Huawei Sans"/>
                <a:ea typeface="Huawei Sans"/>
                <a:cs typeface="Huawei Sans"/>
                <a:sym typeface="Huawei Sans"/>
              </a:defRPr>
            </a:pPr>
            <a:endParaRPr sz="1945" kern="0" spc="141" dirty="0">
              <a:solidFill>
                <a:srgbClr val="EBEBEB">
                  <a:lumMod val="10000"/>
                </a:srgbClr>
              </a:solidFill>
              <a:cs typeface="Huawei Sans"/>
              <a:sym typeface="Huawei Sans"/>
            </a:endParaRPr>
          </a:p>
        </p:txBody>
      </p:sp>
      <p:grpSp>
        <p:nvGrpSpPr>
          <p:cNvPr id="109" name="成组"/>
          <p:cNvGrpSpPr/>
          <p:nvPr/>
        </p:nvGrpSpPr>
        <p:grpSpPr>
          <a:xfrm>
            <a:off x="3637395" y="3931296"/>
            <a:ext cx="1483639" cy="522593"/>
            <a:chOff x="-627034" y="75672"/>
            <a:chExt cx="5341098" cy="1881335"/>
          </a:xfrm>
        </p:grpSpPr>
        <p:grpSp>
          <p:nvGrpSpPr>
            <p:cNvPr id="110" name="成组"/>
            <p:cNvGrpSpPr/>
            <p:nvPr/>
          </p:nvGrpSpPr>
          <p:grpSpPr>
            <a:xfrm>
              <a:off x="-627034" y="838630"/>
              <a:ext cx="5341098" cy="1118377"/>
              <a:chOff x="-627033" y="46035"/>
              <a:chExt cx="5341096" cy="1118376"/>
            </a:xfrm>
          </p:grpSpPr>
          <p:pic>
            <p:nvPicPr>
              <p:cNvPr id="112" name="SDC - 半罩球 X系列.331.png" descr="SDC - 半罩球 X系列.331.pn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1955" y="60345"/>
                <a:ext cx="941204" cy="11040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" name="Picture 2" descr="Picture 2"/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-627033" y="105026"/>
                <a:ext cx="753771" cy="10039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" name="200.png" descr="200.png"/>
              <p:cNvPicPr>
                <a:picLocks noChangeAspect="1"/>
              </p:cNvPicPr>
              <p:nvPr/>
            </p:nvPicPr>
            <p:blipFill>
              <a:blip r:embed="rId12"/>
              <a:srcRect b="15676"/>
              <a:stretch>
                <a:fillRect/>
              </a:stretch>
            </p:blipFill>
            <p:spPr>
              <a:xfrm>
                <a:off x="2367567" y="46035"/>
                <a:ext cx="2346496" cy="11129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11" name="文本框 236"/>
            <p:cNvSpPr txBox="1"/>
            <p:nvPr/>
          </p:nvSpPr>
          <p:spPr>
            <a:xfrm>
              <a:off x="868211" y="75672"/>
              <a:ext cx="1385265" cy="767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432139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b="1" kern="0" spc="141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</a:rPr>
                <a:t>端</a:t>
              </a:r>
            </a:p>
          </p:txBody>
        </p:sp>
      </p:grpSp>
      <p:sp>
        <p:nvSpPr>
          <p:cNvPr id="115" name="矩形 114"/>
          <p:cNvSpPr/>
          <p:nvPr/>
        </p:nvSpPr>
        <p:spPr>
          <a:xfrm>
            <a:off x="778338" y="3291484"/>
            <a:ext cx="10681826" cy="527439"/>
          </a:xfrm>
          <a:prstGeom prst="rect">
            <a:avLst/>
          </a:prstGeom>
          <a:noFill/>
          <a:ln w="127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779682" y="3894705"/>
            <a:ext cx="10680482" cy="576000"/>
          </a:xfrm>
          <a:prstGeom prst="rect">
            <a:avLst/>
          </a:prstGeom>
          <a:noFill/>
          <a:ln w="127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rgbClr val="C700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01" y="4796993"/>
            <a:ext cx="360000" cy="360000"/>
          </a:xfrm>
          <a:prstGeom prst="rect">
            <a:avLst/>
          </a:prstGeom>
        </p:spPr>
      </p:pic>
      <p:sp>
        <p:nvSpPr>
          <p:cNvPr id="118" name="矩形 117"/>
          <p:cNvSpPr/>
          <p:nvPr/>
        </p:nvSpPr>
        <p:spPr>
          <a:xfrm>
            <a:off x="1481779" y="4692497"/>
            <a:ext cx="2958586" cy="5731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Huawei Sans"/>
              </a:rPr>
              <a:t>端边云全场景协同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4730830" y="4692497"/>
            <a:ext cx="2958586" cy="5731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Huawei Sans"/>
              </a:rPr>
              <a:t>AscendCL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Huawei Sans"/>
              </a:rPr>
              <a:t>使能高效开发</a:t>
            </a: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rgbClr val="C700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52" y="4815673"/>
            <a:ext cx="396000" cy="39600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rgbClr val="C700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72" y="4815673"/>
            <a:ext cx="360000" cy="360000"/>
          </a:xfrm>
          <a:prstGeom prst="rect">
            <a:avLst/>
          </a:prstGeom>
        </p:spPr>
      </p:pic>
      <p:sp>
        <p:nvSpPr>
          <p:cNvPr id="122" name="矩形 121"/>
          <p:cNvSpPr/>
          <p:nvPr/>
        </p:nvSpPr>
        <p:spPr>
          <a:xfrm>
            <a:off x="8096878" y="4692497"/>
            <a:ext cx="2958586" cy="57314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Huawei Sans"/>
              </a:rPr>
              <a:t>释放硬件澎湃算力</a:t>
            </a:r>
          </a:p>
        </p:txBody>
      </p:sp>
      <p:sp>
        <p:nvSpPr>
          <p:cNvPr id="123" name="矩形 122"/>
          <p:cNvSpPr/>
          <p:nvPr/>
        </p:nvSpPr>
        <p:spPr>
          <a:xfrm>
            <a:off x="2074070" y="5100259"/>
            <a:ext cx="1630533" cy="91098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10+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设备形态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14+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操作系统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多种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AI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框架</a:t>
            </a:r>
          </a:p>
        </p:txBody>
      </p:sp>
      <p:sp>
        <p:nvSpPr>
          <p:cNvPr id="124" name="矩形 123"/>
          <p:cNvSpPr/>
          <p:nvPr/>
        </p:nvSpPr>
        <p:spPr>
          <a:xfrm>
            <a:off x="4637241" y="5100259"/>
            <a:ext cx="2958586" cy="91098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统一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API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，后向兼容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四大开放性设计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两种算子开发方式</a:t>
            </a:r>
          </a:p>
        </p:txBody>
      </p:sp>
      <p:sp>
        <p:nvSpPr>
          <p:cNvPr id="125" name="矩形 124"/>
          <p:cNvSpPr/>
          <p:nvPr/>
        </p:nvSpPr>
        <p:spPr>
          <a:xfrm>
            <a:off x="7822949" y="5100259"/>
            <a:ext cx="3441362" cy="91098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极致的图编译技术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丰富的算子库支持，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1000+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高性能算子</a:t>
            </a:r>
          </a:p>
        </p:txBody>
      </p:sp>
      <p:sp>
        <p:nvSpPr>
          <p:cNvPr id="126" name="矩形 125"/>
          <p:cNvSpPr/>
          <p:nvPr/>
        </p:nvSpPr>
        <p:spPr>
          <a:xfrm>
            <a:off x="2981506" y="2376628"/>
            <a:ext cx="10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/>
            <a:r>
              <a:rPr lang="en-US" altLang="zh-CN" b="1" kern="0" dirty="0">
                <a:solidFill>
                  <a:srgbClr val="666666"/>
                </a:solidFill>
              </a:rPr>
              <a:t> </a:t>
            </a:r>
            <a:r>
              <a:rPr lang="en-US" altLang="zh-CN" b="1" kern="0" dirty="0">
                <a:solidFill>
                  <a:srgbClr val="666666"/>
                </a:solidFill>
                <a:cs typeface="Huawei Sans" panose="020C0503030203020204" pitchFamily="34" charset="0"/>
              </a:rPr>
              <a:t>CANN </a:t>
            </a:r>
          </a:p>
        </p:txBody>
      </p:sp>
      <p:pic>
        <p:nvPicPr>
          <p:cNvPr id="127" name="2.png" descr="2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597" y="1468934"/>
            <a:ext cx="653552" cy="2261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28" name="AI 框架…"/>
          <p:cNvSpPr txBox="1"/>
          <p:nvPr/>
        </p:nvSpPr>
        <p:spPr>
          <a:xfrm>
            <a:off x="1327295" y="1352868"/>
            <a:ext cx="1287240" cy="443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 numCol="1" anchor="ctr">
            <a:spAutoFit/>
          </a:bodyPr>
          <a:lstStyle/>
          <a:p>
            <a:pPr algn="ctr" defTabSz="902412" hangingPunct="0">
              <a:defRPr sz="4000" b="0">
                <a:solidFill>
                  <a:srgbClr val="AFA15B"/>
                </a:solidFill>
                <a:latin typeface="Huawei Sans"/>
                <a:ea typeface="Huawei Sans"/>
                <a:cs typeface="Huawei Sans"/>
                <a:sym typeface="Huawei Sans"/>
              </a:defRPr>
            </a:pPr>
            <a:r>
              <a:rPr sz="1400" b="1" kern="0" spc="141" dirty="0">
                <a:solidFill>
                  <a:srgbClr val="666666"/>
                </a:solidFill>
                <a:ea typeface="方正兰亭黑简体" panose="02000000000000000000" pitchFamily="2" charset="-122"/>
                <a:cs typeface="Huawei Sans" panose="020C0503030203020204" pitchFamily="34" charset="0"/>
                <a:sym typeface="Huawei Sans"/>
              </a:rPr>
              <a:t>AI</a:t>
            </a:r>
            <a:r>
              <a:rPr sz="1400" b="1" kern="0" spc="141" dirty="0">
                <a:solidFill>
                  <a:srgbClr val="666666"/>
                </a:solidFill>
                <a:ea typeface="方正兰亭黑简体" panose="02000000000000000000" pitchFamily="2" charset="-122"/>
                <a:cs typeface="Huawei Sans"/>
                <a:sym typeface="Huawei Sans"/>
              </a:rPr>
              <a:t> </a:t>
            </a:r>
            <a:r>
              <a:rPr sz="1400" b="1" kern="0" spc="141" dirty="0" err="1">
                <a:solidFill>
                  <a:srgbClr val="66666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PingFang SC Light"/>
                <a:sym typeface="PingFang SC Light"/>
              </a:rPr>
              <a:t>框架</a:t>
            </a:r>
            <a:endParaRPr sz="1400" b="1" kern="0" spc="141" dirty="0">
              <a:solidFill>
                <a:srgbClr val="666666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PingFang SC Light"/>
              <a:sym typeface="PingFang SC Light"/>
            </a:endParaRPr>
          </a:p>
          <a:p>
            <a:pPr algn="ctr" defTabSz="902412" hangingPunct="0">
              <a:defRPr sz="4000" b="0">
                <a:solidFill>
                  <a:srgbClr val="D9D9D9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rPr lang="zh-CN" altLang="en-US" sz="1313" kern="0" spc="141" dirty="0">
                <a:solidFill>
                  <a:srgbClr val="EBEBEB">
                    <a:lumMod val="10000"/>
                  </a:srgbClr>
                </a:solidFill>
                <a:ea typeface="方正兰亭黑简体" panose="02000000000000000000" pitchFamily="2" charset="-122"/>
                <a:cs typeface="PingFang SC Light"/>
                <a:sym typeface="PingFang SC Light"/>
              </a:rPr>
              <a:t>支持多种框架</a:t>
            </a:r>
            <a:endParaRPr sz="1313" kern="0" spc="141" dirty="0">
              <a:solidFill>
                <a:srgbClr val="EBEBEB">
                  <a:lumMod val="10000"/>
                </a:srgbClr>
              </a:solidFill>
              <a:ea typeface="方正兰亭黑简体" panose="02000000000000000000" pitchFamily="2" charset="-122"/>
              <a:cs typeface="PingFang SC Light"/>
              <a:sym typeface="PingFang SC Light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79683" y="1319396"/>
            <a:ext cx="10680481" cy="527439"/>
          </a:xfrm>
          <a:prstGeom prst="rect">
            <a:avLst/>
          </a:prstGeom>
          <a:noFill/>
          <a:ln w="12700" cap="flat" cmpd="sng" algn="ctr">
            <a:solidFill>
              <a:srgbClr val="1D1D1A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pic>
        <p:nvPicPr>
          <p:cNvPr id="130" name="Picture 2" descr="Monte Carlo simulations in Instacart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077" y="1348031"/>
            <a:ext cx="1332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6669" y="1432629"/>
            <a:ext cx="1201809" cy="298804"/>
          </a:xfrm>
          <a:prstGeom prst="rect">
            <a:avLst/>
          </a:prstGeom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55980" y="1432631"/>
            <a:ext cx="1043511" cy="298800"/>
          </a:xfrm>
          <a:prstGeom prst="rect">
            <a:avLst/>
          </a:prstGeom>
        </p:spPr>
      </p:pic>
      <p:sp>
        <p:nvSpPr>
          <p:cNvPr id="133" name="矩形 132"/>
          <p:cNvSpPr/>
          <p:nvPr/>
        </p:nvSpPr>
        <p:spPr>
          <a:xfrm>
            <a:off x="1234678" y="23766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/>
            <a:r>
              <a:rPr lang="zh-CN" altLang="en-US" b="1" kern="0" dirty="0">
                <a:solidFill>
                  <a:srgbClr val="666666"/>
                </a:solidFill>
                <a:cs typeface="Huawei Sans" panose="020C0503030203020204" pitchFamily="34" charset="0"/>
              </a:rPr>
              <a:t>异构计算架构</a:t>
            </a:r>
            <a:endParaRPr lang="en-US" altLang="zh-CN" b="1" kern="0" dirty="0">
              <a:solidFill>
                <a:srgbClr val="666666"/>
              </a:solidFill>
              <a:cs typeface="Huawei Sans" panose="020C0503030203020204" pitchFamily="34" charset="0"/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5116508" y="2004283"/>
            <a:ext cx="4199203" cy="1093617"/>
            <a:chOff x="5066685" y="2439876"/>
            <a:chExt cx="4862795" cy="1093617"/>
          </a:xfrm>
        </p:grpSpPr>
        <p:sp>
          <p:nvSpPr>
            <p:cNvPr id="135" name="矩形 134"/>
            <p:cNvSpPr/>
            <p:nvPr/>
          </p:nvSpPr>
          <p:spPr>
            <a:xfrm>
              <a:off x="5066685" y="2439876"/>
              <a:ext cx="4862795" cy="23281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AscendCL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5066685" y="2726809"/>
              <a:ext cx="4862795" cy="23281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Graph Engine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5066685" y="3013742"/>
              <a:ext cx="1580909" cy="23281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Runtime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8348571" y="3013742"/>
              <a:ext cx="1580909" cy="23281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CANN Lib/HCCL 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6707628" y="3013742"/>
              <a:ext cx="1580909" cy="23281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DVPP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5066685" y="3300675"/>
              <a:ext cx="4862795" cy="23281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Driver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9331745" y="2004283"/>
            <a:ext cx="1551296" cy="1093617"/>
            <a:chOff x="9989514" y="2439876"/>
            <a:chExt cx="1010582" cy="1093617"/>
          </a:xfrm>
        </p:grpSpPr>
        <p:sp>
          <p:nvSpPr>
            <p:cNvPr id="142" name="矩形 141"/>
            <p:cNvSpPr/>
            <p:nvPr/>
          </p:nvSpPr>
          <p:spPr>
            <a:xfrm>
              <a:off x="9989514" y="2439876"/>
              <a:ext cx="1010582" cy="109361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9989514" y="2477188"/>
              <a:ext cx="1010582" cy="19550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开发体系</a:t>
              </a:r>
            </a:p>
          </p:txBody>
        </p:sp>
        <p:sp>
          <p:nvSpPr>
            <p:cNvPr id="144" name="矩形 143"/>
            <p:cNvSpPr/>
            <p:nvPr/>
          </p:nvSpPr>
          <p:spPr>
            <a:xfrm>
              <a:off x="10029538" y="2726809"/>
              <a:ext cx="930535" cy="23501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666666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编程语言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TBE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10029538" y="3013742"/>
              <a:ext cx="930535" cy="23281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666666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编译及调试工具</a:t>
              </a:r>
            </a:p>
          </p:txBody>
        </p:sp>
        <p:sp>
          <p:nvSpPr>
            <p:cNvPr id="146" name="矩形 145"/>
            <p:cNvSpPr/>
            <p:nvPr/>
          </p:nvSpPr>
          <p:spPr>
            <a:xfrm>
              <a:off x="10029538" y="3300675"/>
              <a:ext cx="930535" cy="21858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solidFill>
                <a:srgbClr val="666666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编程模型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</p:grpSp>
      <p:pic>
        <p:nvPicPr>
          <p:cNvPr id="147" name="Picture 2" descr="飞桨PaddlePaddle - 知乎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5" b="35133"/>
          <a:stretch/>
        </p:blipFill>
        <p:spPr bwMode="auto">
          <a:xfrm>
            <a:off x="8872998" y="1429239"/>
            <a:ext cx="898463" cy="3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4" descr="C:\Users\z00426515\AppData\Roaming\eSpace_Desktop\UserData\z00426515\imagefiles\A27930EF-09E6-40E4-838F-26585821428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11" y="1425336"/>
            <a:ext cx="1266866" cy="3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1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CANN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：灵活高效，使能全场景</a:t>
            </a:r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AI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开发</a:t>
            </a:r>
            <a:b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 rot="5400000">
            <a:off x="4850862" y="-2930675"/>
            <a:ext cx="2490274" cy="1072832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272">
              <a:defRPr/>
            </a:pPr>
            <a:endParaRPr lang="en-US" sz="2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rot="5400000">
            <a:off x="4898204" y="-403663"/>
            <a:ext cx="2395591" cy="1072832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272">
              <a:defRPr/>
            </a:pPr>
            <a:endParaRPr lang="en-US" sz="2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CANN 3.0"/>
          <p:cNvSpPr/>
          <p:nvPr/>
        </p:nvSpPr>
        <p:spPr>
          <a:xfrm>
            <a:off x="3224728" y="1285794"/>
            <a:ext cx="8161469" cy="1200221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>
            <a:solidFill>
              <a:srgbClr val="9393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5052" tIns="15052" rIns="15052" bIns="15052" anchor="ctr"/>
          <a:lstStyle>
            <a:lvl1pPr defTabSz="3248295">
              <a:defRPr sz="6500">
                <a:solidFill>
                  <a:srgbClr val="AFA15B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marL="0" marR="0" lvl="0" indent="0" algn="ctr" defTabSz="3248295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75" b="1" i="0" u="none" strike="noStrike" kern="0" cap="none" spc="0" normalizeH="0" baseline="0" noProof="0" dirty="0">
              <a:ln>
                <a:noFill/>
              </a:ln>
              <a:solidFill>
                <a:srgbClr val="EBEBEB">
                  <a:lumMod val="10000"/>
                </a:srgbClr>
              </a:solidFill>
              <a:effectLst/>
              <a:uLnTx/>
              <a:uFillTx/>
              <a:latin typeface="+mn-lt"/>
              <a:ea typeface="+mn-ea"/>
              <a:cs typeface="Huawei Sans" panose="020C0503030203020204" pitchFamily="34" charset="0"/>
              <a:sym typeface="Huawei San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89143" y="1580502"/>
            <a:ext cx="1803600" cy="847361"/>
            <a:chOff x="3467181" y="2272679"/>
            <a:chExt cx="1803600" cy="847361"/>
          </a:xfrm>
        </p:grpSpPr>
        <p:sp>
          <p:nvSpPr>
            <p:cNvPr id="7" name="矩形 6"/>
            <p:cNvSpPr/>
            <p:nvPr/>
          </p:nvSpPr>
          <p:spPr>
            <a:xfrm>
              <a:off x="3467181" y="2419669"/>
              <a:ext cx="1803600" cy="700371"/>
            </a:xfrm>
            <a:prstGeom prst="rect">
              <a:avLst/>
            </a:prstGeom>
            <a:noFill/>
            <a:ln w="12700" cap="flat" cmpd="sng" algn="ctr">
              <a:solidFill>
                <a:srgbClr val="93938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690045" y="2272679"/>
              <a:ext cx="1362942" cy="64633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Plugin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适配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597218" y="2783237"/>
              <a:ext cx="1594302" cy="3037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开放支持第三方框架</a:t>
              </a:r>
            </a:p>
          </p:txBody>
        </p:sp>
      </p:grpSp>
      <p:sp>
        <p:nvSpPr>
          <p:cNvPr id="10" name="AscendCL"/>
          <p:cNvSpPr txBox="1"/>
          <p:nvPr/>
        </p:nvSpPr>
        <p:spPr>
          <a:xfrm>
            <a:off x="5433920" y="1285794"/>
            <a:ext cx="4052067" cy="407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numCol="1" anchor="ctr">
            <a:noAutofit/>
          </a:bodyPr>
          <a:lstStyle>
            <a:lvl1pPr defTabSz="3248295">
              <a:defRPr sz="4000">
                <a:solidFill>
                  <a:srgbClr val="AFA15B"/>
                </a:solidFill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>
              <a:defRPr>
                <a:solidFill>
                  <a:srgbClr val="AFA15B"/>
                </a:solidFill>
              </a:defRPr>
            </a:pPr>
            <a:r>
              <a:rPr lang="zh-CN" altLang="en-US" sz="1600" b="1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四大开放性设计，使能灵活开发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240528" y="1587987"/>
            <a:ext cx="2223369" cy="839876"/>
            <a:chOff x="7235105" y="2035934"/>
            <a:chExt cx="2016119" cy="839876"/>
          </a:xfrm>
        </p:grpSpPr>
        <p:sp>
          <p:nvSpPr>
            <p:cNvPr id="12" name="矩形 11"/>
            <p:cNvSpPr/>
            <p:nvPr/>
          </p:nvSpPr>
          <p:spPr>
            <a:xfrm>
              <a:off x="7427311" y="2175439"/>
              <a:ext cx="1635479" cy="700371"/>
            </a:xfrm>
            <a:prstGeom prst="rect">
              <a:avLst/>
            </a:prstGeom>
            <a:noFill/>
            <a:ln w="12700" cap="flat" cmpd="sng" algn="ctr">
              <a:solidFill>
                <a:srgbClr val="93938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35105" y="2035934"/>
              <a:ext cx="2016119" cy="64633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Ascend-IR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接口开放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489851" y="2563366"/>
              <a:ext cx="1543525" cy="26747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支持自定义模型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510643" y="1604937"/>
            <a:ext cx="1828309" cy="822926"/>
            <a:chOff x="9807796" y="2297114"/>
            <a:chExt cx="1828309" cy="822926"/>
          </a:xfrm>
        </p:grpSpPr>
        <p:sp>
          <p:nvSpPr>
            <p:cNvPr id="16" name="矩形 15"/>
            <p:cNvSpPr/>
            <p:nvPr/>
          </p:nvSpPr>
          <p:spPr>
            <a:xfrm>
              <a:off x="9807796" y="2419669"/>
              <a:ext cx="1803600" cy="700371"/>
            </a:xfrm>
            <a:prstGeom prst="rect">
              <a:avLst/>
            </a:prstGeom>
            <a:noFill/>
            <a:ln w="12700" cap="flat" cmpd="sng" algn="ctr">
              <a:solidFill>
                <a:srgbClr val="93938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809972" y="2297114"/>
              <a:ext cx="1826133" cy="64633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zh-CN" altLang="zh-CN" sz="1400" b="1" kern="0" dirty="0">
                  <a:solidFill>
                    <a:srgbClr val="666666"/>
                  </a:solidFill>
                </a:rPr>
                <a:t>开放预置算子库编码</a:t>
              </a:r>
              <a:endParaRPr lang="zh-CN" altLang="en-US" sz="1400" b="1" kern="0" dirty="0">
                <a:solidFill>
                  <a:srgbClr val="666666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950362" y="2807842"/>
              <a:ext cx="1617296" cy="27911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支持自定义修改算子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34222" y="1588692"/>
            <a:ext cx="1901893" cy="839171"/>
            <a:chOff x="5529370" y="2280869"/>
            <a:chExt cx="1901893" cy="839171"/>
          </a:xfrm>
        </p:grpSpPr>
        <p:sp>
          <p:nvSpPr>
            <p:cNvPr id="20" name="矩形 19"/>
            <p:cNvSpPr/>
            <p:nvPr/>
          </p:nvSpPr>
          <p:spPr>
            <a:xfrm>
              <a:off x="5552579" y="2419669"/>
              <a:ext cx="1801629" cy="700371"/>
            </a:xfrm>
            <a:prstGeom prst="rect">
              <a:avLst/>
            </a:prstGeom>
            <a:noFill/>
            <a:ln w="12700" cap="flat" cmpd="sng" algn="ctr">
              <a:solidFill>
                <a:srgbClr val="93938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529370" y="2280869"/>
              <a:ext cx="1901893" cy="64633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图融合接口开放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540974" y="2800152"/>
              <a:ext cx="1801629" cy="26747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支持自定义算子融合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15058" y="2561667"/>
            <a:ext cx="8180811" cy="988534"/>
            <a:chOff x="433145" y="3451018"/>
            <a:chExt cx="8180811" cy="1048524"/>
          </a:xfrm>
        </p:grpSpPr>
        <p:grpSp>
          <p:nvGrpSpPr>
            <p:cNvPr id="24" name="组合 23"/>
            <p:cNvGrpSpPr/>
            <p:nvPr/>
          </p:nvGrpSpPr>
          <p:grpSpPr>
            <a:xfrm>
              <a:off x="4556551" y="4127642"/>
              <a:ext cx="3703791" cy="343679"/>
              <a:chOff x="7412461" y="4067475"/>
              <a:chExt cx="3703791" cy="343679"/>
            </a:xfrm>
          </p:grpSpPr>
          <p:pic>
            <p:nvPicPr>
              <p:cNvPr id="42" name="图片 36" descr="图片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8660" y="4127255"/>
                <a:ext cx="524123" cy="2396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图片 37" descr="图片 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32155" y="4152666"/>
                <a:ext cx="411203" cy="1888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" name="图片 5" descr="图片 5"/>
              <p:cNvPicPr>
                <a:picLocks noChangeAspect="1"/>
              </p:cNvPicPr>
              <p:nvPr/>
            </p:nvPicPr>
            <p:blipFill>
              <a:blip r:embed="rId5"/>
              <a:srcRect t="29140"/>
              <a:stretch>
                <a:fillRect/>
              </a:stretch>
            </p:blipFill>
            <p:spPr>
              <a:xfrm>
                <a:off x="8264427" y="4082970"/>
                <a:ext cx="592426" cy="3281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5" name="成组"/>
              <p:cNvGrpSpPr/>
              <p:nvPr/>
            </p:nvGrpSpPr>
            <p:grpSpPr>
              <a:xfrm>
                <a:off x="10588843" y="4067475"/>
                <a:ext cx="527409" cy="283920"/>
                <a:chOff x="3036371" y="-151472"/>
                <a:chExt cx="1898668" cy="1022106"/>
              </a:xfrm>
            </p:grpSpPr>
            <p:sp>
              <p:nvSpPr>
                <p:cNvPr id="47" name="Freeform 8"/>
                <p:cNvSpPr/>
                <p:nvPr/>
              </p:nvSpPr>
              <p:spPr>
                <a:xfrm>
                  <a:off x="3141638" y="-151472"/>
                  <a:ext cx="1793401" cy="10221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347" y="12897"/>
                      </a:moveTo>
                      <a:lnTo>
                        <a:pt x="19319" y="12559"/>
                      </a:lnTo>
                      <a:lnTo>
                        <a:pt x="19276" y="12220"/>
                      </a:lnTo>
                      <a:lnTo>
                        <a:pt x="19227" y="11894"/>
                      </a:lnTo>
                      <a:lnTo>
                        <a:pt x="19115" y="11269"/>
                      </a:lnTo>
                      <a:lnTo>
                        <a:pt x="19045" y="10956"/>
                      </a:lnTo>
                      <a:lnTo>
                        <a:pt x="18968" y="10657"/>
                      </a:lnTo>
                      <a:lnTo>
                        <a:pt x="18883" y="10370"/>
                      </a:lnTo>
                      <a:lnTo>
                        <a:pt x="18792" y="10083"/>
                      </a:lnTo>
                      <a:lnTo>
                        <a:pt x="18694" y="9810"/>
                      </a:lnTo>
                      <a:lnTo>
                        <a:pt x="18483" y="9289"/>
                      </a:lnTo>
                      <a:lnTo>
                        <a:pt x="18371" y="9041"/>
                      </a:lnTo>
                      <a:lnTo>
                        <a:pt x="18245" y="8794"/>
                      </a:lnTo>
                      <a:lnTo>
                        <a:pt x="17992" y="8351"/>
                      </a:lnTo>
                      <a:lnTo>
                        <a:pt x="17851" y="8142"/>
                      </a:lnTo>
                      <a:lnTo>
                        <a:pt x="17571" y="7752"/>
                      </a:lnTo>
                      <a:lnTo>
                        <a:pt x="17262" y="7413"/>
                      </a:lnTo>
                      <a:lnTo>
                        <a:pt x="17107" y="7269"/>
                      </a:lnTo>
                      <a:lnTo>
                        <a:pt x="16939" y="7126"/>
                      </a:lnTo>
                      <a:lnTo>
                        <a:pt x="16777" y="6996"/>
                      </a:lnTo>
                      <a:lnTo>
                        <a:pt x="16609" y="6892"/>
                      </a:lnTo>
                      <a:lnTo>
                        <a:pt x="16433" y="6787"/>
                      </a:lnTo>
                      <a:lnTo>
                        <a:pt x="16258" y="6709"/>
                      </a:lnTo>
                      <a:lnTo>
                        <a:pt x="15893" y="6579"/>
                      </a:lnTo>
                      <a:lnTo>
                        <a:pt x="15710" y="6540"/>
                      </a:lnTo>
                      <a:lnTo>
                        <a:pt x="15331" y="6514"/>
                      </a:lnTo>
                      <a:lnTo>
                        <a:pt x="15100" y="6527"/>
                      </a:lnTo>
                      <a:lnTo>
                        <a:pt x="14868" y="6566"/>
                      </a:lnTo>
                      <a:lnTo>
                        <a:pt x="14784" y="6201"/>
                      </a:lnTo>
                      <a:lnTo>
                        <a:pt x="14685" y="5849"/>
                      </a:lnTo>
                      <a:lnTo>
                        <a:pt x="14587" y="5511"/>
                      </a:lnTo>
                      <a:lnTo>
                        <a:pt x="14482" y="5172"/>
                      </a:lnTo>
                      <a:lnTo>
                        <a:pt x="14370" y="4846"/>
                      </a:lnTo>
                      <a:lnTo>
                        <a:pt x="14250" y="4521"/>
                      </a:lnTo>
                      <a:lnTo>
                        <a:pt x="14124" y="4208"/>
                      </a:lnTo>
                      <a:lnTo>
                        <a:pt x="13998" y="3908"/>
                      </a:lnTo>
                      <a:lnTo>
                        <a:pt x="13857" y="3609"/>
                      </a:lnTo>
                      <a:lnTo>
                        <a:pt x="13717" y="3335"/>
                      </a:lnTo>
                      <a:lnTo>
                        <a:pt x="13569" y="3062"/>
                      </a:lnTo>
                      <a:lnTo>
                        <a:pt x="13415" y="2788"/>
                      </a:lnTo>
                      <a:lnTo>
                        <a:pt x="13260" y="2540"/>
                      </a:lnTo>
                      <a:lnTo>
                        <a:pt x="13099" y="2293"/>
                      </a:lnTo>
                      <a:lnTo>
                        <a:pt x="12931" y="2058"/>
                      </a:lnTo>
                      <a:lnTo>
                        <a:pt x="12762" y="1837"/>
                      </a:lnTo>
                      <a:lnTo>
                        <a:pt x="12587" y="1615"/>
                      </a:lnTo>
                      <a:lnTo>
                        <a:pt x="12404" y="1420"/>
                      </a:lnTo>
                      <a:lnTo>
                        <a:pt x="12222" y="1238"/>
                      </a:lnTo>
                      <a:lnTo>
                        <a:pt x="12032" y="1055"/>
                      </a:lnTo>
                      <a:lnTo>
                        <a:pt x="11639" y="743"/>
                      </a:lnTo>
                      <a:lnTo>
                        <a:pt x="11442" y="599"/>
                      </a:lnTo>
                      <a:lnTo>
                        <a:pt x="11035" y="365"/>
                      </a:lnTo>
                      <a:lnTo>
                        <a:pt x="10825" y="274"/>
                      </a:lnTo>
                      <a:lnTo>
                        <a:pt x="10614" y="195"/>
                      </a:lnTo>
                      <a:lnTo>
                        <a:pt x="10396" y="117"/>
                      </a:lnTo>
                      <a:lnTo>
                        <a:pt x="10179" y="65"/>
                      </a:lnTo>
                      <a:lnTo>
                        <a:pt x="9961" y="26"/>
                      </a:lnTo>
                      <a:lnTo>
                        <a:pt x="9736" y="0"/>
                      </a:lnTo>
                      <a:lnTo>
                        <a:pt x="9512" y="0"/>
                      </a:lnTo>
                      <a:lnTo>
                        <a:pt x="9231" y="13"/>
                      </a:lnTo>
                      <a:lnTo>
                        <a:pt x="8950" y="52"/>
                      </a:lnTo>
                      <a:lnTo>
                        <a:pt x="8677" y="104"/>
                      </a:lnTo>
                      <a:lnTo>
                        <a:pt x="8403" y="195"/>
                      </a:lnTo>
                      <a:lnTo>
                        <a:pt x="8136" y="300"/>
                      </a:lnTo>
                      <a:lnTo>
                        <a:pt x="7869" y="430"/>
                      </a:lnTo>
                      <a:lnTo>
                        <a:pt x="7609" y="586"/>
                      </a:lnTo>
                      <a:lnTo>
                        <a:pt x="7357" y="756"/>
                      </a:lnTo>
                      <a:lnTo>
                        <a:pt x="7111" y="951"/>
                      </a:lnTo>
                      <a:lnTo>
                        <a:pt x="6872" y="1172"/>
                      </a:lnTo>
                      <a:lnTo>
                        <a:pt x="6641" y="1407"/>
                      </a:lnTo>
                      <a:lnTo>
                        <a:pt x="6409" y="1668"/>
                      </a:lnTo>
                      <a:lnTo>
                        <a:pt x="6191" y="1928"/>
                      </a:lnTo>
                      <a:lnTo>
                        <a:pt x="5974" y="2228"/>
                      </a:lnTo>
                      <a:lnTo>
                        <a:pt x="5770" y="2527"/>
                      </a:lnTo>
                      <a:lnTo>
                        <a:pt x="5567" y="2853"/>
                      </a:lnTo>
                      <a:lnTo>
                        <a:pt x="5377" y="3192"/>
                      </a:lnTo>
                      <a:lnTo>
                        <a:pt x="5195" y="3557"/>
                      </a:lnTo>
                      <a:lnTo>
                        <a:pt x="5026" y="3921"/>
                      </a:lnTo>
                      <a:lnTo>
                        <a:pt x="4865" y="4312"/>
                      </a:lnTo>
                      <a:lnTo>
                        <a:pt x="4703" y="4716"/>
                      </a:lnTo>
                      <a:lnTo>
                        <a:pt x="4563" y="5120"/>
                      </a:lnTo>
                      <a:lnTo>
                        <a:pt x="4430" y="5550"/>
                      </a:lnTo>
                      <a:lnTo>
                        <a:pt x="4303" y="5993"/>
                      </a:lnTo>
                      <a:lnTo>
                        <a:pt x="4191" y="6436"/>
                      </a:lnTo>
                      <a:lnTo>
                        <a:pt x="4086" y="6892"/>
                      </a:lnTo>
                      <a:lnTo>
                        <a:pt x="3994" y="7374"/>
                      </a:lnTo>
                      <a:lnTo>
                        <a:pt x="3917" y="7843"/>
                      </a:lnTo>
                      <a:lnTo>
                        <a:pt x="3847" y="8338"/>
                      </a:lnTo>
                      <a:lnTo>
                        <a:pt x="3791" y="8833"/>
                      </a:lnTo>
                      <a:lnTo>
                        <a:pt x="3749" y="9341"/>
                      </a:lnTo>
                      <a:lnTo>
                        <a:pt x="3713" y="9862"/>
                      </a:lnTo>
                      <a:lnTo>
                        <a:pt x="3587" y="9823"/>
                      </a:lnTo>
                      <a:lnTo>
                        <a:pt x="3320" y="9771"/>
                      </a:lnTo>
                      <a:lnTo>
                        <a:pt x="3187" y="9771"/>
                      </a:lnTo>
                      <a:lnTo>
                        <a:pt x="3019" y="9784"/>
                      </a:lnTo>
                      <a:lnTo>
                        <a:pt x="2857" y="9797"/>
                      </a:lnTo>
                      <a:lnTo>
                        <a:pt x="2703" y="9836"/>
                      </a:lnTo>
                      <a:lnTo>
                        <a:pt x="2541" y="9888"/>
                      </a:lnTo>
                      <a:lnTo>
                        <a:pt x="2387" y="9953"/>
                      </a:lnTo>
                      <a:lnTo>
                        <a:pt x="2239" y="10031"/>
                      </a:lnTo>
                      <a:lnTo>
                        <a:pt x="1944" y="10240"/>
                      </a:lnTo>
                      <a:lnTo>
                        <a:pt x="1804" y="10357"/>
                      </a:lnTo>
                      <a:lnTo>
                        <a:pt x="1664" y="10487"/>
                      </a:lnTo>
                      <a:lnTo>
                        <a:pt x="1530" y="10631"/>
                      </a:lnTo>
                      <a:lnTo>
                        <a:pt x="1278" y="10943"/>
                      </a:lnTo>
                      <a:lnTo>
                        <a:pt x="1039" y="11308"/>
                      </a:lnTo>
                      <a:lnTo>
                        <a:pt x="934" y="11503"/>
                      </a:lnTo>
                      <a:lnTo>
                        <a:pt x="723" y="11920"/>
                      </a:lnTo>
                      <a:lnTo>
                        <a:pt x="632" y="12142"/>
                      </a:lnTo>
                      <a:lnTo>
                        <a:pt x="541" y="12376"/>
                      </a:lnTo>
                      <a:lnTo>
                        <a:pt x="456" y="12624"/>
                      </a:lnTo>
                      <a:lnTo>
                        <a:pt x="316" y="13119"/>
                      </a:lnTo>
                      <a:lnTo>
                        <a:pt x="246" y="13379"/>
                      </a:lnTo>
                      <a:lnTo>
                        <a:pt x="190" y="13653"/>
                      </a:lnTo>
                      <a:lnTo>
                        <a:pt x="140" y="13927"/>
                      </a:lnTo>
                      <a:lnTo>
                        <a:pt x="98" y="14213"/>
                      </a:lnTo>
                      <a:lnTo>
                        <a:pt x="63" y="14487"/>
                      </a:lnTo>
                      <a:lnTo>
                        <a:pt x="35" y="14786"/>
                      </a:lnTo>
                      <a:lnTo>
                        <a:pt x="14" y="15086"/>
                      </a:lnTo>
                      <a:lnTo>
                        <a:pt x="0" y="15386"/>
                      </a:lnTo>
                      <a:lnTo>
                        <a:pt x="0" y="15985"/>
                      </a:lnTo>
                      <a:lnTo>
                        <a:pt x="14" y="16285"/>
                      </a:lnTo>
                      <a:lnTo>
                        <a:pt x="35" y="16584"/>
                      </a:lnTo>
                      <a:lnTo>
                        <a:pt x="63" y="16871"/>
                      </a:lnTo>
                      <a:lnTo>
                        <a:pt x="98" y="17158"/>
                      </a:lnTo>
                      <a:lnTo>
                        <a:pt x="140" y="17444"/>
                      </a:lnTo>
                      <a:lnTo>
                        <a:pt x="190" y="17718"/>
                      </a:lnTo>
                      <a:lnTo>
                        <a:pt x="246" y="17991"/>
                      </a:lnTo>
                      <a:lnTo>
                        <a:pt x="316" y="18252"/>
                      </a:lnTo>
                      <a:lnTo>
                        <a:pt x="456" y="18747"/>
                      </a:lnTo>
                      <a:lnTo>
                        <a:pt x="541" y="18994"/>
                      </a:lnTo>
                      <a:lnTo>
                        <a:pt x="632" y="19229"/>
                      </a:lnTo>
                      <a:lnTo>
                        <a:pt x="723" y="19450"/>
                      </a:lnTo>
                      <a:lnTo>
                        <a:pt x="934" y="19867"/>
                      </a:lnTo>
                      <a:lnTo>
                        <a:pt x="1039" y="20063"/>
                      </a:lnTo>
                      <a:lnTo>
                        <a:pt x="1278" y="20428"/>
                      </a:lnTo>
                      <a:lnTo>
                        <a:pt x="1530" y="20740"/>
                      </a:lnTo>
                      <a:lnTo>
                        <a:pt x="1664" y="20883"/>
                      </a:lnTo>
                      <a:lnTo>
                        <a:pt x="1804" y="21014"/>
                      </a:lnTo>
                      <a:lnTo>
                        <a:pt x="1944" y="21131"/>
                      </a:lnTo>
                      <a:lnTo>
                        <a:pt x="2239" y="21339"/>
                      </a:lnTo>
                      <a:lnTo>
                        <a:pt x="2387" y="21418"/>
                      </a:lnTo>
                      <a:lnTo>
                        <a:pt x="2541" y="21483"/>
                      </a:lnTo>
                      <a:lnTo>
                        <a:pt x="2703" y="21535"/>
                      </a:lnTo>
                      <a:lnTo>
                        <a:pt x="2857" y="21574"/>
                      </a:lnTo>
                      <a:lnTo>
                        <a:pt x="3019" y="21587"/>
                      </a:lnTo>
                      <a:lnTo>
                        <a:pt x="3187" y="21600"/>
                      </a:lnTo>
                      <a:lnTo>
                        <a:pt x="19375" y="21600"/>
                      </a:lnTo>
                      <a:lnTo>
                        <a:pt x="19613" y="21548"/>
                      </a:lnTo>
                      <a:lnTo>
                        <a:pt x="19726" y="21509"/>
                      </a:lnTo>
                      <a:lnTo>
                        <a:pt x="19950" y="21405"/>
                      </a:lnTo>
                      <a:lnTo>
                        <a:pt x="20063" y="21339"/>
                      </a:lnTo>
                      <a:lnTo>
                        <a:pt x="20168" y="21261"/>
                      </a:lnTo>
                      <a:lnTo>
                        <a:pt x="20273" y="21170"/>
                      </a:lnTo>
                      <a:lnTo>
                        <a:pt x="20372" y="21079"/>
                      </a:lnTo>
                      <a:lnTo>
                        <a:pt x="20470" y="20975"/>
                      </a:lnTo>
                      <a:lnTo>
                        <a:pt x="20568" y="20857"/>
                      </a:lnTo>
                      <a:lnTo>
                        <a:pt x="20659" y="20740"/>
                      </a:lnTo>
                      <a:lnTo>
                        <a:pt x="20744" y="20610"/>
                      </a:lnTo>
                      <a:lnTo>
                        <a:pt x="20912" y="20323"/>
                      </a:lnTo>
                      <a:lnTo>
                        <a:pt x="21066" y="20011"/>
                      </a:lnTo>
                      <a:lnTo>
                        <a:pt x="21137" y="19854"/>
                      </a:lnTo>
                      <a:lnTo>
                        <a:pt x="21200" y="19685"/>
                      </a:lnTo>
                      <a:lnTo>
                        <a:pt x="21263" y="19503"/>
                      </a:lnTo>
                      <a:lnTo>
                        <a:pt x="21319" y="19320"/>
                      </a:lnTo>
                      <a:lnTo>
                        <a:pt x="21368" y="19138"/>
                      </a:lnTo>
                      <a:lnTo>
                        <a:pt x="21417" y="18942"/>
                      </a:lnTo>
                      <a:lnTo>
                        <a:pt x="21460" y="18747"/>
                      </a:lnTo>
                      <a:lnTo>
                        <a:pt x="21530" y="18330"/>
                      </a:lnTo>
                      <a:lnTo>
                        <a:pt x="21551" y="18122"/>
                      </a:lnTo>
                      <a:lnTo>
                        <a:pt x="21572" y="17900"/>
                      </a:lnTo>
                      <a:lnTo>
                        <a:pt x="21586" y="17692"/>
                      </a:lnTo>
                      <a:lnTo>
                        <a:pt x="21600" y="17470"/>
                      </a:lnTo>
                      <a:lnTo>
                        <a:pt x="21600" y="17027"/>
                      </a:lnTo>
                      <a:lnTo>
                        <a:pt x="21586" y="16806"/>
                      </a:lnTo>
                      <a:lnTo>
                        <a:pt x="21558" y="16389"/>
                      </a:lnTo>
                      <a:lnTo>
                        <a:pt x="21502" y="15972"/>
                      </a:lnTo>
                      <a:lnTo>
                        <a:pt x="21467" y="15777"/>
                      </a:lnTo>
                      <a:lnTo>
                        <a:pt x="21425" y="15581"/>
                      </a:lnTo>
                      <a:lnTo>
                        <a:pt x="21382" y="15399"/>
                      </a:lnTo>
                      <a:lnTo>
                        <a:pt x="21333" y="15216"/>
                      </a:lnTo>
                      <a:lnTo>
                        <a:pt x="21277" y="15034"/>
                      </a:lnTo>
                      <a:lnTo>
                        <a:pt x="21221" y="14865"/>
                      </a:lnTo>
                      <a:lnTo>
                        <a:pt x="21158" y="14695"/>
                      </a:lnTo>
                      <a:lnTo>
                        <a:pt x="21088" y="14526"/>
                      </a:lnTo>
                      <a:lnTo>
                        <a:pt x="21017" y="14370"/>
                      </a:lnTo>
                      <a:lnTo>
                        <a:pt x="20947" y="14226"/>
                      </a:lnTo>
                      <a:lnTo>
                        <a:pt x="20870" y="14083"/>
                      </a:lnTo>
                      <a:lnTo>
                        <a:pt x="20786" y="13940"/>
                      </a:lnTo>
                      <a:lnTo>
                        <a:pt x="20701" y="13809"/>
                      </a:lnTo>
                      <a:lnTo>
                        <a:pt x="20519" y="13575"/>
                      </a:lnTo>
                      <a:lnTo>
                        <a:pt x="20428" y="13471"/>
                      </a:lnTo>
                      <a:lnTo>
                        <a:pt x="20231" y="13288"/>
                      </a:lnTo>
                      <a:lnTo>
                        <a:pt x="20126" y="13197"/>
                      </a:lnTo>
                      <a:lnTo>
                        <a:pt x="19915" y="13067"/>
                      </a:lnTo>
                      <a:lnTo>
                        <a:pt x="19803" y="13015"/>
                      </a:lnTo>
                      <a:lnTo>
                        <a:pt x="19698" y="12963"/>
                      </a:lnTo>
                      <a:lnTo>
                        <a:pt x="19578" y="12937"/>
                      </a:lnTo>
                      <a:lnTo>
                        <a:pt x="19466" y="12910"/>
                      </a:lnTo>
                      <a:lnTo>
                        <a:pt x="19347" y="12897"/>
                      </a:lnTo>
                      <a:close/>
                    </a:path>
                  </a:pathLst>
                </a:custGeom>
                <a:solidFill>
                  <a:srgbClr val="00FFFF">
                    <a:alpha val="20000"/>
                  </a:srgbClr>
                </a:solidFill>
                <a:ln w="6350" cap="flat">
                  <a:noFill/>
                  <a:prstDash val="solid"/>
                  <a:round/>
                </a:ln>
                <a:effectLst/>
              </p:spPr>
              <p:txBody>
                <a:bodyPr wrap="square" lIns="12700" tIns="12700" rIns="12700" bIns="12700" numCol="1" anchor="ctr">
                  <a:noAutofit/>
                </a:bodyPr>
                <a:lstStyle/>
                <a:p>
                  <a:pPr marL="0" marR="0" lvl="0" indent="0" algn="ctr" defTabSz="902412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389" b="0" i="0" u="none" strike="noStrike" kern="0" cap="none" spc="141" normalizeH="0" baseline="0" noProof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矩形 55"/>
                <p:cNvSpPr txBox="1"/>
                <p:nvPr/>
              </p:nvSpPr>
              <p:spPr>
                <a:xfrm>
                  <a:off x="3036371" y="194891"/>
                  <a:ext cx="1876643" cy="65080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3248295">
                    <a:defRPr sz="1400" b="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0" marR="0" lvl="0" indent="0" algn="ctr" defTabSz="3248295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200" b="1" i="0" u="none" strike="noStrike" kern="0" cap="none" spc="141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Huawei Sans" panose="020C0503030203020204" pitchFamily="34" charset="0"/>
                      <a:sym typeface="Arial"/>
                    </a:rPr>
                    <a:t>Cloud</a:t>
                  </a:r>
                </a:p>
              </p:txBody>
            </p:sp>
          </p:grpSp>
          <p:pic>
            <p:nvPicPr>
              <p:cNvPr id="46" name="图片 25" descr="图片 2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2461" y="4082970"/>
                <a:ext cx="576664" cy="3243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5" name="文本框 236"/>
            <p:cNvSpPr txBox="1"/>
            <p:nvPr/>
          </p:nvSpPr>
          <p:spPr>
            <a:xfrm>
              <a:off x="6259993" y="3891687"/>
              <a:ext cx="384796" cy="213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432139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1432139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141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+mn-lt"/>
                  <a:ea typeface="+mn-ea"/>
                  <a:sym typeface="PingFang SC Light"/>
                </a:rPr>
                <a:t>云</a:t>
              </a:r>
            </a:p>
          </p:txBody>
        </p:sp>
        <p:grpSp>
          <p:nvGrpSpPr>
            <p:cNvPr id="26" name="成组"/>
            <p:cNvGrpSpPr/>
            <p:nvPr/>
          </p:nvGrpSpPr>
          <p:grpSpPr>
            <a:xfrm>
              <a:off x="2431698" y="3853597"/>
              <a:ext cx="1850730" cy="645945"/>
              <a:chOff x="0" y="-256766"/>
              <a:chExt cx="6662628" cy="2325401"/>
            </a:xfrm>
          </p:grpSpPr>
          <p:grpSp>
            <p:nvGrpSpPr>
              <p:cNvPr id="37" name="成组"/>
              <p:cNvGrpSpPr/>
              <p:nvPr/>
            </p:nvGrpSpPr>
            <p:grpSpPr>
              <a:xfrm>
                <a:off x="0" y="560491"/>
                <a:ext cx="6662628" cy="1508144"/>
                <a:chOff x="0" y="-78700"/>
                <a:chExt cx="6662627" cy="1508143"/>
              </a:xfrm>
            </p:grpSpPr>
            <p:pic>
              <p:nvPicPr>
                <p:cNvPr id="39" name="图片 33" descr="图片 3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514138"/>
                  <a:ext cx="1651575" cy="57364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0" name="500.png" descr="500.png"/>
                <p:cNvPicPr>
                  <a:picLocks noChangeAspect="1"/>
                </p:cNvPicPr>
                <p:nvPr/>
              </p:nvPicPr>
              <p:blipFill>
                <a:blip r:embed="rId8"/>
                <a:srcRect l="15647" r="21223"/>
                <a:stretch>
                  <a:fillRect/>
                </a:stretch>
              </p:blipFill>
              <p:spPr>
                <a:xfrm>
                  <a:off x="2337980" y="-78700"/>
                  <a:ext cx="1558879" cy="150814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" name="500 pro.png" descr="500 pro.png"/>
                <p:cNvPicPr>
                  <a:picLocks noChangeAspect="1"/>
                </p:cNvPicPr>
                <p:nvPr/>
              </p:nvPicPr>
              <p:blipFill>
                <a:blip r:embed="rId9"/>
                <a:srcRect t="28788"/>
                <a:stretch>
                  <a:fillRect/>
                </a:stretch>
              </p:blipFill>
              <p:spPr>
                <a:xfrm>
                  <a:off x="4184297" y="304470"/>
                  <a:ext cx="2478330" cy="99290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8" name="文本框 236"/>
              <p:cNvSpPr txBox="1"/>
              <p:nvPr/>
            </p:nvSpPr>
            <p:spPr>
              <a:xfrm>
                <a:off x="2512616" y="-256766"/>
                <a:ext cx="1385262" cy="767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432139">
                  <a:defRPr sz="2600" b="0">
                    <a:solidFill>
                      <a:srgbClr val="C3C2C4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marL="0" marR="0" lvl="0" indent="0" algn="ctr" defTabSz="143213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141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+mn-lt"/>
                    <a:ea typeface="+mn-ea"/>
                    <a:sym typeface="PingFang SC Light"/>
                  </a:rPr>
                  <a:t>边</a:t>
                </a:r>
              </a:p>
            </p:txBody>
          </p:sp>
        </p:grpSp>
        <p:sp>
          <p:nvSpPr>
            <p:cNvPr id="27" name="线条"/>
            <p:cNvSpPr/>
            <p:nvPr/>
          </p:nvSpPr>
          <p:spPr>
            <a:xfrm flipV="1">
              <a:off x="2175404" y="3916900"/>
              <a:ext cx="0" cy="476265"/>
            </a:xfrm>
            <a:prstGeom prst="line">
              <a:avLst/>
            </a:prstGeom>
            <a:noFill/>
            <a:ln w="25400" cap="flat">
              <a:solidFill>
                <a:srgbClr val="FFFFFF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15052" tIns="15052" rIns="15052" bIns="15052" numCol="1" anchor="ctr">
              <a:noAutofit/>
            </a:bodyPr>
            <a:lstStyle/>
            <a:p>
              <a:pPr marL="0" marR="0" lvl="0" indent="0" algn="ctr" defTabSz="41279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 b="0">
                  <a:solidFill>
                    <a:srgbClr val="C3C2C4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kumimoji="0" sz="1945" b="0" i="0" u="none" strike="noStrike" kern="0" cap="none" spc="141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cs typeface="Huawei Sans"/>
                <a:sym typeface="Huawei Sans"/>
              </a:endParaRPr>
            </a:p>
          </p:txBody>
        </p:sp>
        <p:sp>
          <p:nvSpPr>
            <p:cNvPr id="28" name="线条"/>
            <p:cNvSpPr/>
            <p:nvPr/>
          </p:nvSpPr>
          <p:spPr>
            <a:xfrm flipV="1">
              <a:off x="4140739" y="3916900"/>
              <a:ext cx="0" cy="476265"/>
            </a:xfrm>
            <a:prstGeom prst="line">
              <a:avLst/>
            </a:prstGeom>
            <a:noFill/>
            <a:ln w="25400" cap="flat">
              <a:solidFill>
                <a:srgbClr val="FFFFFF">
                  <a:alpha val="20000"/>
                </a:srgbClr>
              </a:solidFill>
              <a:prstDash val="solid"/>
              <a:miter lim="400000"/>
            </a:ln>
            <a:effectLst/>
          </p:spPr>
          <p:txBody>
            <a:bodyPr wrap="square" lIns="15052" tIns="15052" rIns="15052" bIns="15052" numCol="1" anchor="ctr">
              <a:noAutofit/>
            </a:bodyPr>
            <a:lstStyle/>
            <a:p>
              <a:pPr marL="0" marR="0" lvl="0" indent="0" algn="ctr" defTabSz="41279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 b="0">
                  <a:solidFill>
                    <a:srgbClr val="C3C2C4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kumimoji="0" sz="1945" b="0" i="0" u="none" strike="noStrike" kern="0" cap="none" spc="141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cs typeface="Huawei Sans"/>
                <a:sym typeface="Huawei Sans"/>
              </a:endParaRPr>
            </a:p>
          </p:txBody>
        </p:sp>
        <p:grpSp>
          <p:nvGrpSpPr>
            <p:cNvPr id="29" name="成组"/>
            <p:cNvGrpSpPr/>
            <p:nvPr/>
          </p:nvGrpSpPr>
          <p:grpSpPr>
            <a:xfrm>
              <a:off x="650385" y="3858925"/>
              <a:ext cx="1581184" cy="637662"/>
              <a:chOff x="-906675" y="-278258"/>
              <a:chExt cx="5692260" cy="2295583"/>
            </a:xfrm>
          </p:grpSpPr>
          <p:grpSp>
            <p:nvGrpSpPr>
              <p:cNvPr id="32" name="成组"/>
              <p:cNvGrpSpPr/>
              <p:nvPr/>
            </p:nvGrpSpPr>
            <p:grpSpPr>
              <a:xfrm>
                <a:off x="-906675" y="792595"/>
                <a:ext cx="5692260" cy="1224730"/>
                <a:chOff x="-906674" y="0"/>
                <a:chExt cx="5692258" cy="1224729"/>
              </a:xfrm>
            </p:grpSpPr>
            <p:pic>
              <p:nvPicPr>
                <p:cNvPr id="34" name="SDC - 半罩球 X系列.331.png" descr="SDC - 半罩球 X系列.331.png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81955" y="60345"/>
                  <a:ext cx="941204" cy="110406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5" name="Picture 2" descr="Picture 2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-906674" y="105027"/>
                  <a:ext cx="753771" cy="100394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" name="200.png" descr="200.png"/>
                <p:cNvPicPr>
                  <a:picLocks noChangeAspect="1"/>
                </p:cNvPicPr>
                <p:nvPr/>
              </p:nvPicPr>
              <p:blipFill>
                <a:blip r:embed="rId12"/>
                <a:srcRect b="15676"/>
                <a:stretch>
                  <a:fillRect/>
                </a:stretch>
              </p:blipFill>
              <p:spPr>
                <a:xfrm>
                  <a:off x="2203514" y="0"/>
                  <a:ext cx="2582070" cy="12247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3" name="文本框 236"/>
              <p:cNvSpPr txBox="1"/>
              <p:nvPr/>
            </p:nvSpPr>
            <p:spPr>
              <a:xfrm>
                <a:off x="976272" y="-278258"/>
                <a:ext cx="1385265" cy="7671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432139">
                  <a:defRPr sz="2600" b="0">
                    <a:solidFill>
                      <a:srgbClr val="C3C2C4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marL="0" marR="0" lvl="0" indent="0" algn="ctr" defTabSz="1432139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141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+mn-lt"/>
                    <a:ea typeface="+mn-ea"/>
                    <a:sym typeface="PingFang SC Light"/>
                  </a:rPr>
                  <a:t>端</a:t>
                </a: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33145" y="3481496"/>
              <a:ext cx="8180811" cy="1012868"/>
            </a:xfrm>
            <a:prstGeom prst="rect">
              <a:avLst/>
            </a:prstGeom>
            <a:noFill/>
            <a:ln w="12700" cap="flat" cmpd="sng" algn="ctr">
              <a:solidFill>
                <a:srgbClr val="1D1D1A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31" name="AscendCL"/>
            <p:cNvSpPr txBox="1"/>
            <p:nvPr/>
          </p:nvSpPr>
          <p:spPr>
            <a:xfrm>
              <a:off x="1925553" y="3451018"/>
              <a:ext cx="5490051" cy="4079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3248295">
                <a:defRPr sz="4000">
                  <a:solidFill>
                    <a:srgbClr val="AFA15B"/>
                  </a:solidFill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marL="0" marR="0" lvl="0" indent="0" algn="ctr" defTabSz="32482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AFA15B"/>
                  </a:solidFill>
                </a:defRPr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7000B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统一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7000B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API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7000B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适配全系列硬件，软硬件解耦，后向兼容</a:t>
              </a:r>
            </a:p>
          </p:txBody>
        </p:sp>
      </p:grpSp>
      <p:sp>
        <p:nvSpPr>
          <p:cNvPr id="49" name="线条"/>
          <p:cNvSpPr/>
          <p:nvPr/>
        </p:nvSpPr>
        <p:spPr>
          <a:xfrm flipH="1" flipV="1">
            <a:off x="7149019" y="2997394"/>
            <a:ext cx="10041" cy="540000"/>
          </a:xfrm>
          <a:prstGeom prst="line">
            <a:avLst/>
          </a:prstGeom>
          <a:noFill/>
          <a:ln w="20320" cap="flat">
            <a:solidFill>
              <a:srgbClr val="939387">
                <a:alpha val="60000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15052" tIns="15052" rIns="15052" bIns="15052" numCol="1" anchor="ctr">
            <a:noAutofit/>
          </a:bodyPr>
          <a:lstStyle/>
          <a:p>
            <a:pPr algn="ctr" defTabSz="412794" hangingPunct="0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sz="945" kern="0">
              <a:solidFill>
                <a:srgbClr val="1D1D1A"/>
              </a:solidFill>
              <a:sym typeface="Helvetica Neue Medium"/>
            </a:endParaRPr>
          </a:p>
        </p:txBody>
      </p:sp>
      <p:sp>
        <p:nvSpPr>
          <p:cNvPr id="50" name="线条"/>
          <p:cNvSpPr/>
          <p:nvPr/>
        </p:nvSpPr>
        <p:spPr>
          <a:xfrm flipH="1" flipV="1">
            <a:off x="5026166" y="2976347"/>
            <a:ext cx="10041" cy="540000"/>
          </a:xfrm>
          <a:prstGeom prst="line">
            <a:avLst/>
          </a:prstGeom>
          <a:noFill/>
          <a:ln w="20320" cap="flat">
            <a:solidFill>
              <a:srgbClr val="939387">
                <a:alpha val="60000"/>
              </a:srgbClr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15052" tIns="15052" rIns="15052" bIns="15052" numCol="1" anchor="ctr">
            <a:noAutofit/>
          </a:bodyPr>
          <a:lstStyle/>
          <a:p>
            <a:pPr algn="ctr" defTabSz="412794" hangingPunct="0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sz="945" kern="0">
              <a:solidFill>
                <a:srgbClr val="1D1D1A"/>
              </a:solidFill>
              <a:sym typeface="Helvetica Neue Medium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32927" y="1937666"/>
            <a:ext cx="2964163" cy="8607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lvl="1" algn="ctr" defTabSz="914583" fontAlgn="base">
              <a:lnSpc>
                <a:spcPts val="343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defRPr/>
            </a:pPr>
            <a:r>
              <a:rPr lang="en-US" altLang="zh-CN" sz="1700" b="1" kern="0" dirty="0" err="1">
                <a:solidFill>
                  <a:srgbClr val="666666">
                    <a:lumMod val="75000"/>
                  </a:srgbClr>
                </a:solidFill>
                <a:cs typeface="+mn-ea"/>
              </a:rPr>
              <a:t>AscendCL</a:t>
            </a:r>
            <a:r>
              <a:rPr lang="zh-CN" altLang="en-US" sz="1700" b="1" kern="0" dirty="0">
                <a:solidFill>
                  <a:srgbClr val="666666">
                    <a:lumMod val="75000"/>
                  </a:srgbClr>
                </a:solidFill>
                <a:cs typeface="+mn-ea"/>
              </a:rPr>
              <a:t>统一编程接口</a:t>
            </a:r>
            <a:endParaRPr lang="en-US" altLang="zh-CN" sz="1700" b="1" kern="0" dirty="0">
              <a:solidFill>
                <a:srgbClr val="666666">
                  <a:lumMod val="75000"/>
                </a:srgbClr>
              </a:solidFill>
              <a:cs typeface="+mn-ea"/>
            </a:endParaRPr>
          </a:p>
          <a:p>
            <a:pPr marL="0" lvl="1" algn="ctr" defTabSz="914583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defRPr/>
            </a:pPr>
            <a:r>
              <a:rPr lang="zh-CN" altLang="en-US" sz="1700" b="1" kern="0" dirty="0">
                <a:solidFill>
                  <a:srgbClr val="666666">
                    <a:lumMod val="75000"/>
                  </a:srgbClr>
                </a:solidFill>
                <a:cs typeface="+mn-ea"/>
              </a:rPr>
              <a:t>使能高效开发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13244" y="4519268"/>
            <a:ext cx="2728364" cy="82484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lvl="1" algn="ctr" defTabSz="914583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defRPr/>
            </a:pPr>
            <a:r>
              <a:rPr lang="zh-CN" altLang="en-US" sz="1700" b="1" kern="0" dirty="0">
                <a:solidFill>
                  <a:srgbClr val="666666">
                    <a:lumMod val="75000"/>
                  </a:srgbClr>
                </a:solidFill>
                <a:cs typeface="+mn-ea"/>
              </a:rPr>
              <a:t>两种算子开发方式</a:t>
            </a:r>
            <a:endParaRPr lang="en-US" altLang="zh-CN" sz="1700" b="1" kern="0" dirty="0">
              <a:solidFill>
                <a:srgbClr val="666666">
                  <a:lumMod val="75000"/>
                </a:srgbClr>
              </a:solidFill>
              <a:cs typeface="+mn-ea"/>
            </a:endParaRPr>
          </a:p>
          <a:p>
            <a:pPr marL="0" lvl="1" algn="ctr" defTabSz="914583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defRPr/>
            </a:pPr>
            <a:r>
              <a:rPr lang="zh-CN" altLang="en-US" sz="1700" b="1" kern="0" dirty="0">
                <a:solidFill>
                  <a:srgbClr val="666666">
                    <a:lumMod val="75000"/>
                  </a:srgbClr>
                </a:solidFill>
                <a:cs typeface="+mn-ea"/>
              </a:rPr>
              <a:t>实现最优效率和最强性能</a:t>
            </a:r>
          </a:p>
        </p:txBody>
      </p:sp>
      <p:sp>
        <p:nvSpPr>
          <p:cNvPr id="53" name="形状"/>
          <p:cNvSpPr/>
          <p:nvPr/>
        </p:nvSpPr>
        <p:spPr>
          <a:xfrm>
            <a:off x="3702426" y="3945525"/>
            <a:ext cx="360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94" y="21600"/>
                </a:lnTo>
                <a:lnTo>
                  <a:pt x="0" y="10800"/>
                </a:lnTo>
                <a:lnTo>
                  <a:pt x="894" y="0"/>
                </a:lnTo>
                <a:close/>
              </a:path>
            </a:pathLst>
          </a:custGeom>
          <a:gradFill flip="none" rotWithShape="1">
            <a:gsLst>
              <a:gs pos="0">
                <a:srgbClr val="D43A37"/>
              </a:gs>
              <a:gs pos="100000">
                <a:srgbClr val="D43A37">
                  <a:alpha val="0"/>
                </a:srgbClr>
              </a:gs>
            </a:gsLst>
            <a:path path="shape">
              <a:fillToRect l="226" t="101000" r="99773" b="-1000"/>
            </a:path>
          </a:gradFill>
          <a:ln w="12700" cap="flat">
            <a:noFill/>
            <a:miter lim="400000"/>
          </a:ln>
          <a:effectLst/>
        </p:spPr>
        <p:txBody>
          <a:bodyPr wrap="square" lIns="54186" tIns="54186" rIns="54186" bIns="54186" numCol="1" anchor="ctr">
            <a:noAutofit/>
          </a:bodyPr>
          <a:lstStyle/>
          <a:p>
            <a:pPr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sz="340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4" name="形状"/>
          <p:cNvSpPr/>
          <p:nvPr/>
        </p:nvSpPr>
        <p:spPr>
          <a:xfrm flipH="1">
            <a:off x="7258158" y="3945525"/>
            <a:ext cx="360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94" y="21600"/>
                </a:lnTo>
                <a:lnTo>
                  <a:pt x="0" y="10800"/>
                </a:lnTo>
                <a:lnTo>
                  <a:pt x="894" y="0"/>
                </a:lnTo>
                <a:close/>
              </a:path>
            </a:pathLst>
          </a:custGeom>
          <a:gradFill flip="none" rotWithShape="1">
            <a:gsLst>
              <a:gs pos="0">
                <a:srgbClr val="AFA15B"/>
              </a:gs>
              <a:gs pos="100000">
                <a:srgbClr val="AFA15B">
                  <a:alpha val="0"/>
                </a:srgbClr>
              </a:gs>
            </a:gsLst>
            <a:path path="shape">
              <a:fillToRect l="226" t="101000" r="99773" b="-1000"/>
            </a:path>
          </a:gradFill>
          <a:ln w="12700" cap="flat">
            <a:noFill/>
            <a:miter lim="400000"/>
          </a:ln>
          <a:effectLst/>
        </p:spPr>
        <p:txBody>
          <a:bodyPr wrap="square" lIns="54186" tIns="54186" rIns="54186" bIns="54186" numCol="1" anchor="ctr">
            <a:noAutofit/>
          </a:bodyPr>
          <a:lstStyle/>
          <a:p>
            <a:pPr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sz="340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524316" y="4086185"/>
            <a:ext cx="1956220" cy="80405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TBE-DSL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124316" y="4062652"/>
            <a:ext cx="1956220" cy="80405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TBE-TIK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317599" y="4628871"/>
            <a:ext cx="2232642" cy="80405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适合入门开发者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自动实现数据切分和调度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只需关注计算表达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402680" y="4628871"/>
            <a:ext cx="3405015" cy="80405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适合资深开发者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提供指令级编程和调优能力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需关注指令集调用过程和数据切分及编排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095591" y="5354243"/>
            <a:ext cx="2694810" cy="80405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覆盖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70%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算子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算子开发时间较业界降低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70%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107334" y="5389631"/>
            <a:ext cx="2232642" cy="80405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rPr>
              <a:t>覆盖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全部算子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发挥芯片的极致性能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702426" y="3718297"/>
            <a:ext cx="1956220" cy="80405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易用性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990474" y="3730767"/>
            <a:ext cx="1956220" cy="80405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cs"/>
              </a:rPr>
              <a:t>灵活性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6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>
                <a:cs typeface="+mn-ea"/>
                <a:sym typeface="+mn-lt"/>
              </a:rPr>
              <a:t>CANN</a:t>
            </a:r>
            <a:r>
              <a:rPr lang="zh-CN" altLang="en-US" kern="0" dirty="0">
                <a:cs typeface="+mn-ea"/>
                <a:sym typeface="+mn-lt"/>
              </a:rPr>
              <a:t>：</a:t>
            </a:r>
            <a:r>
              <a:rPr lang="zh-CN" altLang="en-US" kern="0" dirty="0">
                <a:latin typeface="+mj-ea"/>
                <a:ea typeface="+mj-ea"/>
                <a:cs typeface="+mn-ea"/>
                <a:sym typeface="+mn-lt"/>
              </a:rPr>
              <a:t>能力分层开放，使能行业</a:t>
            </a:r>
            <a:r>
              <a:rPr lang="en-US" altLang="zh-CN" kern="0" dirty="0">
                <a:latin typeface="+mj-ea"/>
                <a:ea typeface="+mj-ea"/>
                <a:cs typeface="+mn-ea"/>
                <a:sym typeface="+mn-lt"/>
              </a:rPr>
              <a:t>AI</a:t>
            </a:r>
            <a:r>
              <a:rPr lang="zh-CN" altLang="en-US" kern="0" dirty="0">
                <a:latin typeface="+mj-ea"/>
                <a:ea typeface="+mj-ea"/>
                <a:cs typeface="+mn-ea"/>
                <a:sym typeface="+mn-lt"/>
              </a:rPr>
              <a:t>应用</a:t>
            </a:r>
            <a:br>
              <a:rPr lang="zh-CN" altLang="en-US" kern="0" dirty="0">
                <a:latin typeface="+mj-ea"/>
                <a:ea typeface="+mj-ea"/>
                <a:cs typeface="+mn-ea"/>
                <a:sym typeface="+mn-lt"/>
              </a:rPr>
            </a:b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lum brigh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62" t="6923" r="6893" b="11635"/>
          <a:stretch/>
        </p:blipFill>
        <p:spPr>
          <a:xfrm>
            <a:off x="731838" y="988443"/>
            <a:ext cx="5365944" cy="377278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" name="圆角矩形 6"/>
          <p:cNvSpPr/>
          <p:nvPr/>
        </p:nvSpPr>
        <p:spPr>
          <a:xfrm>
            <a:off x="7598800" y="3043930"/>
            <a:ext cx="1235444" cy="529624"/>
          </a:xfrm>
          <a:prstGeom prst="roundRect">
            <a:avLst/>
          </a:prstGeom>
        </p:spPr>
        <p:txBody>
          <a:bodyPr rot="0" spcFirstLastPara="0" vertOverflow="overflow" horzOverflow="overflow" vert="horz" wrap="none" lIns="121868" tIns="60934" rIns="121868" bIns="609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69464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599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10525577" y="2524034"/>
            <a:ext cx="490217" cy="182132"/>
          </a:xfrm>
          <a:prstGeom prst="bentConnector2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矩形 8"/>
          <p:cNvSpPr/>
          <p:nvPr/>
        </p:nvSpPr>
        <p:spPr>
          <a:xfrm>
            <a:off x="10600615" y="2706167"/>
            <a:ext cx="682766" cy="259746"/>
          </a:xfrm>
          <a:prstGeom prst="rect">
            <a:avLst/>
          </a:prstGeom>
          <a:solidFill>
            <a:srgbClr val="E9E9E7"/>
          </a:solidFill>
          <a:ln w="12700" cap="flat" cmpd="sng" algn="ctr">
            <a:solidFill>
              <a:srgbClr val="666666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模型转换</a:t>
            </a:r>
          </a:p>
        </p:txBody>
      </p:sp>
      <p:sp>
        <p:nvSpPr>
          <p:cNvPr id="10" name="矩形 9"/>
          <p:cNvSpPr/>
          <p:nvPr/>
        </p:nvSpPr>
        <p:spPr>
          <a:xfrm>
            <a:off x="6925193" y="2637232"/>
            <a:ext cx="2534641" cy="236561"/>
          </a:xfrm>
          <a:prstGeom prst="rect">
            <a:avLst/>
          </a:prstGeom>
          <a:solidFill>
            <a:srgbClr val="E9E9E7"/>
          </a:solidFill>
          <a:ln w="12700" cap="flat" cmpd="sng" algn="ctr">
            <a:solidFill>
              <a:srgbClr val="666666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AI Framework Adaptor</a:t>
            </a:r>
          </a:p>
        </p:txBody>
      </p:sp>
      <p:sp>
        <p:nvSpPr>
          <p:cNvPr id="11" name="矩形 10"/>
          <p:cNvSpPr/>
          <p:nvPr/>
        </p:nvSpPr>
        <p:spPr>
          <a:xfrm>
            <a:off x="9731325" y="2178077"/>
            <a:ext cx="794252" cy="691913"/>
          </a:xfrm>
          <a:prstGeom prst="rect">
            <a:avLst/>
          </a:prstGeom>
          <a:solidFill>
            <a:srgbClr val="E9E9E7"/>
          </a:solidFill>
          <a:ln w="9525" cap="flat" cmpd="sng" algn="ctr">
            <a:solidFill>
              <a:srgbClr val="66666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3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MindSpore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962118" y="1673893"/>
            <a:ext cx="0" cy="963337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接箭头连接符 12"/>
          <p:cNvCxnSpPr/>
          <p:nvPr/>
        </p:nvCxnSpPr>
        <p:spPr>
          <a:xfrm>
            <a:off x="10128451" y="1673893"/>
            <a:ext cx="0" cy="504185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>
            <a:off x="11358635" y="1673893"/>
            <a:ext cx="0" cy="1944423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 14"/>
          <p:cNvSpPr/>
          <p:nvPr/>
        </p:nvSpPr>
        <p:spPr>
          <a:xfrm>
            <a:off x="6586006" y="1121494"/>
            <a:ext cx="4865159" cy="539900"/>
          </a:xfrm>
          <a:prstGeom prst="rect">
            <a:avLst/>
          </a:prstGeom>
          <a:solidFill>
            <a:srgbClr val="C8102E">
              <a:alpha val="69804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  <a:cs typeface="+mn-ea"/>
                <a:sym typeface="+mn-lt"/>
              </a:rPr>
              <a:t>行业应用</a:t>
            </a:r>
            <a:endParaRPr lang="en-US" altLang="zh-CN" sz="16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indent="88900" algn="ctr">
              <a:lnSpc>
                <a:spcPct val="12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面向行业客户提供简单易用编程模型接口和样例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6600029" y="5070593"/>
            <a:ext cx="4865160" cy="1119022"/>
          </a:xfrm>
          <a:prstGeom prst="roundRect">
            <a:avLst>
              <a:gd name="adj" fmla="val 0"/>
            </a:avLst>
          </a:prstGeom>
          <a:solidFill>
            <a:srgbClr val="1D1D1A">
              <a:lumMod val="10000"/>
              <a:lumOff val="90000"/>
            </a:srgbClr>
          </a:solidFill>
          <a:ln w="9525" cap="flat" cmpd="sng" algn="ctr">
            <a:solidFill>
              <a:srgbClr val="666666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03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03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endParaRPr kumimoji="0" lang="en-US" altLang="zh-CN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03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硬件抽象与开放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1015794" y="2965913"/>
            <a:ext cx="0" cy="2104680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6566938" y="4805961"/>
            <a:ext cx="6303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en-US" altLang="zh-CN" sz="1200" b="1" kern="0" dirty="0">
                <a:solidFill>
                  <a:srgbClr val="000000"/>
                </a:solidFill>
                <a:cs typeface="+mn-ea"/>
                <a:sym typeface="+mn-lt"/>
              </a:rPr>
              <a:t>CANN</a:t>
            </a:r>
            <a:endParaRPr lang="zh-CN" altLang="en-US" sz="1200" b="1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8858075" y="3095408"/>
            <a:ext cx="2664" cy="1975185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288931" y="1957387"/>
            <a:ext cx="3181501" cy="517840"/>
          </a:xfrm>
          <a:prstGeom prst="rect">
            <a:avLst/>
          </a:prstGeom>
          <a:solidFill>
            <a:srgbClr val="E9E9E7"/>
          </a:solidFill>
          <a:ln w="12700" cap="flat" cmpd="sng" algn="ctr">
            <a:solidFill>
              <a:srgbClr val="666666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AI Framework API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（</a:t>
            </a: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TensorFlow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/</a:t>
            </a: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PyTorch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/</a:t>
            </a: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PaddlePaddle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, </a:t>
            </a: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etc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rPr>
              <a:t>）</a:t>
            </a:r>
          </a:p>
        </p:txBody>
      </p:sp>
      <p:cxnSp>
        <p:nvCxnSpPr>
          <p:cNvPr id="21" name="肘形连接符 20"/>
          <p:cNvCxnSpPr/>
          <p:nvPr/>
        </p:nvCxnSpPr>
        <p:spPr>
          <a:xfrm rot="16200000" flipH="1">
            <a:off x="8297202" y="2531087"/>
            <a:ext cx="218169" cy="903576"/>
          </a:xfrm>
          <a:prstGeom prst="bentConnector2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肘形连接符 21"/>
          <p:cNvCxnSpPr/>
          <p:nvPr/>
        </p:nvCxnSpPr>
        <p:spPr>
          <a:xfrm rot="10800000" flipV="1">
            <a:off x="8864750" y="2857255"/>
            <a:ext cx="1159099" cy="235043"/>
          </a:xfrm>
          <a:prstGeom prst="bentConnector3">
            <a:avLst>
              <a:gd name="adj1" fmla="val 37"/>
            </a:avLst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肘形连接符 22"/>
          <p:cNvCxnSpPr/>
          <p:nvPr/>
        </p:nvCxnSpPr>
        <p:spPr>
          <a:xfrm>
            <a:off x="9470432" y="2270747"/>
            <a:ext cx="260893" cy="253287"/>
          </a:xfrm>
          <a:prstGeom prst="bentConnector3">
            <a:avLst/>
          </a:prstGeom>
          <a:noFill/>
          <a:ln w="6350" cap="flat" cmpd="sng" algn="ctr">
            <a:solidFill>
              <a:srgbClr val="EBEBEB">
                <a:lumMod val="2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2800307" y="3166334"/>
            <a:ext cx="2141623" cy="415498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 rtlCol="0">
            <a:spAutoFit/>
          </a:bodyPr>
          <a:lstStyle/>
          <a:p>
            <a:pPr algn="ctr" defTabSz="1218906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prstClr val="black"/>
                </a:solidFill>
                <a:cs typeface="+mn-ea"/>
                <a:sym typeface="+mn-lt"/>
              </a:rPr>
              <a:t>行业</a:t>
            </a:r>
            <a:r>
              <a:rPr lang="en-US" altLang="zh-CN" sz="1400" kern="0" dirty="0">
                <a:solidFill>
                  <a:prstClr val="black"/>
                </a:solidFill>
                <a:cs typeface="+mn-ea"/>
                <a:sym typeface="+mn-lt"/>
              </a:rPr>
              <a:t>SDK</a:t>
            </a:r>
            <a:endParaRPr lang="zh-CN" altLang="en-US" sz="14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58589" y="3166334"/>
            <a:ext cx="1768092" cy="382477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 rtlCol="0">
            <a:spAutoFit/>
          </a:bodyPr>
          <a:lstStyle/>
          <a:p>
            <a:pPr algn="ctr" defTabSz="1218906"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rgbClr val="C7000B"/>
                </a:solidFill>
                <a:cs typeface="+mn-ea"/>
                <a:sym typeface="+mn-lt"/>
              </a:rPr>
              <a:t>华为原生应用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2762635" y="1486207"/>
            <a:ext cx="0" cy="2098318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dash"/>
            <a:miter lim="800000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1503097" y="2261115"/>
            <a:ext cx="12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8906">
              <a:lnSpc>
                <a:spcPct val="150000"/>
              </a:lnSpc>
              <a:defRPr sz="1100" kern="0">
                <a:solidFill>
                  <a:srgbClr val="C7000B"/>
                </a:solidFill>
                <a:cs typeface="+mn-ea"/>
              </a:defRPr>
            </a:lvl1pPr>
          </a:lstStyle>
          <a:p>
            <a:r>
              <a:rPr lang="zh-CN" altLang="en-US" sz="1200" dirty="0">
                <a:sym typeface="+mn-lt"/>
              </a:rPr>
              <a:t>智能管理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510618" y="1399270"/>
            <a:ext cx="12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8906">
              <a:lnSpc>
                <a:spcPct val="150000"/>
              </a:lnSpc>
              <a:defRPr sz="1100" kern="0">
                <a:solidFill>
                  <a:srgbClr val="C7000B"/>
                </a:solidFill>
                <a:cs typeface="+mn-ea"/>
              </a:defRPr>
            </a:lvl1pPr>
          </a:lstStyle>
          <a:p>
            <a:r>
              <a:rPr lang="zh-CN" altLang="en-US" sz="1200" dirty="0">
                <a:sym typeface="+mn-lt"/>
              </a:rPr>
              <a:t>应用样例</a:t>
            </a:r>
          </a:p>
        </p:txBody>
      </p:sp>
      <p:pic>
        <p:nvPicPr>
          <p:cNvPr id="29" name="Picture 2" descr="C:\Users\z00367790\AppData\Roaming\eSpace_Desktop\UserData\z00367790\imagefiles\originalImgfiles\A4FC9502-C285-4A74-92D0-E17B4A01728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21" y="2566211"/>
            <a:ext cx="963304" cy="52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“人脸识别”的图片搜索结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18" y="1726286"/>
            <a:ext cx="975721" cy="5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/>
          <p:cNvSpPr txBox="1"/>
          <p:nvPr/>
        </p:nvSpPr>
        <p:spPr>
          <a:xfrm>
            <a:off x="2783462" y="1399270"/>
            <a:ext cx="12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06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1D1D1A"/>
                </a:solidFill>
                <a:cs typeface="+mn-ea"/>
                <a:sym typeface="+mn-lt"/>
              </a:rPr>
              <a:t>智能安防</a:t>
            </a:r>
          </a:p>
        </p:txBody>
      </p:sp>
      <p:pic>
        <p:nvPicPr>
          <p:cNvPr id="32" name="Picture 6" descr="相关图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896" y="1723583"/>
            <a:ext cx="975034" cy="50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/>
          <p:cNvSpPr txBox="1"/>
          <p:nvPr/>
        </p:nvSpPr>
        <p:spPr>
          <a:xfrm>
            <a:off x="3856415" y="1399270"/>
            <a:ext cx="12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06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1D1D1A"/>
                </a:solidFill>
                <a:cs typeface="+mn-ea"/>
                <a:sym typeface="+mn-lt"/>
              </a:rPr>
              <a:t>自动驾驶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3993" y="2577190"/>
            <a:ext cx="981546" cy="499618"/>
          </a:xfrm>
          <a:prstGeom prst="rect">
            <a:avLst/>
          </a:prstGeom>
        </p:spPr>
      </p:pic>
      <p:pic>
        <p:nvPicPr>
          <p:cNvPr id="35" name="Picture 8" descr="C:\Users\z00367790\AppData\Roaming\eSpace_Desktop\UserData\z00367790\imagefiles\originalImgfiles\4C58730A-15BB-4308-A21E-17D7CFC66A9C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8" t="6753"/>
          <a:stretch/>
        </p:blipFill>
        <p:spPr bwMode="auto">
          <a:xfrm>
            <a:off x="1625921" y="1746688"/>
            <a:ext cx="945565" cy="52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/>
          <p:cNvSpPr txBox="1"/>
          <p:nvPr/>
        </p:nvSpPr>
        <p:spPr>
          <a:xfrm>
            <a:off x="2783462" y="2250498"/>
            <a:ext cx="12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06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1D1D1A"/>
                </a:solidFill>
                <a:cs typeface="+mn-ea"/>
                <a:sym typeface="+mn-lt"/>
              </a:rPr>
              <a:t>无人机巡检</a:t>
            </a:r>
          </a:p>
        </p:txBody>
      </p:sp>
      <p:pic>
        <p:nvPicPr>
          <p:cNvPr id="37" name="Picture 10" descr="“工业机器人”的图片搜索结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18" y="2571092"/>
            <a:ext cx="971812" cy="49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3871694" y="2250498"/>
            <a:ext cx="12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06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1D1D1A"/>
                </a:solidFill>
                <a:cs typeface="+mn-ea"/>
                <a:sym typeface="+mn-lt"/>
              </a:rPr>
              <a:t>智能制造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719920" y="5126111"/>
            <a:ext cx="5354684" cy="1056643"/>
            <a:chOff x="300692" y="5103076"/>
            <a:chExt cx="4256629" cy="1062634"/>
          </a:xfrm>
        </p:grpSpPr>
        <p:sp>
          <p:nvSpPr>
            <p:cNvPr id="40" name="圆角矩形"/>
            <p:cNvSpPr/>
            <p:nvPr/>
          </p:nvSpPr>
          <p:spPr>
            <a:xfrm>
              <a:off x="300692" y="5103076"/>
              <a:ext cx="1737321" cy="1062633"/>
            </a:xfrm>
            <a:prstGeom prst="roundRect">
              <a:avLst>
                <a:gd name="adj" fmla="val 7187"/>
              </a:avLst>
            </a:prstGeom>
            <a:solidFill>
              <a:sysClr val="window" lastClr="FFFFFF">
                <a:lumMod val="95000"/>
              </a:sysClr>
            </a:solidFill>
            <a:ln w="3175" cap="flat">
              <a:noFill/>
              <a:miter lim="400000"/>
            </a:ln>
            <a:effectLst/>
          </p:spPr>
          <p:txBody>
            <a:bodyPr wrap="square" lIns="18060" tIns="18060" rIns="18060" bIns="18060" numCol="1" anchor="ctr">
              <a:noAutofit/>
            </a:bodyPr>
            <a:lstStyle/>
            <a:p>
              <a:pPr defTabSz="1219272">
                <a:defRPr sz="1100"/>
              </a:pPr>
              <a:endParaRPr sz="105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IP和芯片"/>
            <p:cNvSpPr txBox="1"/>
            <p:nvPr/>
          </p:nvSpPr>
          <p:spPr>
            <a:xfrm>
              <a:off x="1277013" y="5504511"/>
              <a:ext cx="480035" cy="18571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 defTabSz="903164" hangingPunct="0">
                <a:defRPr sz="700" b="0" kern="0">
                  <a:solidFill>
                    <a:schemeClr val="bg1"/>
                  </a:solidFill>
                  <a:latin typeface="+mn-ea"/>
                  <a:cs typeface="FZLanTingHei-M-GBK"/>
                </a:defRPr>
              </a:lvl1pPr>
            </a:lstStyle>
            <a:p>
              <a:pPr defTabSz="914296"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+mn-lt"/>
                  <a:cs typeface="+mn-ea"/>
                  <a:sym typeface="+mn-lt"/>
                </a:rPr>
                <a:t>昇腾芯片</a:t>
              </a:r>
              <a:endParaRPr lang="en-US" altLang="zh-CN" sz="1200" dirty="0">
                <a:solidFill>
                  <a:prstClr val="black"/>
                </a:solidFill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77106" y="5314982"/>
              <a:ext cx="536190" cy="574615"/>
              <a:chOff x="1391576" y="5311824"/>
              <a:chExt cx="622574" cy="667192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0705" y="5594142"/>
                <a:ext cx="293445" cy="384874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576" y="5311824"/>
                <a:ext cx="392113" cy="468526"/>
              </a:xfrm>
              <a:prstGeom prst="rect">
                <a:avLst/>
              </a:prstGeom>
            </p:spPr>
          </p:pic>
        </p:grpSp>
        <p:sp>
          <p:nvSpPr>
            <p:cNvPr id="43" name="圆角矩形"/>
            <p:cNvSpPr/>
            <p:nvPr/>
          </p:nvSpPr>
          <p:spPr>
            <a:xfrm>
              <a:off x="2119356" y="5103077"/>
              <a:ext cx="2437965" cy="509252"/>
            </a:xfrm>
            <a:prstGeom prst="roundRect">
              <a:avLst>
                <a:gd name="adj" fmla="val 9984"/>
              </a:avLst>
            </a:prstGeom>
            <a:solidFill>
              <a:sysClr val="window" lastClr="FFFFFF">
                <a:lumMod val="95000"/>
              </a:sysClr>
            </a:solidFill>
            <a:ln w="3175" cap="flat">
              <a:noFill/>
              <a:miter lim="400000"/>
            </a:ln>
            <a:effectLst/>
          </p:spPr>
          <p:txBody>
            <a:bodyPr wrap="square" lIns="18060" tIns="18060" rIns="18060" bIns="18060" numCol="1" anchor="ctr">
              <a:noAutofit/>
            </a:bodyPr>
            <a:lstStyle/>
            <a:p>
              <a:pPr defTabSz="1219272">
                <a:defRPr sz="1100"/>
              </a:pPr>
              <a:endParaRPr sz="105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IP和芯片"/>
            <p:cNvSpPr txBox="1"/>
            <p:nvPr/>
          </p:nvSpPr>
          <p:spPr>
            <a:xfrm>
              <a:off x="3541831" y="5261602"/>
              <a:ext cx="480035" cy="18571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 defTabSz="903164" hangingPunct="0">
                <a:defRPr sz="700" b="0" kern="0">
                  <a:solidFill>
                    <a:schemeClr val="bg1"/>
                  </a:solidFill>
                  <a:latin typeface="+mn-ea"/>
                  <a:cs typeface="FZLanTingHei-M-GBK"/>
                </a:defRPr>
              </a:lvl1pPr>
            </a:lstStyle>
            <a:p>
              <a:pPr defTabSz="914296"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+mn-lt"/>
                  <a:cs typeface="+mn-ea"/>
                  <a:sym typeface="+mn-lt"/>
                </a:rPr>
                <a:t>智能边缘</a:t>
              </a:r>
              <a:endParaRPr lang="en-US" altLang="zh-CN" sz="1200" dirty="0">
                <a:solidFill>
                  <a:prstClr val="black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5" name="圆角矩形"/>
            <p:cNvSpPr/>
            <p:nvPr/>
          </p:nvSpPr>
          <p:spPr>
            <a:xfrm>
              <a:off x="2119356" y="5656458"/>
              <a:ext cx="2437965" cy="509252"/>
            </a:xfrm>
            <a:prstGeom prst="roundRect">
              <a:avLst>
                <a:gd name="adj" fmla="val 4968"/>
              </a:avLst>
            </a:prstGeom>
            <a:solidFill>
              <a:sysClr val="window" lastClr="FFFFFF">
                <a:lumMod val="95000"/>
              </a:sysClr>
            </a:solidFill>
            <a:ln w="3175" cap="flat">
              <a:noFill/>
              <a:miter lim="400000"/>
            </a:ln>
            <a:effectLst/>
          </p:spPr>
          <p:txBody>
            <a:bodyPr wrap="square" lIns="18060" tIns="18060" rIns="18060" bIns="18060" numCol="1" anchor="ctr">
              <a:noAutofit/>
            </a:bodyPr>
            <a:lstStyle/>
            <a:p>
              <a:pPr defTabSz="1219272">
                <a:defRPr sz="1100"/>
              </a:pPr>
              <a:endParaRPr sz="1050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639" y="5149741"/>
              <a:ext cx="726025" cy="408389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057" y="5241572"/>
              <a:ext cx="483439" cy="271935"/>
            </a:xfrm>
            <a:prstGeom prst="rect">
              <a:avLst/>
            </a:prstGeom>
          </p:spPr>
        </p:pic>
        <p:pic>
          <p:nvPicPr>
            <p:cNvPr id="48" name="图片 47" descr="图片包含 电子产品&#10;&#10;描述已自动生成">
              <a:extLst>
                <a:ext uri="{FF2B5EF4-FFF2-40B4-BE49-F238E27FC236}">
                  <a16:creationId xmlns:a16="http://schemas.microsoft.com/office/drawing/2014/main" id="{83C30F1D-9431-49B4-BDD1-1B9B4C67F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4" t="58040" r="5501" b="13154"/>
            <a:stretch/>
          </p:blipFill>
          <p:spPr>
            <a:xfrm>
              <a:off x="2505158" y="5821865"/>
              <a:ext cx="476569" cy="164728"/>
            </a:xfrm>
            <a:prstGeom prst="rect">
              <a:avLst/>
            </a:prstGeom>
            <a:effectLst>
              <a:outerShdw blurRad="50800" dist="38100" dir="5400000" algn="tr" rotWithShape="0">
                <a:prstClr val="black">
                  <a:alpha val="24000"/>
                </a:prstClr>
              </a:outerShdw>
            </a:effectLst>
          </p:spPr>
        </p:pic>
        <p:sp>
          <p:nvSpPr>
            <p:cNvPr id="49" name="IP和芯片"/>
            <p:cNvSpPr txBox="1"/>
            <p:nvPr/>
          </p:nvSpPr>
          <p:spPr>
            <a:xfrm>
              <a:off x="3781823" y="5811896"/>
              <a:ext cx="51" cy="18571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 defTabSz="903164" hangingPunct="0">
                <a:defRPr sz="700" b="0" kern="0">
                  <a:solidFill>
                    <a:schemeClr val="bg1"/>
                  </a:solidFill>
                  <a:latin typeface="+mn-ea"/>
                  <a:cs typeface="FZLanTingHei-M-GBK"/>
                </a:defRPr>
              </a:lvl1pPr>
            </a:lstStyle>
            <a:p>
              <a:pPr defTabSz="914296">
                <a:defRPr/>
              </a:pPr>
              <a:endParaRPr lang="en-US" altLang="zh-CN" sz="1200" dirty="0">
                <a:solidFill>
                  <a:prstClr val="black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50" name="IP和芯片"/>
            <p:cNvSpPr txBox="1"/>
            <p:nvPr/>
          </p:nvSpPr>
          <p:spPr>
            <a:xfrm>
              <a:off x="3541831" y="5818227"/>
              <a:ext cx="480035" cy="18571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 defTabSz="903164" hangingPunct="0">
                <a:defRPr sz="700" b="0" kern="0">
                  <a:solidFill>
                    <a:schemeClr val="bg1"/>
                  </a:solidFill>
                  <a:latin typeface="+mn-ea"/>
                  <a:cs typeface="FZLanTingHei-M-GBK"/>
                </a:defRPr>
              </a:lvl1pPr>
            </a:lstStyle>
            <a:p>
              <a:pPr defTabSz="914296"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+mn-lt"/>
                  <a:cs typeface="+mn-ea"/>
                  <a:sym typeface="+mn-lt"/>
                </a:rPr>
                <a:t>数据中心</a:t>
              </a:r>
              <a:endParaRPr lang="en-US" altLang="zh-CN" sz="1200" dirty="0">
                <a:solidFill>
                  <a:prstClr val="black"/>
                </a:solidFill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719920" y="3947381"/>
            <a:ext cx="5354684" cy="81190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驱动、编译器、软件栈、工具链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及基础服务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线条"/>
          <p:cNvSpPr/>
          <p:nvPr/>
        </p:nvSpPr>
        <p:spPr>
          <a:xfrm>
            <a:off x="719920" y="3797216"/>
            <a:ext cx="5449494" cy="0"/>
          </a:xfrm>
          <a:prstGeom prst="line">
            <a:avLst/>
          </a:prstGeom>
          <a:ln w="3175">
            <a:solidFill>
              <a:srgbClr val="C00000"/>
            </a:solidFill>
            <a:prstDash val="dash"/>
            <a:miter lim="400000"/>
            <a:headEnd type="none" w="med" len="med"/>
            <a:tailEnd type="none" w="med" len="med"/>
          </a:ln>
        </p:spPr>
        <p:txBody>
          <a:bodyPr lIns="12100" tIns="12100" rIns="12100" bIns="12100" anchor="ctr"/>
          <a:lstStyle/>
          <a:p>
            <a:pPr algn="ctr" defTabSz="196634" hangingPunct="0"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 sz="762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5" name="线条"/>
          <p:cNvSpPr/>
          <p:nvPr/>
        </p:nvSpPr>
        <p:spPr>
          <a:xfrm flipV="1">
            <a:off x="719920" y="4967063"/>
            <a:ext cx="5354684" cy="16799"/>
          </a:xfrm>
          <a:prstGeom prst="line">
            <a:avLst/>
          </a:prstGeom>
          <a:ln w="3175">
            <a:solidFill>
              <a:srgbClr val="C00000"/>
            </a:solidFill>
            <a:prstDash val="dash"/>
            <a:miter lim="400000"/>
            <a:headEnd type="none" w="med" len="med"/>
            <a:tailEnd type="none" w="med" len="med"/>
          </a:ln>
        </p:spPr>
        <p:txBody>
          <a:bodyPr lIns="12100" tIns="12100" rIns="12100" bIns="12100" anchor="ctr"/>
          <a:lstStyle/>
          <a:p>
            <a:pPr algn="ctr" defTabSz="196634" hangingPunct="0"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 sz="762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cxnSp>
        <p:nvCxnSpPr>
          <p:cNvPr id="56" name="肘形连接符 55"/>
          <p:cNvCxnSpPr>
            <a:endCxn id="15" idx="1"/>
          </p:cNvCxnSpPr>
          <p:nvPr/>
        </p:nvCxnSpPr>
        <p:spPr>
          <a:xfrm rot="5400000" flipH="1" flipV="1">
            <a:off x="5838733" y="1781691"/>
            <a:ext cx="1137519" cy="357027"/>
          </a:xfrm>
          <a:prstGeom prst="bentConnector2">
            <a:avLst/>
          </a:prstGeom>
          <a:noFill/>
          <a:ln w="12700" cap="flat" cmpd="sng" algn="ctr">
            <a:solidFill>
              <a:srgbClr val="C7000A"/>
            </a:solidFill>
            <a:prstDash val="solid"/>
            <a:miter lim="800000"/>
          </a:ln>
          <a:effectLst/>
        </p:spPr>
      </p:cxnSp>
      <p:cxnSp>
        <p:nvCxnSpPr>
          <p:cNvPr id="57" name="直接连接符 56"/>
          <p:cNvCxnSpPr/>
          <p:nvPr/>
        </p:nvCxnSpPr>
        <p:spPr>
          <a:xfrm flipH="1" flipV="1">
            <a:off x="6106598" y="4463733"/>
            <a:ext cx="140728" cy="2215"/>
          </a:xfrm>
          <a:prstGeom prst="line">
            <a:avLst/>
          </a:prstGeom>
          <a:noFill/>
          <a:ln w="12700" cap="flat" cmpd="sng" algn="ctr">
            <a:solidFill>
              <a:srgbClr val="C7000A"/>
            </a:solidFill>
            <a:prstDash val="solid"/>
            <a:miter lim="800000"/>
          </a:ln>
          <a:effectLst/>
        </p:spPr>
      </p:cxnSp>
      <p:sp>
        <p:nvSpPr>
          <p:cNvPr id="58" name="椭圆 57"/>
          <p:cNvSpPr>
            <a:spLocks noChangeAspect="1"/>
          </p:cNvSpPr>
          <p:nvPr/>
        </p:nvSpPr>
        <p:spPr>
          <a:xfrm>
            <a:off x="5679436" y="2494712"/>
            <a:ext cx="106113" cy="106113"/>
          </a:xfrm>
          <a:prstGeom prst="ellipse">
            <a:avLst/>
          </a:prstGeom>
          <a:solidFill>
            <a:srgbClr val="C8102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6021547" y="4407518"/>
            <a:ext cx="106113" cy="106113"/>
          </a:xfrm>
          <a:prstGeom prst="ellipse">
            <a:avLst/>
          </a:prstGeom>
          <a:solidFill>
            <a:srgbClr val="C8102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6247107" y="4076138"/>
            <a:ext cx="219" cy="389810"/>
          </a:xfrm>
          <a:prstGeom prst="line">
            <a:avLst/>
          </a:prstGeom>
          <a:noFill/>
          <a:ln w="12700" cap="flat" cmpd="sng" algn="ctr">
            <a:solidFill>
              <a:srgbClr val="C7000A"/>
            </a:solidFill>
            <a:prstDash val="solid"/>
            <a:miter lim="800000"/>
          </a:ln>
          <a:effectLst/>
        </p:spPr>
      </p:cxnSp>
      <p:cxnSp>
        <p:nvCxnSpPr>
          <p:cNvPr id="61" name="直接连接符 60"/>
          <p:cNvCxnSpPr>
            <a:stCxn id="63" idx="1"/>
          </p:cNvCxnSpPr>
          <p:nvPr/>
        </p:nvCxnSpPr>
        <p:spPr>
          <a:xfrm flipH="1">
            <a:off x="6247326" y="4076138"/>
            <a:ext cx="347678" cy="0"/>
          </a:xfrm>
          <a:prstGeom prst="line">
            <a:avLst/>
          </a:prstGeom>
          <a:noFill/>
          <a:ln w="12700" cap="flat" cmpd="sng" algn="ctr">
            <a:solidFill>
              <a:srgbClr val="C7000A"/>
            </a:solidFill>
            <a:prstDash val="solid"/>
            <a:miter lim="800000"/>
          </a:ln>
          <a:effectLst/>
        </p:spPr>
      </p:cxnSp>
      <p:cxnSp>
        <p:nvCxnSpPr>
          <p:cNvPr id="62" name="直接连接符 61"/>
          <p:cNvCxnSpPr/>
          <p:nvPr/>
        </p:nvCxnSpPr>
        <p:spPr>
          <a:xfrm flipH="1">
            <a:off x="5785549" y="2541454"/>
            <a:ext cx="443430" cy="0"/>
          </a:xfrm>
          <a:prstGeom prst="line">
            <a:avLst/>
          </a:prstGeom>
          <a:noFill/>
          <a:ln w="12700" cap="flat" cmpd="sng" algn="ctr">
            <a:solidFill>
              <a:srgbClr val="C7000A"/>
            </a:solidFill>
            <a:prstDash val="solid"/>
            <a:miter lim="800000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6595004" y="3618316"/>
            <a:ext cx="4865159" cy="915643"/>
          </a:xfrm>
          <a:prstGeom prst="roundRect">
            <a:avLst>
              <a:gd name="adj" fmla="val 0"/>
            </a:avLst>
          </a:prstGeom>
          <a:solidFill>
            <a:srgbClr val="C8102E">
              <a:alpha val="69804"/>
            </a:srgb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  <a:cs typeface="+mn-ea"/>
                <a:sym typeface="+mn-lt"/>
              </a:rPr>
              <a:t>统一编程接口（</a:t>
            </a:r>
            <a:r>
              <a:rPr lang="en-US" altLang="zh-CN" sz="1600" b="1" dirty="0" err="1">
                <a:solidFill>
                  <a:srgbClr val="FFFFFF"/>
                </a:solidFill>
                <a:cs typeface="+mn-ea"/>
                <a:sym typeface="+mn-lt"/>
              </a:rPr>
              <a:t>AscendCL</a:t>
            </a:r>
            <a:r>
              <a:rPr lang="zh-CN" altLang="en-US" sz="1600" b="1" dirty="0">
                <a:solidFill>
                  <a:srgbClr val="FFFFFF"/>
                </a:solidFill>
                <a:cs typeface="+mn-ea"/>
                <a:sym typeface="+mn-lt"/>
              </a:rPr>
              <a:t>）</a:t>
            </a:r>
            <a:endParaRPr lang="en-US" altLang="zh-CN" sz="16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indent="88900" algn="ctr">
              <a:lnSpc>
                <a:spcPct val="12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面向专业客户提供统一编程接口，将开发环境与底层硬件相解耦，使编程简单易用，释放硬件性能，同时开放驱动源码，支持适配多种软件环境</a:t>
            </a:r>
            <a:endParaRPr lang="en-US" altLang="zh-CN" sz="1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49264" y="1554427"/>
            <a:ext cx="10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06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C7000B"/>
                </a:solidFill>
                <a:cs typeface="+mn-ea"/>
                <a:sym typeface="+mn-lt"/>
              </a:rPr>
              <a:t>特征检索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49264" y="1814634"/>
            <a:ext cx="10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8906">
              <a:lnSpc>
                <a:spcPct val="150000"/>
              </a:lnSpc>
              <a:defRPr sz="1100" kern="0">
                <a:solidFill>
                  <a:srgbClr val="C7000B"/>
                </a:solidFill>
                <a:cs typeface="+mn-ea"/>
              </a:defRPr>
            </a:lvl1pPr>
          </a:lstStyle>
          <a:p>
            <a:r>
              <a:rPr lang="zh-CN" altLang="en-US" sz="1200" dirty="0">
                <a:sym typeface="+mn-lt"/>
              </a:rPr>
              <a:t>目标检测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49264" y="2074841"/>
            <a:ext cx="10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8906">
              <a:lnSpc>
                <a:spcPct val="150000"/>
              </a:lnSpc>
              <a:defRPr sz="1100" kern="0">
                <a:solidFill>
                  <a:srgbClr val="C7000B"/>
                </a:solidFill>
                <a:cs typeface="+mn-ea"/>
              </a:defRPr>
            </a:lvl1pPr>
          </a:lstStyle>
          <a:p>
            <a:r>
              <a:rPr lang="zh-CN" altLang="en-US" sz="1200" dirty="0">
                <a:sym typeface="+mn-lt"/>
              </a:rPr>
              <a:t>视频转码</a:t>
            </a:r>
          </a:p>
        </p:txBody>
      </p:sp>
      <p:cxnSp>
        <p:nvCxnSpPr>
          <p:cNvPr id="67" name="直接箭头连接符 66"/>
          <p:cNvCxnSpPr>
            <a:stCxn id="35" idx="1"/>
          </p:cNvCxnSpPr>
          <p:nvPr/>
        </p:nvCxnSpPr>
        <p:spPr>
          <a:xfrm flipH="1" flipV="1">
            <a:off x="1429037" y="1726286"/>
            <a:ext cx="196884" cy="281191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接箭头连接符 67"/>
          <p:cNvCxnSpPr>
            <a:stCxn id="35" idx="1"/>
          </p:cNvCxnSpPr>
          <p:nvPr/>
        </p:nvCxnSpPr>
        <p:spPr>
          <a:xfrm flipH="1">
            <a:off x="1429037" y="2007477"/>
            <a:ext cx="196884" cy="288209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接箭头连接符 68"/>
          <p:cNvCxnSpPr>
            <a:stCxn id="35" idx="1"/>
          </p:cNvCxnSpPr>
          <p:nvPr/>
        </p:nvCxnSpPr>
        <p:spPr>
          <a:xfrm flipH="1">
            <a:off x="1412176" y="2007477"/>
            <a:ext cx="213745" cy="0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直接箭头连接符 69"/>
          <p:cNvCxnSpPr/>
          <p:nvPr/>
        </p:nvCxnSpPr>
        <p:spPr>
          <a:xfrm>
            <a:off x="11126671" y="1673893"/>
            <a:ext cx="0" cy="1032273"/>
          </a:xfrm>
          <a:prstGeom prst="straightConnector1">
            <a:avLst/>
          </a:prstGeom>
          <a:noFill/>
          <a:ln w="6350" cap="flat" cmpd="sng" algn="ctr">
            <a:solidFill>
              <a:srgbClr val="1D1D1A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71" name="组合 70"/>
          <p:cNvGrpSpPr/>
          <p:nvPr/>
        </p:nvGrpSpPr>
        <p:grpSpPr>
          <a:xfrm>
            <a:off x="6786446" y="5241553"/>
            <a:ext cx="4491165" cy="691648"/>
            <a:chOff x="5066685" y="2726809"/>
            <a:chExt cx="4862795" cy="806684"/>
          </a:xfrm>
          <a:solidFill>
            <a:srgbClr val="FFFFFF"/>
          </a:solidFill>
        </p:grpSpPr>
        <p:sp>
          <p:nvSpPr>
            <p:cNvPr id="72" name="矩形 71"/>
            <p:cNvSpPr/>
            <p:nvPr/>
          </p:nvSpPr>
          <p:spPr>
            <a:xfrm>
              <a:off x="5066685" y="2726809"/>
              <a:ext cx="4862795" cy="232818"/>
            </a:xfrm>
            <a:prstGeom prst="rect">
              <a:avLst/>
            </a:prstGeom>
            <a:grpFill/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Graph Engine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066685" y="3013742"/>
              <a:ext cx="1580909" cy="232818"/>
            </a:xfrm>
            <a:prstGeom prst="rect">
              <a:avLst/>
            </a:prstGeom>
            <a:grpFill/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RunTime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348571" y="3013742"/>
              <a:ext cx="1580909" cy="232818"/>
            </a:xfrm>
            <a:prstGeom prst="rect">
              <a:avLst/>
            </a:prstGeom>
            <a:grpFill/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CANN Lib/HCCL 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6707628" y="3013742"/>
              <a:ext cx="1580909" cy="232818"/>
            </a:xfrm>
            <a:prstGeom prst="rect">
              <a:avLst/>
            </a:prstGeom>
            <a:grpFill/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DVPP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5066685" y="3300675"/>
              <a:ext cx="4862795" cy="232818"/>
            </a:xfrm>
            <a:prstGeom prst="rect">
              <a:avLst/>
            </a:prstGeom>
            <a:grpFill/>
            <a:ln w="12700" cap="flat" cmpd="sng" algn="ctr">
              <a:solidFill>
                <a:srgbClr val="E9E9E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cs typeface="+mn-cs"/>
                </a:rPr>
                <a:t>Driver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75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</a:rPr>
              <a:t>Atlas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软硬件解决方案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200" b="1" dirty="0"/>
              <a:t>昇腾全栈软件</a:t>
            </a:r>
            <a:endParaRPr lang="en-US" altLang="zh-CN" sz="2200" b="1" dirty="0"/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异构计算架构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CANN</a:t>
            </a:r>
          </a:p>
          <a:p>
            <a:pPr lvl="1"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err="1"/>
              <a:t>MindSpore</a:t>
            </a:r>
            <a:r>
              <a:rPr lang="zh-CN" altLang="en-US" sz="2000" dirty="0"/>
              <a:t>开源框架</a:t>
            </a:r>
            <a:endParaRPr lang="en-US" altLang="zh-CN" sz="2000" dirty="0"/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昇腾应用使能</a:t>
            </a:r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MindX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开发流程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98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 err="1">
                <a:latin typeface="+mj-lt"/>
                <a:ea typeface="+mj-ea"/>
                <a:cs typeface="+mn-ea"/>
                <a:sym typeface="+mn-lt"/>
              </a:rPr>
              <a:t>MindSpore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：自研全场景</a:t>
            </a:r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AI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计算框架</a:t>
            </a:r>
            <a:b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3" name="Rectangle: Top Corners Rounded 57">
            <a:extLst>
              <a:ext uri="{FF2B5EF4-FFF2-40B4-BE49-F238E27FC236}">
                <a16:creationId xmlns:a16="http://schemas.microsoft.com/office/drawing/2014/main" id="{E65BBE97-8B06-4E1A-9894-B029B1EB64A0}"/>
              </a:ext>
            </a:extLst>
          </p:cNvPr>
          <p:cNvSpPr/>
          <p:nvPr/>
        </p:nvSpPr>
        <p:spPr>
          <a:xfrm rot="16200000" flipV="1">
            <a:off x="6508674" y="759058"/>
            <a:ext cx="3137213" cy="5510566"/>
          </a:xfrm>
          <a:prstGeom prst="round2SameRect">
            <a:avLst>
              <a:gd name="adj1" fmla="val 2734"/>
              <a:gd name="adj2" fmla="val 0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圆角矩形 104">
            <a:extLst>
              <a:ext uri="{FF2B5EF4-FFF2-40B4-BE49-F238E27FC236}">
                <a16:creationId xmlns:a16="http://schemas.microsoft.com/office/drawing/2014/main" id="{30E773D9-CD58-45F9-885C-024C34AA77EA}"/>
              </a:ext>
            </a:extLst>
          </p:cNvPr>
          <p:cNvSpPr/>
          <p:nvPr/>
        </p:nvSpPr>
        <p:spPr>
          <a:xfrm>
            <a:off x="731838" y="1381075"/>
            <a:ext cx="4613422" cy="398406"/>
          </a:xfrm>
          <a:prstGeom prst="roundRect">
            <a:avLst>
              <a:gd name="adj" fmla="val 19398"/>
            </a:avLst>
          </a:prstGeom>
          <a:solidFill>
            <a:srgbClr val="666666">
              <a:lumMod val="20000"/>
              <a:lumOff val="80000"/>
            </a:srgbClr>
          </a:solidFill>
          <a:ln w="19050" cap="flat" cmpd="sng" algn="ctr">
            <a:noFill/>
            <a:prstDash val="solid"/>
            <a:miter lim="800000"/>
          </a:ln>
          <a:effectLst>
            <a:outerShdw blurRad="317500" dist="12700" dir="5400000" algn="tr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168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全场景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AI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应用生态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038CA9-D8FA-42BC-96CA-740EFDD71D3D}"/>
              </a:ext>
            </a:extLst>
          </p:cNvPr>
          <p:cNvSpPr/>
          <p:nvPr/>
        </p:nvSpPr>
        <p:spPr>
          <a:xfrm>
            <a:off x="731838" y="1946268"/>
            <a:ext cx="4985726" cy="3523401"/>
          </a:xfrm>
          <a:prstGeom prst="roundRect">
            <a:avLst>
              <a:gd name="adj" fmla="val 281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17500" dist="50800" dir="5400000" algn="t" rotWithShape="0">
              <a:sysClr val="windowText" lastClr="000000">
                <a:alpha val="24000"/>
              </a:sys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31038CA9-D8FA-42BC-96CA-740EFDD71D3D}"/>
              </a:ext>
            </a:extLst>
          </p:cNvPr>
          <p:cNvSpPr/>
          <p:nvPr/>
        </p:nvSpPr>
        <p:spPr>
          <a:xfrm>
            <a:off x="5365538" y="1936619"/>
            <a:ext cx="5678373" cy="3533053"/>
          </a:xfrm>
          <a:prstGeom prst="roundRect">
            <a:avLst>
              <a:gd name="adj" fmla="val 2814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317500" dist="50800" dir="5400000" algn="t" rotWithShape="0">
              <a:sysClr val="windowText" lastClr="000000">
                <a:alpha val="24000"/>
              </a:sys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B167773-3FD2-0E47-ACD8-DE0F5FA74A8C}"/>
              </a:ext>
            </a:extLst>
          </p:cNvPr>
          <p:cNvSpPr/>
          <p:nvPr/>
        </p:nvSpPr>
        <p:spPr>
          <a:xfrm>
            <a:off x="913709" y="4776835"/>
            <a:ext cx="4196940" cy="392260"/>
          </a:xfrm>
          <a:prstGeom prst="roundRect">
            <a:avLst/>
          </a:prstGeom>
          <a:solidFill>
            <a:srgbClr val="6666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1BAA81E-475E-41DC-9D35-C9C496228651}"/>
              </a:ext>
            </a:extLst>
          </p:cNvPr>
          <p:cNvSpPr/>
          <p:nvPr/>
        </p:nvSpPr>
        <p:spPr>
          <a:xfrm rot="16200000" flipH="1">
            <a:off x="6438200" y="863961"/>
            <a:ext cx="3533050" cy="5678372"/>
          </a:xfrm>
          <a:prstGeom prst="round2SameRect">
            <a:avLst>
              <a:gd name="adj1" fmla="val 2206"/>
              <a:gd name="adj2" fmla="val 0"/>
            </a:avLst>
          </a:prstGeom>
          <a:solidFill>
            <a:srgbClr val="E0E0E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082197-A3BF-4B57-A138-F3EFDFADDA0F}"/>
              </a:ext>
            </a:extLst>
          </p:cNvPr>
          <p:cNvSpPr/>
          <p:nvPr/>
        </p:nvSpPr>
        <p:spPr bwMode="white">
          <a:xfrm>
            <a:off x="960472" y="4738640"/>
            <a:ext cx="4292602" cy="44775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端</a:t>
            </a:r>
            <a:r>
              <a:rPr lang="en-US" altLang="zh-CN" sz="1200" kern="0" dirty="0">
                <a:solidFill>
                  <a:prstClr val="white"/>
                </a:solidFill>
                <a:cs typeface="+mn-ea"/>
                <a:sym typeface="+mn-lt"/>
              </a:rPr>
              <a:t>-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边</a:t>
            </a:r>
            <a:r>
              <a:rPr lang="en-US" altLang="zh-CN" sz="1200" kern="0" dirty="0">
                <a:solidFill>
                  <a:prstClr val="white"/>
                </a:solidFill>
                <a:cs typeface="+mn-ea"/>
                <a:sym typeface="+mn-lt"/>
              </a:rPr>
              <a:t>-</a:t>
            </a: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云按需协作分布式架构（部署、调度、通信等）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8D32066-63AC-AC41-81A1-DF81D5A89099}"/>
              </a:ext>
            </a:extLst>
          </p:cNvPr>
          <p:cNvSpPr/>
          <p:nvPr/>
        </p:nvSpPr>
        <p:spPr>
          <a:xfrm>
            <a:off x="913709" y="2389895"/>
            <a:ext cx="4196940" cy="392260"/>
          </a:xfrm>
          <a:prstGeom prst="roundRect">
            <a:avLst/>
          </a:prstGeom>
          <a:solidFill>
            <a:srgbClr val="6666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" name="Group 46">
            <a:extLst>
              <a:ext uri="{FF2B5EF4-FFF2-40B4-BE49-F238E27FC236}">
                <a16:creationId xmlns:a16="http://schemas.microsoft.com/office/drawing/2014/main" id="{39697692-AD2B-441A-A70F-617ED99BC3DC}"/>
              </a:ext>
            </a:extLst>
          </p:cNvPr>
          <p:cNvGrpSpPr/>
          <p:nvPr/>
        </p:nvGrpSpPr>
        <p:grpSpPr>
          <a:xfrm>
            <a:off x="1750289" y="3438974"/>
            <a:ext cx="2829383" cy="428648"/>
            <a:chOff x="1950245" y="4573740"/>
            <a:chExt cx="2418631" cy="428648"/>
          </a:xfrm>
          <a:noFill/>
        </p:grpSpPr>
        <p:sp>
          <p:nvSpPr>
            <p:cNvPr id="15" name="Freeform 34">
              <a:extLst>
                <a:ext uri="{FF2B5EF4-FFF2-40B4-BE49-F238E27FC236}">
                  <a16:creationId xmlns:a16="http://schemas.microsoft.com/office/drawing/2014/main" id="{BEC82478-E7F1-42C6-9225-A95E6E573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0245" y="4781810"/>
              <a:ext cx="214312" cy="220578"/>
            </a:xfrm>
            <a:custGeom>
              <a:avLst/>
              <a:gdLst>
                <a:gd name="T0" fmla="*/ 94 w 188"/>
                <a:gd name="T1" fmla="*/ 96 h 192"/>
                <a:gd name="T2" fmla="*/ 188 w 188"/>
                <a:gd name="T3" fmla="*/ 48 h 192"/>
                <a:gd name="T4" fmla="*/ 94 w 188"/>
                <a:gd name="T5" fmla="*/ 0 h 192"/>
                <a:gd name="T6" fmla="*/ 0 w 188"/>
                <a:gd name="T7" fmla="*/ 48 h 192"/>
                <a:gd name="T8" fmla="*/ 94 w 188"/>
                <a:gd name="T9" fmla="*/ 96 h 192"/>
                <a:gd name="T10" fmla="*/ 94 w 188"/>
                <a:gd name="T11" fmla="*/ 8 h 192"/>
                <a:gd name="T12" fmla="*/ 180 w 188"/>
                <a:gd name="T13" fmla="*/ 48 h 192"/>
                <a:gd name="T14" fmla="*/ 94 w 188"/>
                <a:gd name="T15" fmla="*/ 88 h 192"/>
                <a:gd name="T16" fmla="*/ 8 w 188"/>
                <a:gd name="T17" fmla="*/ 48 h 192"/>
                <a:gd name="T18" fmla="*/ 94 w 188"/>
                <a:gd name="T19" fmla="*/ 8 h 192"/>
                <a:gd name="T20" fmla="*/ 94 w 188"/>
                <a:gd name="T21" fmla="*/ 120 h 192"/>
                <a:gd name="T22" fmla="*/ 8 w 188"/>
                <a:gd name="T23" fmla="*/ 80 h 192"/>
                <a:gd name="T24" fmla="*/ 0 w 188"/>
                <a:gd name="T25" fmla="*/ 80 h 192"/>
                <a:gd name="T26" fmla="*/ 94 w 188"/>
                <a:gd name="T27" fmla="*/ 128 h 192"/>
                <a:gd name="T28" fmla="*/ 188 w 188"/>
                <a:gd name="T29" fmla="*/ 80 h 192"/>
                <a:gd name="T30" fmla="*/ 180 w 188"/>
                <a:gd name="T31" fmla="*/ 80 h 192"/>
                <a:gd name="T32" fmla="*/ 94 w 188"/>
                <a:gd name="T33" fmla="*/ 120 h 192"/>
                <a:gd name="T34" fmla="*/ 94 w 188"/>
                <a:gd name="T35" fmla="*/ 152 h 192"/>
                <a:gd name="T36" fmla="*/ 8 w 188"/>
                <a:gd name="T37" fmla="*/ 112 h 192"/>
                <a:gd name="T38" fmla="*/ 0 w 188"/>
                <a:gd name="T39" fmla="*/ 112 h 192"/>
                <a:gd name="T40" fmla="*/ 94 w 188"/>
                <a:gd name="T41" fmla="*/ 160 h 192"/>
                <a:gd name="T42" fmla="*/ 188 w 188"/>
                <a:gd name="T43" fmla="*/ 112 h 192"/>
                <a:gd name="T44" fmla="*/ 180 w 188"/>
                <a:gd name="T45" fmla="*/ 112 h 192"/>
                <a:gd name="T46" fmla="*/ 94 w 188"/>
                <a:gd name="T47" fmla="*/ 152 h 192"/>
                <a:gd name="T48" fmla="*/ 94 w 188"/>
                <a:gd name="T49" fmla="*/ 184 h 192"/>
                <a:gd name="T50" fmla="*/ 8 w 188"/>
                <a:gd name="T51" fmla="*/ 144 h 192"/>
                <a:gd name="T52" fmla="*/ 0 w 188"/>
                <a:gd name="T53" fmla="*/ 144 h 192"/>
                <a:gd name="T54" fmla="*/ 94 w 188"/>
                <a:gd name="T55" fmla="*/ 192 h 192"/>
                <a:gd name="T56" fmla="*/ 188 w 188"/>
                <a:gd name="T57" fmla="*/ 144 h 192"/>
                <a:gd name="T58" fmla="*/ 180 w 188"/>
                <a:gd name="T59" fmla="*/ 144 h 192"/>
                <a:gd name="T60" fmla="*/ 94 w 188"/>
                <a:gd name="T61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" h="192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TextBox 41">
              <a:extLst>
                <a:ext uri="{FF2B5EF4-FFF2-40B4-BE49-F238E27FC236}">
                  <a16:creationId xmlns:a16="http://schemas.microsoft.com/office/drawing/2014/main" id="{2147BA76-E126-41E7-9B39-8256EAB26CDA}"/>
                </a:ext>
              </a:extLst>
            </p:cNvPr>
            <p:cNvSpPr txBox="1"/>
            <p:nvPr/>
          </p:nvSpPr>
          <p:spPr>
            <a:xfrm>
              <a:off x="2415818" y="4573740"/>
              <a:ext cx="1953058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1200" b="1" kern="0" dirty="0">
                  <a:solidFill>
                    <a:prstClr val="white"/>
                  </a:solidFill>
                  <a:cs typeface="+mn-ea"/>
                  <a:sym typeface="+mn-lt"/>
                </a:rPr>
                <a:t>Business Number 02</a:t>
              </a:r>
              <a:endParaRPr lang="en-US" sz="12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D4EBE94-57B7-D345-9CE6-F0FA5D856001}"/>
              </a:ext>
            </a:extLst>
          </p:cNvPr>
          <p:cNvSpPr/>
          <p:nvPr/>
        </p:nvSpPr>
        <p:spPr>
          <a:xfrm>
            <a:off x="913709" y="3993696"/>
            <a:ext cx="4196940" cy="392260"/>
          </a:xfrm>
          <a:prstGeom prst="roundRect">
            <a:avLst/>
          </a:prstGeom>
          <a:solidFill>
            <a:srgbClr val="6666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5990CB84-4231-1B4B-BE8C-E9AEC4DFB42F}"/>
              </a:ext>
            </a:extLst>
          </p:cNvPr>
          <p:cNvSpPr/>
          <p:nvPr/>
        </p:nvSpPr>
        <p:spPr>
          <a:xfrm>
            <a:off x="913709" y="2863896"/>
            <a:ext cx="4196940" cy="392260"/>
          </a:xfrm>
          <a:prstGeom prst="roundRect">
            <a:avLst/>
          </a:prstGeom>
          <a:solidFill>
            <a:srgbClr val="5959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kumimoji="1"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69FDB89-F963-48F6-B364-13FE3E5D09C9}"/>
              </a:ext>
            </a:extLst>
          </p:cNvPr>
          <p:cNvGrpSpPr/>
          <p:nvPr/>
        </p:nvGrpSpPr>
        <p:grpSpPr>
          <a:xfrm>
            <a:off x="1113842" y="4008613"/>
            <a:ext cx="4124714" cy="360000"/>
            <a:chOff x="1147682" y="4417666"/>
            <a:chExt cx="3984774" cy="360000"/>
          </a:xfrm>
          <a:noFill/>
        </p:grpSpPr>
        <p:sp>
          <p:nvSpPr>
            <p:cNvPr id="19" name="文本框 13">
              <a:extLst>
                <a:ext uri="{FF2B5EF4-FFF2-40B4-BE49-F238E27FC236}">
                  <a16:creationId xmlns:a16="http://schemas.microsoft.com/office/drawing/2014/main" id="{B254DAF5-8619-4DF3-889C-3863D6682ADC}"/>
                </a:ext>
              </a:extLst>
            </p:cNvPr>
            <p:cNvSpPr txBox="1"/>
            <p:nvPr/>
          </p:nvSpPr>
          <p:spPr>
            <a:xfrm>
              <a:off x="2392411" y="4417666"/>
              <a:ext cx="1382779" cy="36000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cs typeface="+mn-ea"/>
                  <a:sym typeface="+mn-lt"/>
                </a:rPr>
                <a:t>Pipeline</a:t>
              </a:r>
              <a:r>
                <a:rPr lang="zh-CN" altLang="en-US" sz="1200" kern="0" dirty="0">
                  <a:solidFill>
                    <a:prstClr val="white"/>
                  </a:solidFill>
                  <a:cs typeface="+mn-ea"/>
                  <a:sym typeface="+mn-lt"/>
                </a:rPr>
                <a:t>并行</a:t>
              </a:r>
              <a:endParaRPr lang="en-US" altLang="zh-CN" sz="12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3">
              <a:extLst>
                <a:ext uri="{FF2B5EF4-FFF2-40B4-BE49-F238E27FC236}">
                  <a16:creationId xmlns:a16="http://schemas.microsoft.com/office/drawing/2014/main" id="{94A21916-9607-4A63-A48B-89698DD7C467}"/>
                </a:ext>
              </a:extLst>
            </p:cNvPr>
            <p:cNvSpPr txBox="1"/>
            <p:nvPr/>
          </p:nvSpPr>
          <p:spPr>
            <a:xfrm>
              <a:off x="1147682" y="4417666"/>
              <a:ext cx="1144737" cy="36000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cs typeface="+mn-ea"/>
                  <a:sym typeface="+mn-lt"/>
                </a:rPr>
                <a:t>On-Device</a:t>
              </a:r>
              <a:r>
                <a:rPr lang="zh-CN" altLang="en-US" sz="1200" kern="0" dirty="0">
                  <a:solidFill>
                    <a:prstClr val="white"/>
                  </a:solidFill>
                  <a:cs typeface="+mn-ea"/>
                  <a:sym typeface="+mn-lt"/>
                </a:rPr>
                <a:t>执行</a:t>
              </a:r>
              <a:endParaRPr lang="en-US" altLang="zh-CN" sz="12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13">
              <a:extLst>
                <a:ext uri="{FF2B5EF4-FFF2-40B4-BE49-F238E27FC236}">
                  <a16:creationId xmlns:a16="http://schemas.microsoft.com/office/drawing/2014/main" id="{52C2EE92-C44E-493D-AF6A-158F71B8DEA9}"/>
                </a:ext>
              </a:extLst>
            </p:cNvPr>
            <p:cNvSpPr txBox="1"/>
            <p:nvPr/>
          </p:nvSpPr>
          <p:spPr>
            <a:xfrm>
              <a:off x="3766913" y="4417666"/>
              <a:ext cx="1365543" cy="36000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cs typeface="+mn-ea"/>
                  <a:sym typeface="+mn-lt"/>
                </a:rPr>
                <a:t>深度图优化</a:t>
              </a:r>
              <a:endParaRPr lang="en-US" altLang="zh-CN" sz="12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93F6D099-8C05-B348-A88D-38FB8F2B524C}"/>
              </a:ext>
            </a:extLst>
          </p:cNvPr>
          <p:cNvSpPr/>
          <p:nvPr/>
        </p:nvSpPr>
        <p:spPr>
          <a:xfrm>
            <a:off x="925340" y="3532598"/>
            <a:ext cx="4196940" cy="392260"/>
          </a:xfrm>
          <a:prstGeom prst="roundRect">
            <a:avLst/>
          </a:prstGeom>
          <a:solidFill>
            <a:srgbClr val="6666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577650DD-6DB2-4EDB-A55D-B892136B3D82}"/>
              </a:ext>
            </a:extLst>
          </p:cNvPr>
          <p:cNvSpPr txBox="1"/>
          <p:nvPr/>
        </p:nvSpPr>
        <p:spPr bwMode="white">
          <a:xfrm>
            <a:off x="2319229" y="2379395"/>
            <a:ext cx="1544776" cy="454917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noAutofit/>
          </a:bodyPr>
          <a:lstStyle/>
          <a:p>
            <a:pPr algn="ctr" defTabSz="914400">
              <a:defRPr/>
            </a:pPr>
            <a:r>
              <a:rPr lang="zh-CN" altLang="en-US" sz="1400" kern="0" dirty="0">
                <a:solidFill>
                  <a:prstClr val="white"/>
                </a:solidFill>
                <a:cs typeface="+mn-ea"/>
                <a:sym typeface="+mn-lt"/>
              </a:rPr>
              <a:t>全场景统一</a:t>
            </a:r>
            <a:r>
              <a:rPr lang="en-US" altLang="zh-CN" sz="1400" kern="0" dirty="0">
                <a:solidFill>
                  <a:prstClr val="white"/>
                </a:solidFill>
                <a:cs typeface="+mn-ea"/>
                <a:sym typeface="+mn-lt"/>
              </a:rPr>
              <a:t>API</a:t>
            </a:r>
            <a:endParaRPr lang="zh-CN" altLang="en-US" sz="14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文本框 11">
            <a:extLst>
              <a:ext uri="{FF2B5EF4-FFF2-40B4-BE49-F238E27FC236}">
                <a16:creationId xmlns:a16="http://schemas.microsoft.com/office/drawing/2014/main" id="{7C8C79E3-A1C1-4A70-A1B2-E511C66260EA}"/>
              </a:ext>
            </a:extLst>
          </p:cNvPr>
          <p:cNvSpPr txBox="1"/>
          <p:nvPr/>
        </p:nvSpPr>
        <p:spPr bwMode="white">
          <a:xfrm>
            <a:off x="1112016" y="2859690"/>
            <a:ext cx="1147819" cy="396000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 rtlCol="0" anchor="ctr">
            <a:noAutofit/>
          </a:bodyPr>
          <a:lstStyle/>
          <a:p>
            <a:pPr algn="ctr" defTabSz="914400"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自动微分</a:t>
            </a:r>
            <a:endParaRPr lang="en-US" altLang="zh-CN" sz="1200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文本框 11">
            <a:extLst>
              <a:ext uri="{FF2B5EF4-FFF2-40B4-BE49-F238E27FC236}">
                <a16:creationId xmlns:a16="http://schemas.microsoft.com/office/drawing/2014/main" id="{F4E62417-2785-4700-A54E-0CA59CDF3B94}"/>
              </a:ext>
            </a:extLst>
          </p:cNvPr>
          <p:cNvSpPr txBox="1"/>
          <p:nvPr/>
        </p:nvSpPr>
        <p:spPr bwMode="white">
          <a:xfrm>
            <a:off x="2310281" y="2859690"/>
            <a:ext cx="1544775" cy="396000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 rtlCol="0" anchor="ctr">
            <a:noAutofit/>
          </a:bodyPr>
          <a:lstStyle/>
          <a:p>
            <a:pPr algn="ctr" defTabSz="914400"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自动并行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9CE76C-06CF-4EF9-8957-BB237139679D}"/>
              </a:ext>
            </a:extLst>
          </p:cNvPr>
          <p:cNvSpPr txBox="1"/>
          <p:nvPr/>
        </p:nvSpPr>
        <p:spPr bwMode="white">
          <a:xfrm>
            <a:off x="3693783" y="2859690"/>
            <a:ext cx="1544773" cy="396000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 rtlCol="0" anchor="ctr">
            <a:noAutofit/>
          </a:bodyPr>
          <a:lstStyle/>
          <a:p>
            <a:pPr algn="ctr" defTabSz="914400">
              <a:defRPr/>
            </a:pPr>
            <a:r>
              <a:rPr lang="zh-CN" altLang="en-US" sz="1200" kern="0" dirty="0">
                <a:solidFill>
                  <a:prstClr val="white"/>
                </a:solidFill>
                <a:cs typeface="+mn-ea"/>
                <a:sym typeface="+mn-lt"/>
              </a:rPr>
              <a:t>自动调优</a:t>
            </a:r>
          </a:p>
        </p:txBody>
      </p:sp>
      <p:sp>
        <p:nvSpPr>
          <p:cNvPr id="27" name="文本框 11">
            <a:extLst>
              <a:ext uri="{FF2B5EF4-FFF2-40B4-BE49-F238E27FC236}">
                <a16:creationId xmlns:a16="http://schemas.microsoft.com/office/drawing/2014/main" id="{B1916C84-8F43-4657-8F29-4F0B3196F6EB}"/>
              </a:ext>
            </a:extLst>
          </p:cNvPr>
          <p:cNvSpPr txBox="1"/>
          <p:nvPr/>
        </p:nvSpPr>
        <p:spPr bwMode="white">
          <a:xfrm>
            <a:off x="1949877" y="3544894"/>
            <a:ext cx="2198086" cy="400159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 anchor="ctr">
            <a:noAutofit/>
          </a:bodyPr>
          <a:lstStyle/>
          <a:p>
            <a:pPr algn="ctr" defTabSz="914400">
              <a:defRPr/>
            </a:pPr>
            <a:r>
              <a:rPr lang="en-US" altLang="zh-CN" sz="1400" kern="0" dirty="0">
                <a:solidFill>
                  <a:prstClr val="white"/>
                </a:solidFill>
                <a:cs typeface="+mn-ea"/>
                <a:sym typeface="+mn-lt"/>
              </a:rPr>
              <a:t>MindSpore IR </a:t>
            </a:r>
            <a:r>
              <a:rPr lang="zh-CN" altLang="en-US" sz="1400" kern="0" dirty="0">
                <a:solidFill>
                  <a:prstClr val="white"/>
                </a:solidFill>
                <a:cs typeface="+mn-ea"/>
                <a:sym typeface="+mn-lt"/>
              </a:rPr>
              <a:t>计算图表达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9DACBE1-A0DE-478C-83E6-C705960F29E4}"/>
              </a:ext>
            </a:extLst>
          </p:cNvPr>
          <p:cNvSpPr txBox="1"/>
          <p:nvPr/>
        </p:nvSpPr>
        <p:spPr>
          <a:xfrm>
            <a:off x="5444408" y="1926966"/>
            <a:ext cx="5457079" cy="7899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>
              <a:lnSpc>
                <a:spcPts val="3440"/>
              </a:lnSpc>
              <a:defRPr/>
            </a:pPr>
            <a:r>
              <a:rPr lang="zh-CN" altLang="en-US" sz="1600" b="1" dirty="0">
                <a:solidFill>
                  <a:srgbClr val="C7000B"/>
                </a:solidFill>
                <a:cs typeface="+mn-ea"/>
                <a:sym typeface="+mn-lt"/>
              </a:rPr>
              <a:t>开发态 友好</a:t>
            </a:r>
            <a:r>
              <a:rPr lang="zh-CN" altLang="en-US" sz="1600" b="1" dirty="0">
                <a:solidFill>
                  <a:srgbClr val="C00000"/>
                </a:solidFill>
                <a:cs typeface="+mn-ea"/>
                <a:sym typeface="+mn-lt"/>
              </a:rPr>
              <a:t>：</a:t>
            </a:r>
            <a:r>
              <a:rPr lang="en-US" altLang="zh-CN" sz="1600" b="1" dirty="0">
                <a:solidFill>
                  <a:srgbClr val="1D1D1A"/>
                </a:solidFill>
                <a:cs typeface="+mn-ea"/>
                <a:sym typeface="+mn-lt"/>
              </a:rPr>
              <a:t>AI </a:t>
            </a:r>
            <a:r>
              <a:rPr lang="zh-CN" altLang="en-US" sz="1600" b="1" dirty="0">
                <a:solidFill>
                  <a:srgbClr val="1D1D1A"/>
                </a:solidFill>
                <a:cs typeface="+mn-ea"/>
                <a:sym typeface="+mn-lt"/>
              </a:rPr>
              <a:t>算法即代码</a:t>
            </a:r>
            <a:endParaRPr lang="en-US" altLang="zh-CN" sz="1600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4400">
              <a:spcBef>
                <a:spcPts val="600"/>
              </a:spcBef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通过自动微分、自动并行、自动调优等技术，代码减少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20%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，效率提升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11CE3D-E426-4EB7-8797-693E942B06C1}"/>
              </a:ext>
            </a:extLst>
          </p:cNvPr>
          <p:cNvSpPr txBox="1"/>
          <p:nvPr/>
        </p:nvSpPr>
        <p:spPr>
          <a:xfrm>
            <a:off x="5444408" y="2664265"/>
            <a:ext cx="5493713" cy="7899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>
              <a:lnSpc>
                <a:spcPts val="3440"/>
              </a:lnSpc>
            </a:pPr>
            <a:r>
              <a:rPr lang="zh-CN" altLang="en-US" sz="1600" b="1" dirty="0">
                <a:solidFill>
                  <a:srgbClr val="C7000B"/>
                </a:solidFill>
                <a:cs typeface="+mn-ea"/>
                <a:sym typeface="+mn-lt"/>
              </a:rPr>
              <a:t>运行态 高效：</a:t>
            </a:r>
            <a:r>
              <a:rPr lang="zh-CN" altLang="en-US" sz="1600" b="1" dirty="0">
                <a:solidFill>
                  <a:srgbClr val="1D1D1A"/>
                </a:solidFill>
                <a:cs typeface="+mn-ea"/>
                <a:sym typeface="+mn-lt"/>
              </a:rPr>
              <a:t>面向昇腾芯片优化</a:t>
            </a:r>
            <a:endParaRPr lang="en-US" altLang="zh-CN" sz="1600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4400">
              <a:spcBef>
                <a:spcPts val="600"/>
              </a:spcBef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通过图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算子编译加速以及神经网络并行执行，协同昇腾芯片实现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1.6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倍性能优势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B43B19-2B72-446B-BFD4-35F6EB2299B0}"/>
              </a:ext>
            </a:extLst>
          </p:cNvPr>
          <p:cNvSpPr txBox="1"/>
          <p:nvPr/>
        </p:nvSpPr>
        <p:spPr>
          <a:xfrm>
            <a:off x="5444408" y="3401564"/>
            <a:ext cx="5652006" cy="7899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>
              <a:lnSpc>
                <a:spcPts val="3440"/>
              </a:lnSpc>
              <a:defRPr/>
            </a:pPr>
            <a:r>
              <a:rPr lang="zh-CN" altLang="en-US" sz="1600" b="1" dirty="0">
                <a:solidFill>
                  <a:srgbClr val="C7000B"/>
                </a:solidFill>
                <a:cs typeface="+mn-ea"/>
                <a:sym typeface="+mn-lt"/>
              </a:rPr>
              <a:t>部署态 灵活：</a:t>
            </a:r>
            <a:r>
              <a:rPr lang="zh-CN" altLang="en-US" sz="1600" b="1" dirty="0">
                <a:solidFill>
                  <a:srgbClr val="1D1D1A"/>
                </a:solidFill>
                <a:cs typeface="+mn-ea"/>
                <a:sym typeface="+mn-lt"/>
              </a:rPr>
              <a:t>全场景按需协同</a:t>
            </a:r>
            <a:endParaRPr lang="en-US" altLang="zh-CN" sz="1600" b="1" dirty="0">
              <a:solidFill>
                <a:srgbClr val="1D1D1A"/>
              </a:solidFill>
              <a:cs typeface="+mn-ea"/>
              <a:sym typeface="+mn-lt"/>
            </a:endParaRPr>
          </a:p>
          <a:p>
            <a:pPr defTabSz="914400">
              <a:spcBef>
                <a:spcPts val="600"/>
              </a:spcBef>
              <a:defRPr/>
            </a:pP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通过自适应部署技术，实现从</a:t>
            </a:r>
            <a:r>
              <a:rPr lang="en-US" altLang="zh-CN" sz="1200" dirty="0" err="1">
                <a:solidFill>
                  <a:srgbClr val="1D1D1A"/>
                </a:solidFill>
                <a:cs typeface="+mn-ea"/>
                <a:sym typeface="+mn-lt"/>
              </a:rPr>
              <a:t>IoT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设备到云灵活部署，可大可小（百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K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级</a:t>
            </a:r>
            <a:r>
              <a:rPr lang="en-US" altLang="zh-CN" sz="1200" dirty="0">
                <a:solidFill>
                  <a:srgbClr val="1D1D1A"/>
                </a:solidFill>
                <a:cs typeface="+mn-ea"/>
                <a:sym typeface="+mn-lt"/>
              </a:rPr>
              <a:t>~M</a:t>
            </a:r>
            <a:r>
              <a:rPr lang="zh-CN" altLang="en-US" sz="1200" dirty="0">
                <a:solidFill>
                  <a:srgbClr val="1D1D1A"/>
                </a:solidFill>
                <a:cs typeface="+mn-ea"/>
                <a:sym typeface="+mn-lt"/>
              </a:rPr>
              <a:t>级）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28CFD46-F049-473D-97EC-7FBCFD7D9606}"/>
              </a:ext>
            </a:extLst>
          </p:cNvPr>
          <p:cNvSpPr txBox="1"/>
          <p:nvPr/>
        </p:nvSpPr>
        <p:spPr>
          <a:xfrm>
            <a:off x="2344705" y="1958899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altLang="zh-CN" sz="2000" b="1" dirty="0">
                <a:solidFill>
                  <a:srgbClr val="0070C0"/>
                </a:solidFill>
                <a:cs typeface="+mn-ea"/>
                <a:sym typeface="+mn-lt"/>
              </a:rPr>
              <a:t>MindSpore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AB31FE1-0939-4CFB-88D7-CEFDDD0520D7}"/>
              </a:ext>
            </a:extLst>
          </p:cNvPr>
          <p:cNvCxnSpPr/>
          <p:nvPr/>
        </p:nvCxnSpPr>
        <p:spPr>
          <a:xfrm>
            <a:off x="1037157" y="3519403"/>
            <a:ext cx="4292604" cy="0"/>
          </a:xfrm>
          <a:prstGeom prst="line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70C0DD2-DDBF-41CC-968D-5DD4E8CA8DDA}"/>
              </a:ext>
            </a:extLst>
          </p:cNvPr>
          <p:cNvCxnSpPr>
            <a:cxnSpLocks/>
          </p:cNvCxnSpPr>
          <p:nvPr/>
        </p:nvCxnSpPr>
        <p:spPr>
          <a:xfrm>
            <a:off x="853473" y="4557217"/>
            <a:ext cx="4476288" cy="0"/>
          </a:xfrm>
          <a:prstGeom prst="line">
            <a:avLst/>
          </a:prstGeom>
          <a:noFill/>
          <a:ln w="6350" cap="flat" cmpd="sng" algn="ctr">
            <a:solidFill>
              <a:srgbClr val="595959"/>
            </a:solidFill>
            <a:prstDash val="solid"/>
            <a:miter lim="800000"/>
          </a:ln>
          <a:effectLst/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C779524-E571-4A2B-BA36-CE6147608D49}"/>
              </a:ext>
            </a:extLst>
          </p:cNvPr>
          <p:cNvCxnSpPr>
            <a:cxnSpLocks/>
          </p:cNvCxnSpPr>
          <p:nvPr/>
        </p:nvCxnSpPr>
        <p:spPr>
          <a:xfrm>
            <a:off x="853473" y="3368079"/>
            <a:ext cx="4476288" cy="17023"/>
          </a:xfrm>
          <a:prstGeom prst="line">
            <a:avLst/>
          </a:prstGeom>
          <a:noFill/>
          <a:ln w="6350" cap="flat" cmpd="sng" algn="ctr">
            <a:solidFill>
              <a:srgbClr val="595959"/>
            </a:solidFill>
            <a:prstDash val="solid"/>
            <a:miter lim="800000"/>
          </a:ln>
          <a:effectLst/>
        </p:spPr>
      </p:cxnSp>
      <p:sp>
        <p:nvSpPr>
          <p:cNvPr id="35" name="圆角矩形 104">
            <a:extLst>
              <a:ext uri="{FF2B5EF4-FFF2-40B4-BE49-F238E27FC236}">
                <a16:creationId xmlns:a16="http://schemas.microsoft.com/office/drawing/2014/main" id="{E51F8F84-6CE6-1646-9DFD-2C652DA5F370}"/>
              </a:ext>
            </a:extLst>
          </p:cNvPr>
          <p:cNvSpPr/>
          <p:nvPr/>
        </p:nvSpPr>
        <p:spPr>
          <a:xfrm>
            <a:off x="731838" y="5622707"/>
            <a:ext cx="4613421" cy="432886"/>
          </a:xfrm>
          <a:prstGeom prst="roundRect">
            <a:avLst>
              <a:gd name="adj" fmla="val 19398"/>
            </a:avLst>
          </a:prstGeom>
          <a:solidFill>
            <a:srgbClr val="666666">
              <a:lumMod val="20000"/>
              <a:lumOff val="80000"/>
            </a:srgbClr>
          </a:solidFill>
          <a:ln w="19050" cap="flat" cmpd="sng" algn="ctr">
            <a:noFill/>
            <a:prstDash val="solid"/>
            <a:miter lim="800000"/>
          </a:ln>
          <a:effectLst>
            <a:outerShdw blurRad="317500" dist="12700" dir="5400000" algn="tr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168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处理器：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Ascend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GPU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cs typeface="+mn-ea"/>
                <a:sym typeface="+mn-lt"/>
              </a:rPr>
              <a:t>CPU</a:t>
            </a:r>
          </a:p>
        </p:txBody>
      </p:sp>
      <p:cxnSp>
        <p:nvCxnSpPr>
          <p:cNvPr id="36" name="直线连接符 6">
            <a:extLst>
              <a:ext uri="{FF2B5EF4-FFF2-40B4-BE49-F238E27FC236}">
                <a16:creationId xmlns:a16="http://schemas.microsoft.com/office/drawing/2014/main" id="{CE30181F-7394-FA42-888A-5355EF37176B}"/>
              </a:ext>
            </a:extLst>
          </p:cNvPr>
          <p:cNvCxnSpPr/>
          <p:nvPr/>
        </p:nvCxnSpPr>
        <p:spPr>
          <a:xfrm>
            <a:off x="2360180" y="2905278"/>
            <a:ext cx="0" cy="308907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37" name="直线连接符 56">
            <a:extLst>
              <a:ext uri="{FF2B5EF4-FFF2-40B4-BE49-F238E27FC236}">
                <a16:creationId xmlns:a16="http://schemas.microsoft.com/office/drawing/2014/main" id="{135A3F1B-8596-FC44-9416-7DE44A281C2F}"/>
              </a:ext>
            </a:extLst>
          </p:cNvPr>
          <p:cNvCxnSpPr/>
          <p:nvPr/>
        </p:nvCxnSpPr>
        <p:spPr>
          <a:xfrm>
            <a:off x="3820766" y="2905278"/>
            <a:ext cx="0" cy="308907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38" name="直线连接符 69">
            <a:extLst>
              <a:ext uri="{FF2B5EF4-FFF2-40B4-BE49-F238E27FC236}">
                <a16:creationId xmlns:a16="http://schemas.microsoft.com/office/drawing/2014/main" id="{52F80C8D-DF4C-E248-B2F6-00ED384988A6}"/>
              </a:ext>
            </a:extLst>
          </p:cNvPr>
          <p:cNvCxnSpPr/>
          <p:nvPr/>
        </p:nvCxnSpPr>
        <p:spPr>
          <a:xfrm>
            <a:off x="2360180" y="4032189"/>
            <a:ext cx="0" cy="308907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39" name="直线连接符 70">
            <a:extLst>
              <a:ext uri="{FF2B5EF4-FFF2-40B4-BE49-F238E27FC236}">
                <a16:creationId xmlns:a16="http://schemas.microsoft.com/office/drawing/2014/main" id="{ACDC2925-FC96-E84A-B7A8-3E32ECBFC55E}"/>
              </a:ext>
            </a:extLst>
          </p:cNvPr>
          <p:cNvCxnSpPr/>
          <p:nvPr/>
        </p:nvCxnSpPr>
        <p:spPr>
          <a:xfrm>
            <a:off x="3820766" y="4032189"/>
            <a:ext cx="0" cy="308907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40" name="文本框 162">
            <a:extLst>
              <a:ext uri="{FF2B5EF4-FFF2-40B4-BE49-F238E27FC236}">
                <a16:creationId xmlns:a16="http://schemas.microsoft.com/office/drawing/2014/main" id="{75B43B19-2B72-446B-BFD4-35F6EB2299B0}"/>
              </a:ext>
            </a:extLst>
          </p:cNvPr>
          <p:cNvSpPr txBox="1"/>
          <p:nvPr/>
        </p:nvSpPr>
        <p:spPr>
          <a:xfrm>
            <a:off x="5444408" y="4310738"/>
            <a:ext cx="5177985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C7000B"/>
                </a:solidFill>
                <a:cs typeface="+mn-ea"/>
              </a:rPr>
              <a:t>开源开放：</a:t>
            </a:r>
            <a:r>
              <a:rPr lang="en-US" altLang="zh-CN" sz="1600" dirty="0">
                <a:solidFill>
                  <a:srgbClr val="1D1D1A"/>
                </a:solidFill>
              </a:rPr>
              <a:t>2020</a:t>
            </a:r>
            <a:r>
              <a:rPr lang="zh-CN" altLang="en-US" sz="1600" dirty="0">
                <a:solidFill>
                  <a:srgbClr val="1D1D1A"/>
                </a:solidFill>
              </a:rPr>
              <a:t>年</a:t>
            </a:r>
            <a:r>
              <a:rPr lang="en-US" altLang="zh-CN" sz="1600" dirty="0">
                <a:solidFill>
                  <a:srgbClr val="1D1D1A"/>
                </a:solidFill>
              </a:rPr>
              <a:t>3</a:t>
            </a:r>
            <a:r>
              <a:rPr lang="zh-CN" altLang="en-US" sz="1600" dirty="0">
                <a:solidFill>
                  <a:srgbClr val="1D1D1A"/>
                </a:solidFill>
              </a:rPr>
              <a:t>月</a:t>
            </a:r>
            <a:r>
              <a:rPr lang="en-US" altLang="zh-CN" sz="1600" dirty="0">
                <a:solidFill>
                  <a:srgbClr val="1D1D1A"/>
                </a:solidFill>
              </a:rPr>
              <a:t>28</a:t>
            </a:r>
            <a:r>
              <a:rPr lang="zh-CN" altLang="en-US" sz="1600" dirty="0">
                <a:solidFill>
                  <a:srgbClr val="1D1D1A"/>
                </a:solidFill>
              </a:rPr>
              <a:t>号源代码开源</a:t>
            </a:r>
            <a:endParaRPr lang="en-US" altLang="zh-CN" sz="1600" dirty="0">
              <a:solidFill>
                <a:srgbClr val="1D1D1A"/>
              </a:solidFill>
            </a:endParaRPr>
          </a:p>
          <a:p>
            <a:pPr marL="285750" indent="-285750" defTabSz="91440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solidFill>
                  <a:srgbClr val="1D1D1A"/>
                </a:solidFill>
                <a:hlinkClick r:id="rId3"/>
              </a:rPr>
              <a:t>https://gitee.com/mindspore</a:t>
            </a:r>
            <a:r>
              <a:rPr lang="en-US" altLang="zh-CN" sz="1400" dirty="0">
                <a:solidFill>
                  <a:srgbClr val="1D1D1A"/>
                </a:solidFill>
              </a:rPr>
              <a:t> </a:t>
            </a:r>
          </a:p>
          <a:p>
            <a:pPr marL="285750" indent="-285750" defTabSz="91440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  <a:defRPr/>
            </a:pPr>
            <a:r>
              <a:rPr lang="en-US" altLang="zh-CN" sz="1400" kern="0" dirty="0">
                <a:solidFill>
                  <a:srgbClr val="1D1D1A"/>
                </a:solidFill>
                <a:cs typeface="+mn-ea"/>
                <a:sym typeface="+mn-lt"/>
              </a:rPr>
              <a:t>GitHub</a:t>
            </a:r>
            <a:r>
              <a:rPr lang="zh-CN" altLang="en-US" sz="1400" kern="0" dirty="0">
                <a:solidFill>
                  <a:srgbClr val="1D1D1A"/>
                </a:solidFill>
                <a:cs typeface="+mn-ea"/>
                <a:sym typeface="+mn-lt"/>
              </a:rPr>
              <a:t>提供镜像</a:t>
            </a:r>
          </a:p>
        </p:txBody>
      </p:sp>
      <p:pic>
        <p:nvPicPr>
          <p:cNvPr id="41" name="Picture 4" descr="关于我们- 码云Gitee.co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9" t="19359" r="20255" b="19681"/>
          <a:stretch/>
        </p:blipFill>
        <p:spPr bwMode="auto">
          <a:xfrm>
            <a:off x="9020200" y="4692860"/>
            <a:ext cx="1309380" cy="43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:\Users\z00426515\AppData\Roaming\eSpace_Desktop\UserData\z00426515\imagefiles\A27930EF-09E6-40E4-838F-26585821428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93" y="1351783"/>
            <a:ext cx="1708835" cy="42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767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kern="0" dirty="0" err="1">
                <a:latin typeface="+mj-lt"/>
                <a:ea typeface="+mj-ea"/>
                <a:cs typeface="+mn-ea"/>
                <a:sym typeface="+mn-lt"/>
              </a:rPr>
              <a:t>MindSpore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：三大创新助力全场景</a:t>
            </a:r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AI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应用</a:t>
            </a:r>
            <a:b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3" name="圆角矩形 244"/>
          <p:cNvSpPr/>
          <p:nvPr/>
        </p:nvSpPr>
        <p:spPr>
          <a:xfrm>
            <a:off x="746551" y="1455731"/>
            <a:ext cx="5679537" cy="372145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19050">
            <a:solidFill>
              <a:srgbClr val="FFFFFF"/>
            </a:solidFill>
            <a:miter lim="400000"/>
          </a:ln>
        </p:spPr>
        <p:txBody>
          <a:bodyPr lIns="15676" tIns="15676" rIns="15676" bIns="15676" anchor="t"/>
          <a:lstStyle/>
          <a:p>
            <a:pPr marL="0" marR="0" lvl="0" indent="0" algn="ctr" defTabSz="25473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Arial"/>
                <a:ea typeface="Arial"/>
                <a:cs typeface="Arial"/>
                <a:sym typeface="Arial"/>
              </a:defRPr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4" name="圆角矩形 244"/>
          <p:cNvSpPr/>
          <p:nvPr/>
        </p:nvSpPr>
        <p:spPr>
          <a:xfrm>
            <a:off x="746551" y="2669016"/>
            <a:ext cx="5679537" cy="1993189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19050">
            <a:solidFill>
              <a:srgbClr val="FFFFFF"/>
            </a:solidFill>
            <a:miter lim="400000"/>
          </a:ln>
        </p:spPr>
        <p:txBody>
          <a:bodyPr wrap="none" lIns="15676" tIns="0" rIns="15676" bIns="15676" anchor="t"/>
          <a:lstStyle/>
          <a:p>
            <a:pPr marL="0" marR="0" lvl="0" indent="0" algn="ctr" defTabSz="25473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全场景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AI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计算框架</a:t>
            </a:r>
            <a:r>
              <a:rPr kumimoji="0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MindSpore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16158" y="3845080"/>
            <a:ext cx="3590926" cy="324000"/>
          </a:xfrm>
          <a:prstGeom prst="rect">
            <a:avLst/>
          </a:prstGeom>
          <a:gradFill>
            <a:gsLst>
              <a:gs pos="0">
                <a:srgbClr val="FFFFFF"/>
              </a:gs>
              <a:gs pos="85000">
                <a:srgbClr val="FFFFFF">
                  <a:lumMod val="85000"/>
                </a:srgbClr>
              </a:gs>
            </a:gsLst>
            <a:lin ang="5400000" scaled="0"/>
          </a:gradFill>
          <a:ln w="12700">
            <a:noFill/>
            <a:miter/>
          </a:ln>
        </p:spPr>
        <p:txBody>
          <a:bodyPr lIns="54864" tIns="54864" rIns="54864" bIns="54864" anchor="ctr"/>
          <a:lstStyle/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计算图编译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2082" y="3923719"/>
            <a:ext cx="1276049" cy="432000"/>
          </a:xfrm>
          <a:prstGeom prst="rect">
            <a:avLst/>
          </a:prstGeom>
          <a:gradFill>
            <a:gsLst>
              <a:gs pos="0">
                <a:srgbClr val="FFFFFF"/>
              </a:gs>
              <a:gs pos="85000">
                <a:srgbClr val="FFFFFF">
                  <a:lumMod val="85000"/>
                </a:srgbClr>
              </a:gs>
            </a:gsLst>
            <a:lin ang="5400000" scaled="0"/>
          </a:gradFill>
          <a:ln w="12700">
            <a:noFill/>
            <a:miter/>
          </a:ln>
        </p:spPr>
        <p:txBody>
          <a:bodyPr lIns="54864" tIns="54864" rIns="54864" bIns="54864" anchor="ctr"/>
          <a:lstStyle/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企业级安全可信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MindArmour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7" name="圆角矩形 244"/>
          <p:cNvSpPr/>
          <p:nvPr/>
        </p:nvSpPr>
        <p:spPr>
          <a:xfrm>
            <a:off x="2616158" y="4246811"/>
            <a:ext cx="3590926" cy="324000"/>
          </a:xfrm>
          <a:prstGeom prst="roundRect">
            <a:avLst>
              <a:gd name="adj" fmla="val 5180"/>
            </a:avLst>
          </a:prstGeom>
          <a:gradFill>
            <a:gsLst>
              <a:gs pos="0">
                <a:srgbClr val="FFFFFF"/>
              </a:gs>
              <a:gs pos="85000">
                <a:srgbClr val="FFFFFF">
                  <a:lumMod val="85000"/>
                </a:srgbClr>
              </a:gs>
            </a:gsLst>
            <a:lin ang="5400000" scaled="0"/>
          </a:gradFill>
          <a:ln w="12700">
            <a:noFill/>
            <a:miter/>
          </a:ln>
        </p:spPr>
        <p:txBody>
          <a:bodyPr lIns="54864" tIns="54864" rIns="54864" bIns="54864" anchor="ctr"/>
          <a:lstStyle/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端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-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边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-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云按需协作分布式并行架构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8" name="圆角矩形 244"/>
          <p:cNvSpPr/>
          <p:nvPr/>
        </p:nvSpPr>
        <p:spPr>
          <a:xfrm>
            <a:off x="746551" y="1858685"/>
            <a:ext cx="5679537" cy="772831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19050">
            <a:solidFill>
              <a:srgbClr val="FFFFFF"/>
            </a:solidFill>
            <a:miter lim="400000"/>
          </a:ln>
        </p:spPr>
        <p:txBody>
          <a:bodyPr lIns="15676" tIns="15676" rIns="15676" bIns="15676" anchor="t"/>
          <a:lstStyle/>
          <a:p>
            <a:pPr marL="0" marR="0" lvl="0" indent="0" algn="ctr" defTabSz="254732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Arial"/>
                <a:ea typeface="Arial"/>
                <a:cs typeface="Arial"/>
                <a:sym typeface="Arial"/>
              </a:defRPr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9" name="圆角矩形 244"/>
          <p:cNvSpPr/>
          <p:nvPr/>
        </p:nvSpPr>
        <p:spPr>
          <a:xfrm>
            <a:off x="1119073" y="2272849"/>
            <a:ext cx="1414800" cy="252000"/>
          </a:xfrm>
          <a:prstGeom prst="roundRect">
            <a:avLst>
              <a:gd name="adj" fmla="val 5180"/>
            </a:avLst>
          </a:prstGeom>
          <a:noFill/>
          <a:ln w="952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MindX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10" name="圆角矩形 244"/>
          <p:cNvSpPr/>
          <p:nvPr/>
        </p:nvSpPr>
        <p:spPr>
          <a:xfrm>
            <a:off x="1684675" y="1938703"/>
            <a:ext cx="1414800" cy="252000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 w="9525" cap="flat">
            <a:solidFill>
              <a:srgbClr val="666666">
                <a:lumMod val="60000"/>
                <a:lumOff val="40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ModelArts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11" name="圆角矩形 244"/>
          <p:cNvSpPr/>
          <p:nvPr/>
        </p:nvSpPr>
        <p:spPr>
          <a:xfrm>
            <a:off x="3500736" y="1938703"/>
            <a:ext cx="1230663" cy="252000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 w="9525" cap="flat">
            <a:solidFill>
              <a:srgbClr val="666666">
                <a:lumMod val="60000"/>
                <a:lumOff val="40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HiAI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 Service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12" name="圆角矩形 244"/>
          <p:cNvSpPr/>
          <p:nvPr/>
        </p:nvSpPr>
        <p:spPr>
          <a:xfrm>
            <a:off x="2616158" y="3447914"/>
            <a:ext cx="3590926" cy="324000"/>
          </a:xfrm>
          <a:prstGeom prst="roundRect">
            <a:avLst>
              <a:gd name="adj" fmla="val 5180"/>
            </a:avLst>
          </a:prstGeom>
          <a:gradFill>
            <a:gsLst>
              <a:gs pos="0">
                <a:srgbClr val="FFFFFF"/>
              </a:gs>
              <a:gs pos="85000">
                <a:srgbClr val="FFFFFF">
                  <a:lumMod val="85000"/>
                </a:srgbClr>
              </a:gs>
            </a:gsLst>
            <a:lin ang="5400000" scaled="0"/>
          </a:gradFill>
          <a:ln w="12700">
            <a:noFill/>
            <a:miter/>
          </a:ln>
        </p:spPr>
        <p:txBody>
          <a:bodyPr lIns="54864" tIns="54864" rIns="54864" bIns="54864" anchor="ctr"/>
          <a:lstStyle/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ME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：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 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全场景统一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API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3" name="文本框 165"/>
          <p:cNvSpPr txBox="1"/>
          <p:nvPr/>
        </p:nvSpPr>
        <p:spPr>
          <a:xfrm>
            <a:off x="3160336" y="5663283"/>
            <a:ext cx="84096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1219271">
              <a:defRPr sz="4000" b="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algn="ctr"/>
            <a:r>
              <a:rPr sz="1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全场景</a:t>
            </a:r>
            <a:endParaRPr sz="140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14" name="直接连接符 133"/>
          <p:cNvSpPr/>
          <p:nvPr/>
        </p:nvSpPr>
        <p:spPr>
          <a:xfrm flipH="1">
            <a:off x="741099" y="5700670"/>
            <a:ext cx="0" cy="205853"/>
          </a:xfrm>
          <a:prstGeom prst="line">
            <a:avLst/>
          </a:prstGeom>
          <a:noFill/>
          <a:ln w="12700" cap="flat">
            <a:solidFill>
              <a:srgbClr val="C7000B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521354">
              <a:defRPr sz="6200">
                <a:latin typeface="DengXian"/>
                <a:ea typeface="DengXian"/>
                <a:cs typeface="DengXian"/>
                <a:sym typeface="DengXian"/>
              </a:defRPr>
            </a:pPr>
            <a:endParaRPr sz="20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DengXian"/>
            </a:endParaRPr>
          </a:p>
        </p:txBody>
      </p:sp>
      <p:sp>
        <p:nvSpPr>
          <p:cNvPr id="15" name="直接连接符 134"/>
          <p:cNvSpPr/>
          <p:nvPr/>
        </p:nvSpPr>
        <p:spPr>
          <a:xfrm>
            <a:off x="6400191" y="5700670"/>
            <a:ext cx="0" cy="205853"/>
          </a:xfrm>
          <a:prstGeom prst="line">
            <a:avLst/>
          </a:prstGeom>
          <a:noFill/>
          <a:ln w="12700" cap="flat">
            <a:solidFill>
              <a:srgbClr val="C7000B"/>
            </a:solidFill>
            <a:prstDash val="solid"/>
            <a:round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521354">
              <a:defRPr sz="6200">
                <a:latin typeface="DengXian"/>
                <a:ea typeface="DengXian"/>
                <a:cs typeface="DengXian"/>
                <a:sym typeface="DengXian"/>
              </a:defRPr>
            </a:pPr>
            <a:endParaRPr sz="20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DengXian"/>
            </a:endParaRPr>
          </a:p>
        </p:txBody>
      </p:sp>
      <p:sp>
        <p:nvSpPr>
          <p:cNvPr id="16" name="直接连接符 131"/>
          <p:cNvSpPr/>
          <p:nvPr/>
        </p:nvSpPr>
        <p:spPr>
          <a:xfrm>
            <a:off x="4396832" y="5814605"/>
            <a:ext cx="1988328" cy="0"/>
          </a:xfrm>
          <a:prstGeom prst="line">
            <a:avLst/>
          </a:prstGeom>
          <a:noFill/>
          <a:ln w="12700" cap="flat">
            <a:solidFill>
              <a:srgbClr val="C7000B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521354">
              <a:defRPr sz="6200">
                <a:latin typeface="DengXian"/>
                <a:ea typeface="DengXian"/>
                <a:cs typeface="DengXian"/>
                <a:sym typeface="DengXian"/>
              </a:defRPr>
            </a:pPr>
            <a:endParaRPr sz="20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DengXian"/>
            </a:endParaRPr>
          </a:p>
        </p:txBody>
      </p:sp>
      <p:sp>
        <p:nvSpPr>
          <p:cNvPr id="17" name="圆角矩形"/>
          <p:cNvSpPr/>
          <p:nvPr/>
        </p:nvSpPr>
        <p:spPr>
          <a:xfrm>
            <a:off x="4194655" y="5361779"/>
            <a:ext cx="1080000" cy="233300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12700">
            <a:miter lim="400000"/>
          </a:ln>
          <a:effectLst/>
        </p:spPr>
        <p:txBody>
          <a:bodyPr lIns="45719" r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消费终端</a:t>
            </a:r>
          </a:p>
        </p:txBody>
      </p:sp>
      <p:sp>
        <p:nvSpPr>
          <p:cNvPr id="18" name="圆角矩形"/>
          <p:cNvSpPr/>
          <p:nvPr/>
        </p:nvSpPr>
        <p:spPr>
          <a:xfrm>
            <a:off x="5346088" y="5361778"/>
            <a:ext cx="1080000" cy="233301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12700">
            <a:miter lim="400000"/>
          </a:ln>
          <a:effectLst/>
        </p:spPr>
        <p:txBody>
          <a:bodyPr lIns="45719" r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行业终端</a:t>
            </a:r>
          </a:p>
        </p:txBody>
      </p:sp>
      <p:sp>
        <p:nvSpPr>
          <p:cNvPr id="19" name="圆角矩形"/>
          <p:cNvSpPr/>
          <p:nvPr/>
        </p:nvSpPr>
        <p:spPr>
          <a:xfrm>
            <a:off x="3043223" y="5361778"/>
            <a:ext cx="1080000" cy="233301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12700">
            <a:miter lim="400000"/>
          </a:ln>
          <a:effectLst/>
        </p:spPr>
        <p:txBody>
          <a:bodyPr lIns="45719" r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边缘计算</a:t>
            </a:r>
          </a:p>
        </p:txBody>
      </p:sp>
      <p:sp>
        <p:nvSpPr>
          <p:cNvPr id="20" name="圆角矩形"/>
          <p:cNvSpPr/>
          <p:nvPr/>
        </p:nvSpPr>
        <p:spPr>
          <a:xfrm>
            <a:off x="1891791" y="5361778"/>
            <a:ext cx="1080000" cy="233301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12700">
            <a:miter lim="400000"/>
          </a:ln>
          <a:effectLst/>
        </p:spPr>
        <p:txBody>
          <a:bodyPr lIns="45719" r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私有云</a:t>
            </a:r>
          </a:p>
        </p:txBody>
      </p:sp>
      <p:sp>
        <p:nvSpPr>
          <p:cNvPr id="21" name="圆角矩形"/>
          <p:cNvSpPr/>
          <p:nvPr/>
        </p:nvSpPr>
        <p:spPr>
          <a:xfrm>
            <a:off x="740359" y="5361778"/>
            <a:ext cx="1080000" cy="233301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12700">
            <a:miter lim="400000"/>
          </a:ln>
          <a:effectLst/>
        </p:spPr>
        <p:txBody>
          <a:bodyPr lIns="45719" r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公有云</a:t>
            </a:r>
          </a:p>
        </p:txBody>
      </p:sp>
      <p:sp>
        <p:nvSpPr>
          <p:cNvPr id="22" name="圆角矩形"/>
          <p:cNvSpPr/>
          <p:nvPr/>
        </p:nvSpPr>
        <p:spPr>
          <a:xfrm>
            <a:off x="755727" y="5024050"/>
            <a:ext cx="5670361" cy="306918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12700">
            <a:miter lim="400000"/>
          </a:ln>
          <a:effectLst/>
        </p:spPr>
        <p:txBody>
          <a:bodyPr lIns="45719" rIns="45719" anchor="ctr"/>
          <a:lstStyle/>
          <a:p>
            <a:pPr marL="0" marR="0" lvl="0" indent="0" defTabSz="8016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>
                <a:solidFill>
                  <a:srgbClr val="3B3838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FZLanTingHeiS-R-GB"/>
              </a:rPr>
              <a:t>                                            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Huawei Sans"/>
              </a:rPr>
              <a:t>Ascend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Huawei Sans"/>
              </a:rPr>
              <a:t>、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Huawei Sans"/>
              </a:rPr>
              <a:t>GPU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Huawei Sans"/>
              </a:rPr>
              <a:t>、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Huawei Sans"/>
              </a:rPr>
              <a:t>CPU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EBEBEB">
                  <a:lumMod val="10000"/>
                </a:srgbClr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Huawei San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72423" y="3185539"/>
            <a:ext cx="1276049" cy="432000"/>
          </a:xfrm>
          <a:prstGeom prst="rect">
            <a:avLst/>
          </a:prstGeom>
          <a:gradFill>
            <a:gsLst>
              <a:gs pos="0">
                <a:srgbClr val="FFFFFF"/>
              </a:gs>
              <a:gs pos="85000">
                <a:srgbClr val="FFFFFF">
                  <a:lumMod val="85000"/>
                </a:srgbClr>
              </a:gs>
            </a:gsLst>
            <a:lin ang="5400000" scaled="0"/>
          </a:gradFill>
          <a:ln w="12700">
            <a:noFill/>
            <a:miter/>
          </a:ln>
        </p:spPr>
        <p:txBody>
          <a:bodyPr lIns="54864" tIns="54864" rIns="54864" bIns="54864" anchor="ctr"/>
          <a:lstStyle/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可视化调优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MindInsight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24" name="圆角矩形 244"/>
          <p:cNvSpPr/>
          <p:nvPr/>
        </p:nvSpPr>
        <p:spPr>
          <a:xfrm>
            <a:off x="2616158" y="3050748"/>
            <a:ext cx="3590926" cy="324000"/>
          </a:xfrm>
          <a:prstGeom prst="roundRect">
            <a:avLst>
              <a:gd name="adj" fmla="val 5180"/>
            </a:avLst>
          </a:prstGeom>
          <a:gradFill>
            <a:gsLst>
              <a:gs pos="0">
                <a:srgbClr val="FFFFFF"/>
              </a:gs>
              <a:gs pos="85000">
                <a:srgbClr val="FFFFFF">
                  <a:lumMod val="85000"/>
                </a:srgbClr>
              </a:gs>
            </a:gsLst>
            <a:lin ang="5400000" scaled="0"/>
          </a:gradFill>
          <a:ln w="12700">
            <a:noFill/>
            <a:miter/>
          </a:ln>
        </p:spPr>
        <p:txBody>
          <a:bodyPr lIns="54864" tIns="54864" rIns="54864" bIns="54864" anchor="ctr"/>
          <a:lstStyle/>
          <a:p>
            <a:pPr marL="0" marR="0" lvl="0" indent="0" algn="ctr" defTabSz="4953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领域扩展库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1591920" y="2247109"/>
            <a:ext cx="4805037" cy="0"/>
          </a:xfrm>
          <a:prstGeom prst="line">
            <a:avLst/>
          </a:prstGeom>
          <a:noFill/>
          <a:ln w="6350" cap="flat" cmpd="sng" algn="ctr">
            <a:solidFill>
              <a:srgbClr val="666666">
                <a:lumMod val="75000"/>
              </a:srgbClr>
            </a:solidFill>
            <a:prstDash val="dash"/>
            <a:miter lim="800000"/>
          </a:ln>
          <a:effectLst/>
        </p:spPr>
      </p:cxnSp>
      <p:cxnSp>
        <p:nvCxnSpPr>
          <p:cNvPr id="26" name="直接连接符 25"/>
          <p:cNvCxnSpPr/>
          <p:nvPr/>
        </p:nvCxnSpPr>
        <p:spPr>
          <a:xfrm>
            <a:off x="2448414" y="3073800"/>
            <a:ext cx="0" cy="1545200"/>
          </a:xfrm>
          <a:prstGeom prst="line">
            <a:avLst/>
          </a:prstGeom>
          <a:noFill/>
          <a:ln w="6350" cap="flat" cmpd="sng" algn="ctr">
            <a:solidFill>
              <a:srgbClr val="666666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27" name="直接连接符 131"/>
          <p:cNvSpPr/>
          <p:nvPr/>
        </p:nvSpPr>
        <p:spPr>
          <a:xfrm flipH="1">
            <a:off x="754472" y="5814605"/>
            <a:ext cx="1988328" cy="0"/>
          </a:xfrm>
          <a:prstGeom prst="line">
            <a:avLst/>
          </a:prstGeom>
          <a:noFill/>
          <a:ln w="12700" cap="flat">
            <a:solidFill>
              <a:srgbClr val="C7000B"/>
            </a:solidFill>
            <a:prstDash val="solid"/>
            <a:round/>
            <a:tailEnd type="triangle" w="med" len="med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521354">
              <a:defRPr sz="6200">
                <a:latin typeface="DengXian"/>
                <a:ea typeface="DengXian"/>
                <a:cs typeface="DengXian"/>
                <a:sym typeface="DengXian"/>
              </a:defRPr>
            </a:pPr>
            <a:endParaRPr sz="200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DengXian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38308" y="1383227"/>
            <a:ext cx="3704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54732">
              <a:lnSpc>
                <a:spcPct val="150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16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AI</a:t>
            </a:r>
            <a:r>
              <a:rPr lang="zh-CN" altLang="en-US" sz="16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应用</a:t>
            </a:r>
            <a:endParaRPr lang="zh-CN" altLang="en-US" sz="1600" b="1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Helvetica Neue Medium"/>
            </a:endParaRPr>
          </a:p>
        </p:txBody>
      </p:sp>
      <p:sp>
        <p:nvSpPr>
          <p:cNvPr id="29" name="圆角矩形 244"/>
          <p:cNvSpPr/>
          <p:nvPr/>
        </p:nvSpPr>
        <p:spPr>
          <a:xfrm>
            <a:off x="5148029" y="1938703"/>
            <a:ext cx="1230663" cy="252000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 w="9525" cap="flat">
            <a:solidFill>
              <a:srgbClr val="666666">
                <a:lumMod val="60000"/>
                <a:lumOff val="40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第三方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30" name="圆角矩形 244"/>
          <p:cNvSpPr/>
          <p:nvPr/>
        </p:nvSpPr>
        <p:spPr>
          <a:xfrm>
            <a:off x="2123955" y="2276381"/>
            <a:ext cx="1042077" cy="247248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 w="9525" cap="flat">
            <a:solidFill>
              <a:srgbClr val="666666">
                <a:lumMod val="60000"/>
                <a:lumOff val="40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MindX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 Edge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31" name="圆角矩形 244"/>
          <p:cNvSpPr/>
          <p:nvPr/>
        </p:nvSpPr>
        <p:spPr>
          <a:xfrm>
            <a:off x="3235007" y="2276381"/>
            <a:ext cx="1008000" cy="247248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 w="9525" cap="flat">
            <a:solidFill>
              <a:srgbClr val="666666">
                <a:lumMod val="60000"/>
                <a:lumOff val="40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MindX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 DL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32" name="圆角矩形 244"/>
          <p:cNvSpPr/>
          <p:nvPr/>
        </p:nvSpPr>
        <p:spPr>
          <a:xfrm>
            <a:off x="4311982" y="2276381"/>
            <a:ext cx="1008000" cy="247248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 w="9525" cap="flat">
            <a:solidFill>
              <a:srgbClr val="666666">
                <a:lumMod val="60000"/>
                <a:lumOff val="40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ModelZoo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33" name="圆角矩形 244"/>
          <p:cNvSpPr/>
          <p:nvPr/>
        </p:nvSpPr>
        <p:spPr>
          <a:xfrm>
            <a:off x="5388957" y="2276381"/>
            <a:ext cx="1008000" cy="247248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 w="9525" cap="flat">
            <a:solidFill>
              <a:srgbClr val="666666">
                <a:lumMod val="60000"/>
                <a:lumOff val="40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SDK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9246" y="1984387"/>
            <a:ext cx="12352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54732">
              <a:lnSpc>
                <a:spcPct val="150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zh-CN" altLang="en-US" sz="14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应用使能</a:t>
            </a:r>
            <a:endParaRPr lang="zh-CN" altLang="en-US" sz="1400" b="1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Helvetica Neue Medium"/>
            </a:endParaRPr>
          </a:p>
        </p:txBody>
      </p:sp>
      <p:sp>
        <p:nvSpPr>
          <p:cNvPr id="35" name="圆角矩形"/>
          <p:cNvSpPr/>
          <p:nvPr/>
        </p:nvSpPr>
        <p:spPr>
          <a:xfrm>
            <a:off x="755727" y="4686323"/>
            <a:ext cx="5670361" cy="306918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12700">
            <a:miter lim="400000"/>
          </a:ln>
          <a:effectLst/>
        </p:spPr>
        <p:txBody>
          <a:bodyPr lIns="45719" rIns="45719" anchor="ctr"/>
          <a:lstStyle/>
          <a:p>
            <a:pPr marL="0" marR="0" lvl="0" indent="0" defTabSz="8016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>
                <a:solidFill>
                  <a:srgbClr val="3B3838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EBEBEB">
                  <a:lumMod val="10000"/>
                </a:srgbClr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Huawei Sans"/>
            </a:endParaRPr>
          </a:p>
        </p:txBody>
      </p:sp>
      <p:sp>
        <p:nvSpPr>
          <p:cNvPr id="36" name="圆角矩形 244"/>
          <p:cNvSpPr/>
          <p:nvPr/>
        </p:nvSpPr>
        <p:spPr>
          <a:xfrm>
            <a:off x="2123955" y="4709116"/>
            <a:ext cx="1414800" cy="252000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 w="9525" cap="flat">
            <a:solidFill>
              <a:srgbClr val="666666">
                <a:lumMod val="60000"/>
                <a:lumOff val="40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CANN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37" name="圆角矩形 244"/>
          <p:cNvSpPr/>
          <p:nvPr/>
        </p:nvSpPr>
        <p:spPr>
          <a:xfrm>
            <a:off x="3664427" y="4707097"/>
            <a:ext cx="1414800" cy="252000"/>
          </a:xfrm>
          <a:prstGeom prst="roundRect">
            <a:avLst>
              <a:gd name="adj" fmla="val 5180"/>
            </a:avLst>
          </a:prstGeom>
          <a:solidFill>
            <a:srgbClr val="FFFFFF"/>
          </a:solidFill>
          <a:ln w="9525" cap="flat">
            <a:solidFill>
              <a:srgbClr val="666666">
                <a:lumMod val="60000"/>
                <a:lumOff val="40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CUDA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38" name="圆角矩形 244"/>
          <p:cNvSpPr/>
          <p:nvPr/>
        </p:nvSpPr>
        <p:spPr>
          <a:xfrm>
            <a:off x="5051410" y="4665071"/>
            <a:ext cx="1414800" cy="252000"/>
          </a:xfrm>
          <a:prstGeom prst="roundRect">
            <a:avLst>
              <a:gd name="adj" fmla="val 5180"/>
            </a:avLst>
          </a:prstGeom>
          <a:noFill/>
          <a:ln w="952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91439" tIns="91439" rIns="91439" bIns="91439" numCol="1" spcCol="38100" rtlCol="0" anchor="ctr">
            <a:noAutofit/>
          </a:bodyPr>
          <a:lstStyle/>
          <a:p>
            <a:pPr marL="0" marR="0" lvl="0" indent="0" algn="ctr" defTabSz="2438546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Arial"/>
              </a:rPr>
              <a:t>……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Arial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43662" y="4681869"/>
            <a:ext cx="1235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1687">
              <a:defRPr sz="4400" b="0">
                <a:solidFill>
                  <a:srgbClr val="3B3838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14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FZLanTingHeiS-R-GB"/>
              </a:rPr>
              <a:t>芯片使能 </a:t>
            </a:r>
            <a:endParaRPr lang="zh-CN" altLang="en-US" sz="1400" b="1" kern="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Huawei San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28294" y="5006897"/>
            <a:ext cx="1235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1687">
              <a:defRPr sz="4400" b="0">
                <a:solidFill>
                  <a:srgbClr val="3B3838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1400" b="1" kern="0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FZLanTingHeiS-R-GB"/>
              </a:rPr>
              <a:t>异构设备</a:t>
            </a:r>
            <a:endParaRPr lang="zh-CN" altLang="en-US" sz="1400" b="1" kern="0" dirty="0">
              <a:solidFill>
                <a:srgbClr val="1D1D1A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Huawei Sans"/>
            </a:endParaRPr>
          </a:p>
        </p:txBody>
      </p:sp>
      <p:sp>
        <p:nvSpPr>
          <p:cNvPr id="41" name="圆形"/>
          <p:cNvSpPr/>
          <p:nvPr/>
        </p:nvSpPr>
        <p:spPr>
          <a:xfrm>
            <a:off x="8079788" y="2730512"/>
            <a:ext cx="2272167" cy="2266129"/>
          </a:xfrm>
          <a:prstGeom prst="ellipse">
            <a:avLst/>
          </a:prstGeom>
          <a:noFill/>
          <a:ln w="38100" cap="flat">
            <a:solidFill>
              <a:srgbClr val="C7000B"/>
            </a:solidFill>
            <a:prstDash val="solid"/>
            <a:miter lim="400000"/>
          </a:ln>
          <a:effectLst/>
        </p:spPr>
        <p:txBody>
          <a:bodyPr wrap="square" lIns="101600" tIns="101600" rIns="101600" bIns="101600" numCol="1" anchor="ctr">
            <a:noAutofit/>
          </a:bodyPr>
          <a:lstStyle/>
          <a:p>
            <a:pPr defTabSz="914400">
              <a:defRPr sz="6400" b="0">
                <a:latin typeface="+mn-lt"/>
                <a:ea typeface="+mn-ea"/>
                <a:cs typeface="+mn-cs"/>
                <a:sym typeface="Helvetica Neue Medium"/>
              </a:defRPr>
            </a:pPr>
            <a:endParaRPr sz="6400">
              <a:solidFill>
                <a:srgbClr val="1D1D1A"/>
              </a:solidFill>
              <a:sym typeface="Helvetica Neue Medium"/>
            </a:endParaRPr>
          </a:p>
        </p:txBody>
      </p:sp>
      <p:sp>
        <p:nvSpPr>
          <p:cNvPr id="42" name="圆形"/>
          <p:cNvSpPr/>
          <p:nvPr/>
        </p:nvSpPr>
        <p:spPr>
          <a:xfrm>
            <a:off x="8823540" y="2400914"/>
            <a:ext cx="784662" cy="782577"/>
          </a:xfrm>
          <a:prstGeom prst="ellipse">
            <a:avLst/>
          </a:prstGeom>
          <a:solidFill>
            <a:srgbClr val="FFFFFF"/>
          </a:solidFill>
          <a:ln w="31750" cap="flat">
            <a:solidFill>
              <a:srgbClr val="C7000B"/>
            </a:solidFill>
            <a:prstDash val="solid"/>
            <a:miter lim="400000"/>
          </a:ln>
          <a:effectLst/>
        </p:spPr>
        <p:txBody>
          <a:bodyPr wrap="square" lIns="60207" tIns="60207" rIns="60207" bIns="60207" numCol="1" anchor="ctr">
            <a:noAutofit/>
          </a:bodyPr>
          <a:lstStyle/>
          <a:p>
            <a:pPr marL="0" marR="0" lvl="0" indent="0" defTabSz="978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sym typeface="Helvetica Neue Medium"/>
            </a:endParaRPr>
          </a:p>
        </p:txBody>
      </p:sp>
      <p:sp>
        <p:nvSpPr>
          <p:cNvPr id="43" name="圆形"/>
          <p:cNvSpPr/>
          <p:nvPr/>
        </p:nvSpPr>
        <p:spPr>
          <a:xfrm>
            <a:off x="7889874" y="4104329"/>
            <a:ext cx="784663" cy="782577"/>
          </a:xfrm>
          <a:prstGeom prst="ellipse">
            <a:avLst/>
          </a:prstGeom>
          <a:solidFill>
            <a:srgbClr val="FFFFFF"/>
          </a:solidFill>
          <a:ln w="31750" cap="flat">
            <a:solidFill>
              <a:srgbClr val="C7000B"/>
            </a:solidFill>
            <a:prstDash val="solid"/>
            <a:miter lim="400000"/>
          </a:ln>
          <a:effectLst/>
        </p:spPr>
        <p:txBody>
          <a:bodyPr wrap="square" lIns="60207" tIns="60207" rIns="60207" bIns="60207" numCol="1" anchor="ctr">
            <a:noAutofit/>
          </a:bodyPr>
          <a:lstStyle/>
          <a:p>
            <a:pPr marL="0" marR="0" lvl="0" indent="0" defTabSz="978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sym typeface="Helvetica Neue Medium"/>
            </a:endParaRPr>
          </a:p>
        </p:txBody>
      </p:sp>
      <p:sp>
        <p:nvSpPr>
          <p:cNvPr id="44" name="圆形"/>
          <p:cNvSpPr/>
          <p:nvPr/>
        </p:nvSpPr>
        <p:spPr>
          <a:xfrm>
            <a:off x="9702993" y="4150383"/>
            <a:ext cx="784662" cy="782576"/>
          </a:xfrm>
          <a:prstGeom prst="ellipse">
            <a:avLst/>
          </a:prstGeom>
          <a:solidFill>
            <a:srgbClr val="FFFFFF"/>
          </a:solidFill>
          <a:ln w="31750" cap="flat">
            <a:solidFill>
              <a:srgbClr val="C7000B"/>
            </a:solidFill>
            <a:prstDash val="solid"/>
            <a:miter lim="400000"/>
          </a:ln>
          <a:effectLst/>
        </p:spPr>
        <p:txBody>
          <a:bodyPr wrap="square" lIns="60207" tIns="60207" rIns="60207" bIns="60207" numCol="1" anchor="ctr">
            <a:noAutofit/>
          </a:bodyPr>
          <a:lstStyle/>
          <a:p>
            <a:pPr marL="0" marR="0" lvl="0" indent="0" defTabSz="978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sym typeface="Helvetica Neue Medium"/>
            </a:endParaRPr>
          </a:p>
        </p:txBody>
      </p:sp>
      <p:sp>
        <p:nvSpPr>
          <p:cNvPr id="45" name="圆形"/>
          <p:cNvSpPr/>
          <p:nvPr/>
        </p:nvSpPr>
        <p:spPr>
          <a:xfrm>
            <a:off x="8823541" y="2406600"/>
            <a:ext cx="784661" cy="755767"/>
          </a:xfrm>
          <a:prstGeom prst="ellipse">
            <a:avLst/>
          </a:prstGeom>
          <a:solidFill>
            <a:srgbClr val="666666">
              <a:lumMod val="50000"/>
              <a:alpha val="20000"/>
            </a:srgbClr>
          </a:solidFill>
          <a:ln w="25400" cap="flat">
            <a:noFill/>
            <a:miter lim="400000"/>
          </a:ln>
          <a:effectLst/>
        </p:spPr>
        <p:txBody>
          <a:bodyPr wrap="square" lIns="60207" tIns="60207" rIns="60207" bIns="60207" numCol="1" anchor="ctr">
            <a:noAutofit/>
          </a:bodyPr>
          <a:lstStyle/>
          <a:p>
            <a:pPr marL="0" marR="0" lvl="0" indent="0" defTabSz="978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sym typeface="Helvetica Neue Medium"/>
            </a:endParaRPr>
          </a:p>
        </p:txBody>
      </p:sp>
      <p:pic>
        <p:nvPicPr>
          <p:cNvPr id="46" name="图像" descr="图像"/>
          <p:cNvPicPr>
            <a:picLocks noChangeAspect="1"/>
          </p:cNvPicPr>
          <p:nvPr/>
        </p:nvPicPr>
        <p:blipFill>
          <a:blip r:embed="rId3"/>
          <a:srcRect l="5383" t="13206" r="5383" b="18966"/>
          <a:stretch>
            <a:fillRect/>
          </a:stretch>
        </p:blipFill>
        <p:spPr>
          <a:xfrm>
            <a:off x="8985507" y="2609844"/>
            <a:ext cx="460727" cy="349277"/>
          </a:xfrm>
          <a:prstGeom prst="rect">
            <a:avLst/>
          </a:prstGeom>
          <a:ln w="25400" cap="flat">
            <a:noFill/>
            <a:miter lim="400000"/>
          </a:ln>
          <a:effectLst/>
        </p:spPr>
      </p:pic>
      <p:sp>
        <p:nvSpPr>
          <p:cNvPr id="47" name="圆形"/>
          <p:cNvSpPr/>
          <p:nvPr/>
        </p:nvSpPr>
        <p:spPr>
          <a:xfrm>
            <a:off x="7883899" y="4122784"/>
            <a:ext cx="784661" cy="755767"/>
          </a:xfrm>
          <a:prstGeom prst="ellipse">
            <a:avLst/>
          </a:prstGeom>
          <a:solidFill>
            <a:srgbClr val="666666">
              <a:lumMod val="50000"/>
              <a:alpha val="20000"/>
            </a:srgbClr>
          </a:solidFill>
          <a:ln w="25400" cap="flat">
            <a:noFill/>
            <a:miter lim="400000"/>
          </a:ln>
          <a:effectLst/>
        </p:spPr>
        <p:txBody>
          <a:bodyPr wrap="square" lIns="60207" tIns="60207" rIns="60207" bIns="60207" numCol="1" anchor="ctr">
            <a:noAutofit/>
          </a:bodyPr>
          <a:lstStyle/>
          <a:p>
            <a:pPr marL="0" marR="0" lvl="0" indent="0" defTabSz="978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sym typeface="Helvetica Neue Medium"/>
            </a:endParaRPr>
          </a:p>
        </p:txBody>
      </p:sp>
      <p:pic>
        <p:nvPicPr>
          <p:cNvPr id="48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257" y="4279887"/>
            <a:ext cx="442737" cy="441560"/>
          </a:xfrm>
          <a:prstGeom prst="rect">
            <a:avLst/>
          </a:prstGeom>
          <a:ln w="25400" cap="flat">
            <a:noFill/>
            <a:miter lim="400000"/>
          </a:ln>
          <a:effectLst/>
        </p:spPr>
      </p:pic>
      <p:sp>
        <p:nvSpPr>
          <p:cNvPr id="49" name="圆形"/>
          <p:cNvSpPr/>
          <p:nvPr/>
        </p:nvSpPr>
        <p:spPr>
          <a:xfrm>
            <a:off x="9718868" y="4177192"/>
            <a:ext cx="784661" cy="755767"/>
          </a:xfrm>
          <a:prstGeom prst="ellipse">
            <a:avLst/>
          </a:prstGeom>
          <a:solidFill>
            <a:srgbClr val="666666">
              <a:lumMod val="50000"/>
              <a:alpha val="20000"/>
            </a:srgbClr>
          </a:solidFill>
          <a:ln w="25400" cap="flat">
            <a:noFill/>
            <a:miter lim="400000"/>
          </a:ln>
          <a:effectLst/>
        </p:spPr>
        <p:txBody>
          <a:bodyPr wrap="square" lIns="60207" tIns="60207" rIns="60207" bIns="60207" numCol="1" anchor="ctr">
            <a:noAutofit/>
          </a:bodyPr>
          <a:lstStyle/>
          <a:p>
            <a:pPr marL="0" marR="0" lvl="0" indent="0" defTabSz="9783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sym typeface="Helvetica Neue Medium"/>
            </a:endParaRPr>
          </a:p>
        </p:txBody>
      </p:sp>
      <p:pic>
        <p:nvPicPr>
          <p:cNvPr id="50" name="图像" descr="图像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62757" y="4347335"/>
            <a:ext cx="496885" cy="495564"/>
          </a:xfrm>
          <a:prstGeom prst="rect">
            <a:avLst/>
          </a:prstGeom>
          <a:ln w="25400" cap="flat">
            <a:noFill/>
            <a:miter lim="400000"/>
          </a:ln>
          <a:effectLst/>
        </p:spPr>
      </p:pic>
      <p:sp>
        <p:nvSpPr>
          <p:cNvPr id="51" name="矩形 50"/>
          <p:cNvSpPr/>
          <p:nvPr/>
        </p:nvSpPr>
        <p:spPr>
          <a:xfrm>
            <a:off x="8265893" y="1421468"/>
            <a:ext cx="1899953" cy="38417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全流程极简</a:t>
            </a:r>
          </a:p>
        </p:txBody>
      </p:sp>
      <p:sp>
        <p:nvSpPr>
          <p:cNvPr id="52" name="矩形 51"/>
          <p:cNvSpPr/>
          <p:nvPr/>
        </p:nvSpPr>
        <p:spPr>
          <a:xfrm>
            <a:off x="7883899" y="1888671"/>
            <a:ext cx="2813938" cy="38417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cs"/>
              </a:rPr>
              <a:t>从小白到专家，打造简单易用的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cs"/>
              </a:rPr>
              <a:t>AI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cs"/>
              </a:rPr>
              <a:t>开发套件</a:t>
            </a:r>
          </a:p>
        </p:txBody>
      </p:sp>
      <p:sp>
        <p:nvSpPr>
          <p:cNvPr id="53" name="矩形 52"/>
          <p:cNvSpPr/>
          <p:nvPr/>
        </p:nvSpPr>
        <p:spPr>
          <a:xfrm>
            <a:off x="6651607" y="5013484"/>
            <a:ext cx="1899953" cy="38417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全自动并行</a:t>
            </a:r>
          </a:p>
        </p:txBody>
      </p:sp>
      <p:sp>
        <p:nvSpPr>
          <p:cNvPr id="54" name="矩形 53"/>
          <p:cNvSpPr/>
          <p:nvPr/>
        </p:nvSpPr>
        <p:spPr>
          <a:xfrm>
            <a:off x="9702993" y="5010780"/>
            <a:ext cx="1899953" cy="38417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全场景协同</a:t>
            </a:r>
          </a:p>
        </p:txBody>
      </p:sp>
      <p:sp>
        <p:nvSpPr>
          <p:cNvPr id="55" name="矩形 54"/>
          <p:cNvSpPr/>
          <p:nvPr/>
        </p:nvSpPr>
        <p:spPr>
          <a:xfrm>
            <a:off x="6196280" y="5465579"/>
            <a:ext cx="2906922" cy="38417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cs"/>
              </a:rPr>
              <a:t>模型、算子自动切分，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cs"/>
              </a:rPr>
              <a:t>多核自动扩展到集群</a:t>
            </a:r>
          </a:p>
        </p:txBody>
      </p:sp>
      <p:sp>
        <p:nvSpPr>
          <p:cNvPr id="56" name="矩形 55"/>
          <p:cNvSpPr/>
          <p:nvPr/>
        </p:nvSpPr>
        <p:spPr>
          <a:xfrm>
            <a:off x="8596607" y="3652429"/>
            <a:ext cx="138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b="1" dirty="0" err="1">
                <a:solidFill>
                  <a:srgbClr val="1D1D1A"/>
                </a:solidFill>
              </a:rPr>
              <a:t>MindSpore</a:t>
            </a:r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87264" y="5462875"/>
            <a:ext cx="2906922" cy="384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ts val="1680"/>
              </a:lnSpc>
            </a:pPr>
            <a:r>
              <a:rPr lang="zh-CN" altLang="en-US" sz="1400" dirty="0">
                <a:solidFill>
                  <a:srgbClr val="1D1D1A"/>
                </a:solidFill>
              </a:rPr>
              <a:t>自适应部署多样化设备，</a:t>
            </a:r>
            <a:endParaRPr lang="en-US" altLang="zh-CN" sz="1400" dirty="0">
              <a:solidFill>
                <a:srgbClr val="1D1D1A"/>
              </a:solidFill>
            </a:endParaRPr>
          </a:p>
          <a:p>
            <a:pPr algn="ctr" defTabSz="914400">
              <a:lnSpc>
                <a:spcPts val="1680"/>
              </a:lnSpc>
            </a:pPr>
            <a:r>
              <a:rPr lang="zh-CN" altLang="en-US" sz="1400" dirty="0">
                <a:solidFill>
                  <a:srgbClr val="1D1D1A"/>
                </a:solidFill>
              </a:rPr>
              <a:t>模型“私人订制”</a:t>
            </a:r>
          </a:p>
        </p:txBody>
      </p:sp>
    </p:spTree>
    <p:extLst>
      <p:ext uri="{BB962C8B-B14F-4D97-AF65-F5344CB8AC3E}">
        <p14:creationId xmlns:p14="http://schemas.microsoft.com/office/powerpoint/2010/main" val="59698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Atlas</a:t>
            </a:r>
            <a:r>
              <a:rPr lang="zh-CN" altLang="en-US" dirty="0"/>
              <a:t>人工智能计算解决方案</a:t>
            </a:r>
          </a:p>
        </p:txBody>
      </p:sp>
    </p:spTree>
    <p:extLst>
      <p:ext uri="{BB962C8B-B14F-4D97-AF65-F5344CB8AC3E}">
        <p14:creationId xmlns:p14="http://schemas.microsoft.com/office/powerpoint/2010/main" val="208028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>
                <a:sym typeface="+mn-lt"/>
              </a:rPr>
              <a:t>MindSpore</a:t>
            </a:r>
            <a:r>
              <a:rPr lang="zh-CN" altLang="en-US" dirty="0">
                <a:sym typeface="+mn-lt"/>
              </a:rPr>
              <a:t>生态蓬勃发展</a:t>
            </a:r>
            <a:br>
              <a:rPr lang="en-US" altLang="zh-CN" dirty="0">
                <a:sym typeface="+mn-lt"/>
              </a:rPr>
            </a:br>
            <a:endParaRPr lang="zh-CN" altLang="en-US" dirty="0"/>
          </a:p>
        </p:txBody>
      </p:sp>
      <p:pic>
        <p:nvPicPr>
          <p:cNvPr id="4" name="图片 3"/>
          <p:cNvPicPr preferRelativeResize="0"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01" y="2478024"/>
            <a:ext cx="644439" cy="637868"/>
          </a:xfrm>
          <a:prstGeom prst="rect">
            <a:avLst/>
          </a:prstGeom>
        </p:spPr>
      </p:pic>
      <p:pic>
        <p:nvPicPr>
          <p:cNvPr id="5" name="图片 4"/>
          <p:cNvPicPr preferRelativeResize="0">
            <a:picLocks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07" y="2575892"/>
            <a:ext cx="648000" cy="5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46" y="2575892"/>
            <a:ext cx="540000" cy="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368" y="2575892"/>
            <a:ext cx="540000" cy="54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0626" y="3399489"/>
            <a:ext cx="1965435" cy="43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7000B"/>
                </a:solidFill>
              </a:rPr>
              <a:t>8</a:t>
            </a:r>
            <a:r>
              <a:rPr lang="zh-CN" altLang="en-US" b="1" dirty="0">
                <a:solidFill>
                  <a:srgbClr val="C7000B"/>
                </a:solidFill>
              </a:rPr>
              <a:t>万</a:t>
            </a:r>
            <a:r>
              <a:rPr lang="en-US" altLang="zh-CN" b="1" dirty="0">
                <a:solidFill>
                  <a:srgbClr val="C7000B"/>
                </a:solidFill>
              </a:rPr>
              <a:t>+</a:t>
            </a:r>
            <a:r>
              <a:rPr lang="zh-CN" altLang="en-US" b="1" dirty="0">
                <a:solidFill>
                  <a:srgbClr val="595959"/>
                </a:solidFill>
              </a:rPr>
              <a:t>开发者</a:t>
            </a:r>
          </a:p>
        </p:txBody>
      </p:sp>
      <p:sp>
        <p:nvSpPr>
          <p:cNvPr id="9" name="矩形 8"/>
          <p:cNvSpPr/>
          <p:nvPr/>
        </p:nvSpPr>
        <p:spPr>
          <a:xfrm>
            <a:off x="560626" y="3913047"/>
            <a:ext cx="1965435" cy="43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rgbClr val="595959"/>
                </a:solidFill>
              </a:rPr>
              <a:t>MindSpore</a:t>
            </a:r>
            <a:r>
              <a:rPr lang="zh-CN" altLang="en-US" b="1" dirty="0">
                <a:solidFill>
                  <a:srgbClr val="595959"/>
                </a:solidFill>
              </a:rPr>
              <a:t>社区</a:t>
            </a:r>
          </a:p>
        </p:txBody>
      </p:sp>
      <p:sp>
        <p:nvSpPr>
          <p:cNvPr id="10" name="矩形 9"/>
          <p:cNvSpPr/>
          <p:nvPr/>
        </p:nvSpPr>
        <p:spPr>
          <a:xfrm>
            <a:off x="2857199" y="3399489"/>
            <a:ext cx="1965435" cy="43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7000B"/>
                </a:solidFill>
              </a:rPr>
              <a:t>70+</a:t>
            </a:r>
            <a:r>
              <a:rPr lang="zh-CN" altLang="en-US" b="1" dirty="0">
                <a:solidFill>
                  <a:srgbClr val="C7000B"/>
                </a:solidFill>
              </a:rPr>
              <a:t>所</a:t>
            </a:r>
            <a:r>
              <a:rPr lang="zh-CN" altLang="en-US" b="1" dirty="0">
                <a:solidFill>
                  <a:srgbClr val="595959"/>
                </a:solidFill>
              </a:rPr>
              <a:t>高校</a:t>
            </a:r>
          </a:p>
        </p:txBody>
      </p:sp>
      <p:sp>
        <p:nvSpPr>
          <p:cNvPr id="11" name="矩形 10"/>
          <p:cNvSpPr/>
          <p:nvPr/>
        </p:nvSpPr>
        <p:spPr>
          <a:xfrm>
            <a:off x="2460177" y="3913047"/>
            <a:ext cx="2759478" cy="43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595959"/>
                </a:solidFill>
              </a:rPr>
              <a:t>开设</a:t>
            </a:r>
            <a:r>
              <a:rPr lang="en-US" altLang="zh-CN" b="1" dirty="0">
                <a:solidFill>
                  <a:srgbClr val="595959"/>
                </a:solidFill>
              </a:rPr>
              <a:t>AI</a:t>
            </a:r>
            <a:r>
              <a:rPr lang="zh-CN" altLang="en-US" b="1" dirty="0">
                <a:solidFill>
                  <a:srgbClr val="595959"/>
                </a:solidFill>
              </a:rPr>
              <a:t>课程、研究合作</a:t>
            </a:r>
          </a:p>
        </p:txBody>
      </p:sp>
      <p:sp>
        <p:nvSpPr>
          <p:cNvPr id="12" name="矩形 11"/>
          <p:cNvSpPr/>
          <p:nvPr/>
        </p:nvSpPr>
        <p:spPr>
          <a:xfrm>
            <a:off x="5246586" y="3399489"/>
            <a:ext cx="1965435" cy="43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595959"/>
                </a:solidFill>
              </a:rPr>
              <a:t>主流模型</a:t>
            </a:r>
            <a:r>
              <a:rPr lang="en-US" altLang="zh-CN" b="1" dirty="0">
                <a:solidFill>
                  <a:srgbClr val="C7000B"/>
                </a:solidFill>
              </a:rPr>
              <a:t>30+</a:t>
            </a:r>
            <a:endParaRPr lang="zh-CN" altLang="en-US" b="1" dirty="0">
              <a:solidFill>
                <a:srgbClr val="C7000B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6586" y="3913047"/>
            <a:ext cx="1965435" cy="43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rgbClr val="595959"/>
                </a:solidFill>
              </a:rPr>
              <a:t>ModelZoo</a:t>
            </a:r>
            <a:endParaRPr lang="zh-CN" altLang="en-US" b="1" dirty="0">
              <a:solidFill>
                <a:srgbClr val="595959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09235" y="3388979"/>
            <a:ext cx="1965435" cy="43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7000B"/>
                </a:solidFill>
              </a:rPr>
              <a:t>272+</a:t>
            </a:r>
            <a:r>
              <a:rPr lang="zh-CN" altLang="en-US" b="1" dirty="0">
                <a:solidFill>
                  <a:srgbClr val="595959"/>
                </a:solidFill>
              </a:rPr>
              <a:t>应用</a:t>
            </a:r>
          </a:p>
        </p:txBody>
      </p:sp>
      <p:sp>
        <p:nvSpPr>
          <p:cNvPr id="15" name="矩形 14"/>
          <p:cNvSpPr/>
          <p:nvPr/>
        </p:nvSpPr>
        <p:spPr>
          <a:xfrm>
            <a:off x="7400648" y="3988202"/>
            <a:ext cx="2212263" cy="540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595959"/>
                </a:solidFill>
              </a:rPr>
              <a:t>全场景应用</a:t>
            </a:r>
            <a:endParaRPr lang="en-US" altLang="zh-CN" b="1" dirty="0">
              <a:solidFill>
                <a:srgbClr val="59595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595959"/>
                </a:solidFill>
              </a:rPr>
              <a:t>（</a:t>
            </a:r>
            <a:r>
              <a:rPr lang="en-US" altLang="zh-CN" sz="1600" dirty="0">
                <a:solidFill>
                  <a:srgbClr val="595959"/>
                </a:solidFill>
              </a:rPr>
              <a:t>HMS/EI…</a:t>
            </a:r>
            <a:r>
              <a:rPr lang="zh-CN" altLang="en-US" sz="1600" dirty="0">
                <a:solidFill>
                  <a:srgbClr val="595959"/>
                </a:solidFill>
              </a:rPr>
              <a:t>）</a:t>
            </a:r>
          </a:p>
        </p:txBody>
      </p:sp>
      <p:sp>
        <p:nvSpPr>
          <p:cNvPr id="16" name="矩形 15"/>
          <p:cNvSpPr/>
          <p:nvPr/>
        </p:nvSpPr>
        <p:spPr>
          <a:xfrm>
            <a:off x="9660092" y="3370023"/>
            <a:ext cx="1965435" cy="43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C7000B"/>
                </a:solidFill>
              </a:rPr>
              <a:t>1.18</a:t>
            </a:r>
            <a:r>
              <a:rPr lang="zh-CN" altLang="en-US" b="1" dirty="0">
                <a:solidFill>
                  <a:srgbClr val="C7000B"/>
                </a:solidFill>
              </a:rPr>
              <a:t>亿</a:t>
            </a:r>
            <a:r>
              <a:rPr lang="zh-CN" altLang="en-US" b="1" dirty="0">
                <a:solidFill>
                  <a:srgbClr val="595959"/>
                </a:solidFill>
              </a:rPr>
              <a:t>次</a:t>
            </a:r>
            <a:r>
              <a:rPr lang="en-US" altLang="zh-CN" b="1" dirty="0">
                <a:solidFill>
                  <a:srgbClr val="595959"/>
                </a:solidFill>
              </a:rPr>
              <a:t>/</a:t>
            </a:r>
            <a:r>
              <a:rPr lang="zh-CN" altLang="en-US" b="1" dirty="0">
                <a:solidFill>
                  <a:srgbClr val="595959"/>
                </a:solidFill>
              </a:rPr>
              <a:t>天</a:t>
            </a:r>
          </a:p>
        </p:txBody>
      </p:sp>
      <p:sp>
        <p:nvSpPr>
          <p:cNvPr id="17" name="矩形 16"/>
          <p:cNvSpPr/>
          <p:nvPr/>
        </p:nvSpPr>
        <p:spPr>
          <a:xfrm>
            <a:off x="9365588" y="3913047"/>
            <a:ext cx="2594134" cy="433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595959"/>
                </a:solidFill>
              </a:rPr>
              <a:t>用户调用次数</a:t>
            </a:r>
          </a:p>
        </p:txBody>
      </p:sp>
      <p:sp>
        <p:nvSpPr>
          <p:cNvPr id="18" name="storing_375974"/>
          <p:cNvSpPr>
            <a:spLocks noChangeAspect="1"/>
          </p:cNvSpPr>
          <p:nvPr/>
        </p:nvSpPr>
        <p:spPr bwMode="auto">
          <a:xfrm>
            <a:off x="5962774" y="2654662"/>
            <a:ext cx="461928" cy="461230"/>
          </a:xfrm>
          <a:custGeom>
            <a:avLst/>
            <a:gdLst>
              <a:gd name="T0" fmla="*/ 2482 w 6827"/>
              <a:gd name="T1" fmla="*/ 931 h 6827"/>
              <a:gd name="T2" fmla="*/ 2172 w 6827"/>
              <a:gd name="T3" fmla="*/ 1241 h 6827"/>
              <a:gd name="T4" fmla="*/ 0 w 6827"/>
              <a:gd name="T5" fmla="*/ 3413 h 6827"/>
              <a:gd name="T6" fmla="*/ 0 w 6827"/>
              <a:gd name="T7" fmla="*/ 5896 h 6827"/>
              <a:gd name="T8" fmla="*/ 4344 w 6827"/>
              <a:gd name="T9" fmla="*/ 5896 h 6827"/>
              <a:gd name="T10" fmla="*/ 4655 w 6827"/>
              <a:gd name="T11" fmla="*/ 5585 h 6827"/>
              <a:gd name="T12" fmla="*/ 6827 w 6827"/>
              <a:gd name="T13" fmla="*/ 3413 h 6827"/>
              <a:gd name="T14" fmla="*/ 6827 w 6827"/>
              <a:gd name="T15" fmla="*/ 931 h 6827"/>
              <a:gd name="T16" fmla="*/ 2172 w 6827"/>
              <a:gd name="T17" fmla="*/ 1862 h 6827"/>
              <a:gd name="T18" fmla="*/ 2764 w 6827"/>
              <a:gd name="T19" fmla="*/ 1896 h 6827"/>
              <a:gd name="T20" fmla="*/ 2172 w 6827"/>
              <a:gd name="T21" fmla="*/ 2482 h 6827"/>
              <a:gd name="T22" fmla="*/ 2172 w 6827"/>
              <a:gd name="T23" fmla="*/ 1862 h 6827"/>
              <a:gd name="T24" fmla="*/ 2172 w 6827"/>
              <a:gd name="T25" fmla="*/ 6206 h 6827"/>
              <a:gd name="T26" fmla="*/ 621 w 6827"/>
              <a:gd name="T27" fmla="*/ 5338 h 6827"/>
              <a:gd name="T28" fmla="*/ 3724 w 6827"/>
              <a:gd name="T29" fmla="*/ 5338 h 6827"/>
              <a:gd name="T30" fmla="*/ 3724 w 6827"/>
              <a:gd name="T31" fmla="*/ 4628 h 6827"/>
              <a:gd name="T32" fmla="*/ 621 w 6827"/>
              <a:gd name="T33" fmla="*/ 4628 h 6827"/>
              <a:gd name="T34" fmla="*/ 2172 w 6827"/>
              <a:gd name="T35" fmla="*/ 4344 h 6827"/>
              <a:gd name="T36" fmla="*/ 3724 w 6827"/>
              <a:gd name="T37" fmla="*/ 4628 h 6827"/>
              <a:gd name="T38" fmla="*/ 2172 w 6827"/>
              <a:gd name="T39" fmla="*/ 3724 h 6827"/>
              <a:gd name="T40" fmla="*/ 621 w 6827"/>
              <a:gd name="T41" fmla="*/ 2855 h 6827"/>
              <a:gd name="T42" fmla="*/ 3724 w 6827"/>
              <a:gd name="T43" fmla="*/ 2855 h 6827"/>
              <a:gd name="T44" fmla="*/ 3131 w 6827"/>
              <a:gd name="T45" fmla="*/ 931 h 6827"/>
              <a:gd name="T46" fmla="*/ 6178 w 6827"/>
              <a:gd name="T47" fmla="*/ 931 h 6827"/>
              <a:gd name="T48" fmla="*/ 3131 w 6827"/>
              <a:gd name="T49" fmla="*/ 931 h 6827"/>
              <a:gd name="T50" fmla="*/ 6206 w 6827"/>
              <a:gd name="T51" fmla="*/ 1614 h 6827"/>
              <a:gd name="T52" fmla="*/ 4655 w 6827"/>
              <a:gd name="T53" fmla="*/ 2482 h 6827"/>
              <a:gd name="T54" fmla="*/ 4344 w 6827"/>
              <a:gd name="T55" fmla="*/ 2172 h 6827"/>
              <a:gd name="T56" fmla="*/ 4655 w 6827"/>
              <a:gd name="T57" fmla="*/ 1862 h 6827"/>
              <a:gd name="T58" fmla="*/ 4344 w 6827"/>
              <a:gd name="T59" fmla="*/ 3413 h 6827"/>
              <a:gd name="T60" fmla="*/ 4655 w 6827"/>
              <a:gd name="T61" fmla="*/ 3103 h 6827"/>
              <a:gd name="T62" fmla="*/ 6206 w 6827"/>
              <a:gd name="T63" fmla="*/ 3387 h 6827"/>
              <a:gd name="T64" fmla="*/ 4344 w 6827"/>
              <a:gd name="T65" fmla="*/ 3714 h 6827"/>
              <a:gd name="T66" fmla="*/ 4655 w 6827"/>
              <a:gd name="T67" fmla="*/ 4965 h 6827"/>
              <a:gd name="T68" fmla="*/ 4344 w 6827"/>
              <a:gd name="T69" fmla="*/ 4655 h 6827"/>
              <a:gd name="T70" fmla="*/ 4655 w 6827"/>
              <a:gd name="T71" fmla="*/ 4344 h 6827"/>
              <a:gd name="T72" fmla="*/ 6206 w 6827"/>
              <a:gd name="T73" fmla="*/ 462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827" h="6827">
                <a:moveTo>
                  <a:pt x="4655" y="0"/>
                </a:moveTo>
                <a:cubicBezTo>
                  <a:pt x="3573" y="0"/>
                  <a:pt x="2482" y="288"/>
                  <a:pt x="2482" y="931"/>
                </a:cubicBezTo>
                <a:lnTo>
                  <a:pt x="2482" y="1249"/>
                </a:lnTo>
                <a:cubicBezTo>
                  <a:pt x="2380" y="1244"/>
                  <a:pt x="2276" y="1241"/>
                  <a:pt x="2172" y="1241"/>
                </a:cubicBezTo>
                <a:cubicBezTo>
                  <a:pt x="1091" y="1241"/>
                  <a:pt x="0" y="1529"/>
                  <a:pt x="0" y="2172"/>
                </a:cubicBezTo>
                <a:lnTo>
                  <a:pt x="0" y="3413"/>
                </a:lnTo>
                <a:lnTo>
                  <a:pt x="0" y="4655"/>
                </a:lnTo>
                <a:lnTo>
                  <a:pt x="0" y="5896"/>
                </a:lnTo>
                <a:cubicBezTo>
                  <a:pt x="0" y="6539"/>
                  <a:pt x="1091" y="6827"/>
                  <a:pt x="2172" y="6827"/>
                </a:cubicBezTo>
                <a:cubicBezTo>
                  <a:pt x="3253" y="6827"/>
                  <a:pt x="4344" y="6539"/>
                  <a:pt x="4344" y="5896"/>
                </a:cubicBezTo>
                <a:lnTo>
                  <a:pt x="4344" y="5577"/>
                </a:lnTo>
                <a:cubicBezTo>
                  <a:pt x="4446" y="5583"/>
                  <a:pt x="4550" y="5585"/>
                  <a:pt x="4655" y="5585"/>
                </a:cubicBezTo>
                <a:cubicBezTo>
                  <a:pt x="5736" y="5585"/>
                  <a:pt x="6827" y="5298"/>
                  <a:pt x="6827" y="4655"/>
                </a:cubicBezTo>
                <a:lnTo>
                  <a:pt x="6827" y="3413"/>
                </a:lnTo>
                <a:lnTo>
                  <a:pt x="6827" y="2172"/>
                </a:lnTo>
                <a:lnTo>
                  <a:pt x="6827" y="931"/>
                </a:lnTo>
                <a:cubicBezTo>
                  <a:pt x="6827" y="288"/>
                  <a:pt x="5736" y="0"/>
                  <a:pt x="4655" y="0"/>
                </a:cubicBezTo>
                <a:close/>
                <a:moveTo>
                  <a:pt x="2172" y="1862"/>
                </a:moveTo>
                <a:cubicBezTo>
                  <a:pt x="2387" y="1862"/>
                  <a:pt x="2580" y="1874"/>
                  <a:pt x="2752" y="1894"/>
                </a:cubicBezTo>
                <a:cubicBezTo>
                  <a:pt x="2756" y="1895"/>
                  <a:pt x="2760" y="1895"/>
                  <a:pt x="2764" y="1896"/>
                </a:cubicBezTo>
                <a:cubicBezTo>
                  <a:pt x="3272" y="1957"/>
                  <a:pt x="3587" y="2087"/>
                  <a:pt x="3695" y="2172"/>
                </a:cubicBezTo>
                <a:cubicBezTo>
                  <a:pt x="3550" y="2287"/>
                  <a:pt x="3030" y="2482"/>
                  <a:pt x="2172" y="2482"/>
                </a:cubicBezTo>
                <a:cubicBezTo>
                  <a:pt x="1314" y="2482"/>
                  <a:pt x="794" y="2287"/>
                  <a:pt x="649" y="2172"/>
                </a:cubicBezTo>
                <a:cubicBezTo>
                  <a:pt x="794" y="2057"/>
                  <a:pt x="1314" y="1862"/>
                  <a:pt x="2172" y="1862"/>
                </a:cubicBezTo>
                <a:close/>
                <a:moveTo>
                  <a:pt x="3724" y="5869"/>
                </a:moveTo>
                <a:cubicBezTo>
                  <a:pt x="3632" y="5977"/>
                  <a:pt x="3100" y="6206"/>
                  <a:pt x="2172" y="6206"/>
                </a:cubicBezTo>
                <a:cubicBezTo>
                  <a:pt x="1245" y="6206"/>
                  <a:pt x="712" y="5977"/>
                  <a:pt x="621" y="5869"/>
                </a:cubicBezTo>
                <a:lnTo>
                  <a:pt x="621" y="5338"/>
                </a:lnTo>
                <a:cubicBezTo>
                  <a:pt x="1034" y="5506"/>
                  <a:pt x="1605" y="5585"/>
                  <a:pt x="2172" y="5585"/>
                </a:cubicBezTo>
                <a:cubicBezTo>
                  <a:pt x="2740" y="5585"/>
                  <a:pt x="3310" y="5506"/>
                  <a:pt x="3724" y="5338"/>
                </a:cubicBezTo>
                <a:lnTo>
                  <a:pt x="3724" y="5869"/>
                </a:lnTo>
                <a:close/>
                <a:moveTo>
                  <a:pt x="3724" y="4628"/>
                </a:moveTo>
                <a:cubicBezTo>
                  <a:pt x="3632" y="4736"/>
                  <a:pt x="3100" y="4965"/>
                  <a:pt x="2172" y="4965"/>
                </a:cubicBezTo>
                <a:cubicBezTo>
                  <a:pt x="1245" y="4965"/>
                  <a:pt x="712" y="4736"/>
                  <a:pt x="621" y="4628"/>
                </a:cubicBezTo>
                <a:lnTo>
                  <a:pt x="621" y="4096"/>
                </a:lnTo>
                <a:cubicBezTo>
                  <a:pt x="1034" y="4265"/>
                  <a:pt x="1605" y="4344"/>
                  <a:pt x="2172" y="4344"/>
                </a:cubicBezTo>
                <a:cubicBezTo>
                  <a:pt x="2740" y="4344"/>
                  <a:pt x="3310" y="4265"/>
                  <a:pt x="3724" y="4096"/>
                </a:cubicBezTo>
                <a:lnTo>
                  <a:pt x="3724" y="4628"/>
                </a:lnTo>
                <a:close/>
                <a:moveTo>
                  <a:pt x="3724" y="3387"/>
                </a:moveTo>
                <a:cubicBezTo>
                  <a:pt x="3632" y="3495"/>
                  <a:pt x="3100" y="3724"/>
                  <a:pt x="2172" y="3724"/>
                </a:cubicBezTo>
                <a:cubicBezTo>
                  <a:pt x="1245" y="3724"/>
                  <a:pt x="712" y="3495"/>
                  <a:pt x="621" y="3387"/>
                </a:cubicBezTo>
                <a:lnTo>
                  <a:pt x="621" y="2855"/>
                </a:lnTo>
                <a:cubicBezTo>
                  <a:pt x="1034" y="3024"/>
                  <a:pt x="1605" y="3103"/>
                  <a:pt x="2172" y="3103"/>
                </a:cubicBezTo>
                <a:cubicBezTo>
                  <a:pt x="2740" y="3103"/>
                  <a:pt x="3310" y="3024"/>
                  <a:pt x="3724" y="2855"/>
                </a:cubicBezTo>
                <a:lnTo>
                  <a:pt x="3724" y="3387"/>
                </a:lnTo>
                <a:close/>
                <a:moveTo>
                  <a:pt x="3131" y="931"/>
                </a:moveTo>
                <a:cubicBezTo>
                  <a:pt x="3277" y="816"/>
                  <a:pt x="3797" y="621"/>
                  <a:pt x="4655" y="621"/>
                </a:cubicBezTo>
                <a:cubicBezTo>
                  <a:pt x="5512" y="621"/>
                  <a:pt x="6032" y="816"/>
                  <a:pt x="6178" y="931"/>
                </a:cubicBezTo>
                <a:cubicBezTo>
                  <a:pt x="6032" y="1046"/>
                  <a:pt x="5512" y="1241"/>
                  <a:pt x="4655" y="1241"/>
                </a:cubicBezTo>
                <a:cubicBezTo>
                  <a:pt x="3797" y="1241"/>
                  <a:pt x="3277" y="1046"/>
                  <a:pt x="3131" y="931"/>
                </a:cubicBezTo>
                <a:close/>
                <a:moveTo>
                  <a:pt x="4655" y="1862"/>
                </a:moveTo>
                <a:cubicBezTo>
                  <a:pt x="5222" y="1862"/>
                  <a:pt x="5792" y="1782"/>
                  <a:pt x="6206" y="1614"/>
                </a:cubicBezTo>
                <a:lnTo>
                  <a:pt x="6206" y="2146"/>
                </a:lnTo>
                <a:cubicBezTo>
                  <a:pt x="6115" y="2254"/>
                  <a:pt x="5582" y="2482"/>
                  <a:pt x="4655" y="2482"/>
                </a:cubicBezTo>
                <a:cubicBezTo>
                  <a:pt x="4550" y="2482"/>
                  <a:pt x="4446" y="2479"/>
                  <a:pt x="4344" y="2473"/>
                </a:cubicBezTo>
                <a:lnTo>
                  <a:pt x="4344" y="2172"/>
                </a:lnTo>
                <a:cubicBezTo>
                  <a:pt x="4344" y="2051"/>
                  <a:pt x="4306" y="1943"/>
                  <a:pt x="4236" y="1847"/>
                </a:cubicBezTo>
                <a:cubicBezTo>
                  <a:pt x="4374" y="1857"/>
                  <a:pt x="4514" y="1862"/>
                  <a:pt x="4655" y="1862"/>
                </a:cubicBezTo>
                <a:close/>
                <a:moveTo>
                  <a:pt x="4344" y="3714"/>
                </a:moveTo>
                <a:lnTo>
                  <a:pt x="4344" y="3413"/>
                </a:lnTo>
                <a:lnTo>
                  <a:pt x="4344" y="3095"/>
                </a:lnTo>
                <a:cubicBezTo>
                  <a:pt x="4446" y="3100"/>
                  <a:pt x="4550" y="3103"/>
                  <a:pt x="4655" y="3103"/>
                </a:cubicBezTo>
                <a:cubicBezTo>
                  <a:pt x="5222" y="3103"/>
                  <a:pt x="5792" y="3024"/>
                  <a:pt x="6206" y="2855"/>
                </a:cubicBezTo>
                <a:lnTo>
                  <a:pt x="6206" y="3387"/>
                </a:lnTo>
                <a:cubicBezTo>
                  <a:pt x="6115" y="3495"/>
                  <a:pt x="5582" y="3724"/>
                  <a:pt x="4655" y="3724"/>
                </a:cubicBezTo>
                <a:cubicBezTo>
                  <a:pt x="4550" y="3724"/>
                  <a:pt x="4446" y="3720"/>
                  <a:pt x="4344" y="3714"/>
                </a:cubicBezTo>
                <a:close/>
                <a:moveTo>
                  <a:pt x="6206" y="4628"/>
                </a:moveTo>
                <a:cubicBezTo>
                  <a:pt x="6115" y="4736"/>
                  <a:pt x="5582" y="4965"/>
                  <a:pt x="4655" y="4965"/>
                </a:cubicBezTo>
                <a:cubicBezTo>
                  <a:pt x="4550" y="4965"/>
                  <a:pt x="4446" y="4962"/>
                  <a:pt x="4344" y="4956"/>
                </a:cubicBezTo>
                <a:lnTo>
                  <a:pt x="4344" y="4655"/>
                </a:lnTo>
                <a:lnTo>
                  <a:pt x="4344" y="4336"/>
                </a:lnTo>
                <a:cubicBezTo>
                  <a:pt x="4446" y="4341"/>
                  <a:pt x="4550" y="4344"/>
                  <a:pt x="4655" y="4344"/>
                </a:cubicBezTo>
                <a:cubicBezTo>
                  <a:pt x="5222" y="4344"/>
                  <a:pt x="5792" y="4265"/>
                  <a:pt x="6206" y="4096"/>
                </a:cubicBezTo>
                <a:lnTo>
                  <a:pt x="6206" y="4628"/>
                </a:lnTo>
                <a:close/>
              </a:path>
            </a:pathLst>
          </a:custGeom>
          <a:solidFill>
            <a:srgbClr val="89898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689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</a:rPr>
              <a:t>Atlas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软硬件解决方案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200" b="1" dirty="0"/>
              <a:t>昇腾全栈软件</a:t>
            </a:r>
            <a:endParaRPr lang="en-US" altLang="zh-CN" sz="2200" b="1" dirty="0"/>
          </a:p>
          <a:p>
            <a:pPr lvl="1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异构计算架构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CANN</a:t>
            </a:r>
          </a:p>
          <a:p>
            <a:pPr lvl="1"/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MindSpore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开源框架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昇腾应用使能</a:t>
            </a:r>
            <a:r>
              <a:rPr lang="en-US" altLang="zh-CN" sz="2000" dirty="0" err="1"/>
              <a:t>MindX</a:t>
            </a:r>
            <a:endParaRPr lang="en-US" altLang="zh-CN" sz="2000" dirty="0"/>
          </a:p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开发流程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90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>
                <a:latin typeface="+mj-lt"/>
                <a:ea typeface="+mj-ea"/>
                <a:cs typeface="+mn-ea"/>
                <a:sym typeface="+mn-lt"/>
              </a:rPr>
              <a:t>MindX</a:t>
            </a:r>
            <a:r>
              <a:rPr lang="zh-CN" altLang="en-US" dirty="0">
                <a:latin typeface="+mj-lt"/>
                <a:ea typeface="+mj-ea"/>
                <a:cs typeface="+mn-ea"/>
                <a:sym typeface="+mn-lt"/>
              </a:rPr>
              <a:t>：</a:t>
            </a:r>
            <a:r>
              <a:rPr lang="en-US" altLang="zh-CN" dirty="0">
                <a:latin typeface="+mj-lt"/>
                <a:ea typeface="+mj-ea"/>
                <a:cs typeface="+mn-ea"/>
                <a:sym typeface="+mn-lt"/>
              </a:rPr>
              <a:t>“2+1+X”</a:t>
            </a:r>
            <a:br>
              <a:rPr lang="zh-CN" altLang="en-US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994" y="2529401"/>
            <a:ext cx="1963105" cy="2274232"/>
          </a:xfrm>
          <a:prstGeom prst="rect">
            <a:avLst/>
          </a:prstGeom>
        </p:spPr>
      </p:pic>
      <p:sp>
        <p:nvSpPr>
          <p:cNvPr id="31" name="矩形 2"/>
          <p:cNvSpPr txBox="1"/>
          <p:nvPr/>
        </p:nvSpPr>
        <p:spPr>
          <a:xfrm>
            <a:off x="9785613" y="1072508"/>
            <a:ext cx="47386" cy="97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3432" tIns="23432" rIns="23432" bIns="23432" anchor="ctr">
            <a:spAutoFit/>
          </a:bodyPr>
          <a:lstStyle/>
          <a:p>
            <a:pPr algn="ctr" defTabSz="1924940" hangingPunct="0">
              <a:defRPr sz="8000" b="0" spc="800">
                <a:solidFill>
                  <a:srgbClr val="D43A37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sz="6000" kern="0" spc="300" dirty="0">
              <a:solidFill>
                <a:srgbClr val="D9D9D9"/>
              </a:solidFill>
              <a:cs typeface="Huawei Sans"/>
              <a:sym typeface="Huawei San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48372" y="1773995"/>
            <a:ext cx="1833897" cy="461665"/>
          </a:xfrm>
          <a:prstGeom prst="rect">
            <a:avLst/>
          </a:prstGeom>
          <a:noFill/>
          <a:ln w="19050"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CN" sz="2400" b="1" i="1" kern="0" dirty="0">
                <a:solidFill>
                  <a:srgbClr val="C7000B"/>
                </a:solidFill>
                <a:cs typeface="+mn-ea"/>
                <a:sym typeface="+mn-lt"/>
              </a:rPr>
              <a:t>2</a:t>
            </a:r>
            <a:r>
              <a:rPr lang="en-US" altLang="zh-CN" sz="2400" b="1" i="1" kern="0" dirty="0">
                <a:solidFill>
                  <a:srgbClr val="C8102E"/>
                </a:solidFill>
                <a:cs typeface="+mn-ea"/>
                <a:sym typeface="+mn-lt"/>
              </a:rPr>
              <a:t> </a:t>
            </a:r>
            <a:r>
              <a:rPr lang="zh-CN" altLang="en-US" b="1" kern="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大使能</a:t>
            </a:r>
          </a:p>
        </p:txBody>
      </p:sp>
      <p:pic>
        <p:nvPicPr>
          <p:cNvPr id="33" name="Picture 2" descr="C:\Users\d00412088\AppData\Roaming\eSpace_Desktop\UserData\d00412088\imagefiles\originalImgfiles\4A3B6D56-2084-41DF-86BB-C8F8910ECC48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27" r="42728"/>
          <a:stretch/>
        </p:blipFill>
        <p:spPr bwMode="auto">
          <a:xfrm>
            <a:off x="731837" y="2532082"/>
            <a:ext cx="1766573" cy="2281891"/>
          </a:xfrm>
          <a:prstGeom prst="roundRect">
            <a:avLst>
              <a:gd name="adj" fmla="val 277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图片 19" descr="图片 19"/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374072" y="3385477"/>
            <a:ext cx="528586" cy="5285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5" name="文本框 34"/>
          <p:cNvSpPr txBox="1"/>
          <p:nvPr/>
        </p:nvSpPr>
        <p:spPr bwMode="white">
          <a:xfrm>
            <a:off x="900552" y="3970507"/>
            <a:ext cx="1469694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1400" dirty="0">
                <a:solidFill>
                  <a:srgbClr val="FFC000"/>
                </a:solidFill>
              </a:rPr>
              <a:t>MindX DL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68586" y="5139142"/>
            <a:ext cx="205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666666">
                    <a:lumMod val="75000"/>
                  </a:srgbClr>
                </a:solidFill>
              </a:rPr>
              <a:t>数据中心设备与计算资源</a:t>
            </a:r>
          </a:p>
          <a:p>
            <a:pPr algn="ctr"/>
            <a:r>
              <a:rPr lang="zh-CN" altLang="en-US" sz="1200" dirty="0">
                <a:solidFill>
                  <a:srgbClr val="666666">
                    <a:lumMod val="75000"/>
                  </a:srgbClr>
                </a:solidFill>
              </a:rPr>
              <a:t>统一管理与调度平台</a:t>
            </a:r>
          </a:p>
        </p:txBody>
      </p:sp>
      <p:pic>
        <p:nvPicPr>
          <p:cNvPr id="37" name="ramon-salinero-vEE00Hx5d0Q-unsplash.jpg" descr="ramon-salinero-vEE00Hx5d0Q-unsplash.jpg"/>
          <p:cNvPicPr>
            <a:picLocks noChangeAspect="1"/>
          </p:cNvPicPr>
          <p:nvPr/>
        </p:nvPicPr>
        <p:blipFill>
          <a:blip r:embed="rId7"/>
          <a:srcRect l="27951" t="938" r="19294" b="938"/>
          <a:stretch>
            <a:fillRect/>
          </a:stretch>
        </p:blipFill>
        <p:spPr>
          <a:xfrm>
            <a:off x="2667765" y="2515524"/>
            <a:ext cx="1800000" cy="2281890"/>
          </a:xfrm>
          <a:prstGeom prst="roundRect">
            <a:avLst>
              <a:gd name="adj" fmla="val 277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文本框 37"/>
          <p:cNvSpPr txBox="1"/>
          <p:nvPr/>
        </p:nvSpPr>
        <p:spPr bwMode="white">
          <a:xfrm>
            <a:off x="2899052" y="2581152"/>
            <a:ext cx="1445076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智能边缘使能</a:t>
            </a:r>
          </a:p>
        </p:txBody>
      </p:sp>
      <p:sp>
        <p:nvSpPr>
          <p:cNvPr id="39" name="文本框 38"/>
          <p:cNvSpPr txBox="1"/>
          <p:nvPr/>
        </p:nvSpPr>
        <p:spPr bwMode="white">
          <a:xfrm>
            <a:off x="2706864" y="3970507"/>
            <a:ext cx="1731141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1400" dirty="0">
                <a:solidFill>
                  <a:srgbClr val="FFC000"/>
                </a:solidFill>
              </a:rPr>
              <a:t>MindX Edge</a:t>
            </a:r>
          </a:p>
        </p:txBody>
      </p:sp>
      <p:pic>
        <p:nvPicPr>
          <p:cNvPr id="40" name="智能边缘平台.png" descr="智能边缘平台.png"/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3335880" y="3389366"/>
            <a:ext cx="520808" cy="5208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1" name="文本框 40"/>
          <p:cNvSpPr txBox="1"/>
          <p:nvPr/>
        </p:nvSpPr>
        <p:spPr>
          <a:xfrm>
            <a:off x="2595914" y="5139142"/>
            <a:ext cx="2051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666666">
                    <a:lumMod val="75000"/>
                  </a:srgbClr>
                </a:solidFill>
              </a:rPr>
              <a:t>轻量化的边缘计算资源</a:t>
            </a:r>
          </a:p>
          <a:p>
            <a:pPr algn="ctr"/>
            <a:r>
              <a:rPr lang="zh-CN" altLang="en-US" sz="1200" dirty="0">
                <a:solidFill>
                  <a:srgbClr val="666666">
                    <a:lumMod val="75000"/>
                  </a:srgbClr>
                </a:solidFill>
              </a:rPr>
              <a:t>统一管理运维平台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630921" y="1773995"/>
            <a:ext cx="1833897" cy="461665"/>
          </a:xfrm>
          <a:prstGeom prst="rect">
            <a:avLst/>
          </a:prstGeom>
          <a:noFill/>
          <a:ln w="19050"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CN" sz="2400" b="1" i="1" kern="0" dirty="0">
                <a:solidFill>
                  <a:srgbClr val="C7000B"/>
                </a:solidFill>
                <a:cs typeface="+mn-ea"/>
                <a:sym typeface="+mn-lt"/>
              </a:rPr>
              <a:t>1 </a:t>
            </a:r>
            <a:r>
              <a:rPr lang="zh-CN" altLang="en-US" b="1" kern="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模型库</a:t>
            </a:r>
          </a:p>
        </p:txBody>
      </p:sp>
      <p:pic>
        <p:nvPicPr>
          <p:cNvPr id="43" name="melanie-magdalena-wJ0tVIs09N8-unsplash.jpg" descr="melanie-magdalena-wJ0tVIs09N8-unsplash.jpg"/>
          <p:cNvPicPr>
            <a:picLocks noChangeAspect="1"/>
          </p:cNvPicPr>
          <p:nvPr/>
        </p:nvPicPr>
        <p:blipFill>
          <a:blip r:embed="rId9"/>
          <a:srcRect l="26697" t="741" r="26697" b="12005"/>
          <a:stretch>
            <a:fillRect/>
          </a:stretch>
        </p:blipFill>
        <p:spPr>
          <a:xfrm>
            <a:off x="4645979" y="2522862"/>
            <a:ext cx="1800000" cy="2280491"/>
          </a:xfrm>
          <a:prstGeom prst="roundRect">
            <a:avLst>
              <a:gd name="adj" fmla="val 277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4" name="文本框 43"/>
          <p:cNvSpPr txBox="1"/>
          <p:nvPr/>
        </p:nvSpPr>
        <p:spPr bwMode="white">
          <a:xfrm>
            <a:off x="4964916" y="2571449"/>
            <a:ext cx="1246266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优选模型库</a:t>
            </a:r>
          </a:p>
        </p:txBody>
      </p:sp>
      <p:sp>
        <p:nvSpPr>
          <p:cNvPr id="45" name="文本框 44"/>
          <p:cNvSpPr txBox="1"/>
          <p:nvPr/>
        </p:nvSpPr>
        <p:spPr bwMode="white">
          <a:xfrm>
            <a:off x="4870659" y="3970507"/>
            <a:ext cx="1456814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1400" dirty="0" err="1">
                <a:solidFill>
                  <a:srgbClr val="FFC000"/>
                </a:solidFill>
              </a:rPr>
              <a:t>ModelZoo</a:t>
            </a:r>
            <a:endParaRPr lang="en-US" altLang="zh-CN" sz="1400" dirty="0">
              <a:solidFill>
                <a:srgbClr val="FFC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20303" y="5139142"/>
            <a:ext cx="2051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666666">
                    <a:lumMod val="75000"/>
                  </a:srgbClr>
                </a:solidFill>
              </a:rPr>
              <a:t>预训练高性能模型</a:t>
            </a:r>
            <a:endParaRPr lang="en-US" altLang="zh-CN" sz="1200" dirty="0">
              <a:solidFill>
                <a:srgbClr val="666666">
                  <a:lumMod val="75000"/>
                </a:srgbClr>
              </a:solidFill>
            </a:endParaRPr>
          </a:p>
        </p:txBody>
      </p:sp>
      <p:pic>
        <p:nvPicPr>
          <p:cNvPr id="47" name="图片 20" descr="图片 20"/>
          <p:cNvPicPr>
            <a:picLocks noChangeAspect="1"/>
          </p:cNvPicPr>
          <p:nvPr/>
        </p:nvPicPr>
        <p:blipFill>
          <a:blip r:embed="rId10">
            <a:alphaModFix amt="90000"/>
          </a:blip>
          <a:stretch>
            <a:fillRect/>
          </a:stretch>
        </p:blipFill>
        <p:spPr>
          <a:xfrm>
            <a:off x="5354819" y="3416540"/>
            <a:ext cx="466460" cy="4664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8" name="文本框 47"/>
          <p:cNvSpPr txBox="1"/>
          <p:nvPr/>
        </p:nvSpPr>
        <p:spPr>
          <a:xfrm>
            <a:off x="8086174" y="1763257"/>
            <a:ext cx="1833897" cy="461665"/>
          </a:xfrm>
          <a:prstGeom prst="rect">
            <a:avLst/>
          </a:prstGeom>
          <a:noFill/>
          <a:ln w="19050">
            <a:solidFill>
              <a:sysClr val="window" lastClr="FFFFFF">
                <a:lumMod val="50000"/>
              </a:sysClr>
            </a:solidFill>
          </a:ln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altLang="zh-CN" sz="2400" b="1" i="1" kern="0" dirty="0">
                <a:solidFill>
                  <a:srgbClr val="C7000B"/>
                </a:solidFill>
                <a:cs typeface="+mn-ea"/>
                <a:sym typeface="+mn-lt"/>
              </a:rPr>
              <a:t>X</a:t>
            </a:r>
            <a:r>
              <a:rPr lang="en-US" altLang="zh-CN" sz="2400" b="1" i="1" kern="0" dirty="0">
                <a:solidFill>
                  <a:srgbClr val="C8102E"/>
                </a:solidFill>
                <a:cs typeface="+mn-ea"/>
                <a:sym typeface="+mn-lt"/>
              </a:rPr>
              <a:t> </a:t>
            </a:r>
            <a:r>
              <a:rPr lang="zh-CN" altLang="en-US" b="1" kern="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行业应用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5108" y="2529401"/>
            <a:ext cx="3193535" cy="2279186"/>
          </a:xfrm>
          <a:prstGeom prst="roundRect">
            <a:avLst>
              <a:gd name="adj" fmla="val 34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" name="矩形 49"/>
          <p:cNvSpPr/>
          <p:nvPr/>
        </p:nvSpPr>
        <p:spPr>
          <a:xfrm>
            <a:off x="8245432" y="2529401"/>
            <a:ext cx="1593212" cy="2273834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像" descr="图像"/>
          <p:cNvPicPr>
            <a:picLocks noChangeAspect="1"/>
          </p:cNvPicPr>
          <p:nvPr/>
        </p:nvPicPr>
        <p:blipFill>
          <a:blip r:embed="rId12">
            <a:alphaModFix amt="90000"/>
          </a:blip>
          <a:stretch>
            <a:fillRect/>
          </a:stretch>
        </p:blipFill>
        <p:spPr>
          <a:xfrm>
            <a:off x="7218549" y="3417224"/>
            <a:ext cx="443616" cy="44361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2" name="MindX Dl.png" descr="MindX Dl.png"/>
          <p:cNvPicPr>
            <a:picLocks noChangeAspect="1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>
            <a:off x="8796590" y="3370991"/>
            <a:ext cx="536083" cy="53608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3" name="文本框 52"/>
          <p:cNvSpPr txBox="1"/>
          <p:nvPr/>
        </p:nvSpPr>
        <p:spPr bwMode="white">
          <a:xfrm>
            <a:off x="8550692" y="2755479"/>
            <a:ext cx="10255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行业</a:t>
            </a:r>
            <a:r>
              <a:rPr lang="en-US" altLang="zh-CN" sz="1600" b="1" dirty="0">
                <a:solidFill>
                  <a:srgbClr val="FFFFFF"/>
                </a:solidFill>
              </a:rPr>
              <a:t>SDK</a:t>
            </a:r>
            <a:endParaRPr lang="zh-CN" altLang="en-US" sz="1600" b="1" dirty="0">
              <a:solidFill>
                <a:srgbClr val="FFFFFF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 bwMode="white">
          <a:xfrm>
            <a:off x="6919576" y="4032578"/>
            <a:ext cx="107379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1400" dirty="0" err="1">
                <a:solidFill>
                  <a:srgbClr val="FFC000"/>
                </a:solidFill>
              </a:rPr>
              <a:t>mxVision</a:t>
            </a:r>
            <a:endParaRPr lang="en-US" altLang="zh-CN" sz="1400" dirty="0">
              <a:solidFill>
                <a:srgbClr val="FFC0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 bwMode="white">
          <a:xfrm>
            <a:off x="8212380" y="3965892"/>
            <a:ext cx="1702124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1400" dirty="0" err="1">
                <a:solidFill>
                  <a:srgbClr val="FFC000"/>
                </a:solidFill>
              </a:rPr>
              <a:t>mxManufacture</a:t>
            </a:r>
            <a:endParaRPr lang="en-US" altLang="zh-CN" sz="1400" dirty="0">
              <a:solidFill>
                <a:srgbClr val="FFC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031021" y="5128404"/>
            <a:ext cx="2051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666666">
                    <a:lumMod val="75000"/>
                  </a:srgbClr>
                </a:solidFill>
              </a:rPr>
              <a:t>行业</a:t>
            </a:r>
            <a:r>
              <a:rPr lang="en-US" altLang="zh-CN" sz="1200" dirty="0">
                <a:solidFill>
                  <a:srgbClr val="666666">
                    <a:lumMod val="75000"/>
                  </a:srgbClr>
                </a:solidFill>
              </a:rPr>
              <a:t>AI</a:t>
            </a:r>
            <a:r>
              <a:rPr lang="zh-CN" altLang="en-US" sz="1200" dirty="0">
                <a:solidFill>
                  <a:srgbClr val="666666">
                    <a:lumMod val="75000"/>
                  </a:srgbClr>
                </a:solidFill>
              </a:rPr>
              <a:t>应用软件开发套件</a:t>
            </a:r>
          </a:p>
        </p:txBody>
      </p:sp>
      <p:sp>
        <p:nvSpPr>
          <p:cNvPr id="57" name="文本框 56"/>
          <p:cNvSpPr txBox="1"/>
          <p:nvPr/>
        </p:nvSpPr>
        <p:spPr bwMode="white">
          <a:xfrm>
            <a:off x="10016203" y="3400013"/>
            <a:ext cx="124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FFFFFF"/>
                </a:solidFill>
              </a:rPr>
              <a:t>AI</a:t>
            </a:r>
            <a:r>
              <a:rPr lang="zh-CN" altLang="en-US" sz="1200" dirty="0">
                <a:solidFill>
                  <a:srgbClr val="FFFFFF"/>
                </a:solidFill>
              </a:rPr>
              <a:t>超算、交通、医疗、金融、电力</a:t>
            </a:r>
            <a:r>
              <a:rPr lang="en-US" altLang="zh-CN" sz="1200" dirty="0">
                <a:solidFill>
                  <a:srgbClr val="FFFFFF"/>
                </a:solidFill>
              </a:rPr>
              <a:t>……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 bwMode="white">
          <a:xfrm>
            <a:off x="900552" y="2581152"/>
            <a:ext cx="1445076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深度学习使能</a:t>
            </a:r>
          </a:p>
        </p:txBody>
      </p:sp>
    </p:spTree>
    <p:extLst>
      <p:ext uri="{BB962C8B-B14F-4D97-AF65-F5344CB8AC3E}">
        <p14:creationId xmlns:p14="http://schemas.microsoft.com/office/powerpoint/2010/main" val="1085895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>
                <a:sym typeface="Arial" panose="020B0604020202020204" pitchFamily="34" charset="0"/>
              </a:rPr>
              <a:t>MindX</a:t>
            </a:r>
            <a:r>
              <a:rPr lang="en-US" altLang="zh-CN" dirty="0">
                <a:sym typeface="Arial" panose="020B0604020202020204" pitchFamily="34" charset="0"/>
              </a:rPr>
              <a:t> DL</a:t>
            </a:r>
            <a:r>
              <a:rPr lang="zh-CN" altLang="en-US" dirty="0">
                <a:sym typeface="Arial" panose="020B0604020202020204" pitchFamily="34" charset="0"/>
              </a:rPr>
              <a:t>深度学习组件：开放生态、开源参考架构</a:t>
            </a:r>
            <a:br>
              <a:rPr lang="zh-CN" altLang="en-US" dirty="0">
                <a:sym typeface="Arial" panose="020B0604020202020204" pitchFamily="34" charset="0"/>
              </a:rPr>
            </a:br>
            <a:endParaRPr lang="zh-CN" altLang="en-US" dirty="0"/>
          </a:p>
        </p:txBody>
      </p:sp>
      <p:grpSp>
        <p:nvGrpSpPr>
          <p:cNvPr id="49" name="组合 48"/>
          <p:cNvGrpSpPr/>
          <p:nvPr/>
        </p:nvGrpSpPr>
        <p:grpSpPr>
          <a:xfrm>
            <a:off x="636763" y="1303795"/>
            <a:ext cx="10935762" cy="5022938"/>
            <a:chOff x="636763" y="1303795"/>
            <a:chExt cx="10935762" cy="5022938"/>
          </a:xfrm>
        </p:grpSpPr>
        <p:sp>
          <p:nvSpPr>
            <p:cNvPr id="51" name="圆角矩形 50"/>
            <p:cNvSpPr/>
            <p:nvPr/>
          </p:nvSpPr>
          <p:spPr>
            <a:xfrm>
              <a:off x="6536279" y="1464835"/>
              <a:ext cx="1473786" cy="501197"/>
            </a:xfrm>
            <a:prstGeom prst="roundRect">
              <a:avLst/>
            </a:prstGeom>
            <a:solidFill>
              <a:srgbClr val="C7000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cs"/>
                </a:rPr>
                <a:t>参考架构目标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8076126" y="1952332"/>
              <a:ext cx="3393562" cy="0"/>
            </a:xfrm>
            <a:prstGeom prst="line">
              <a:avLst/>
            </a:prstGeom>
            <a:noFill/>
            <a:ln w="1905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</p:cxnSp>
        <p:sp>
          <p:nvSpPr>
            <p:cNvPr id="53" name="矩形 52"/>
            <p:cNvSpPr/>
            <p:nvPr/>
          </p:nvSpPr>
          <p:spPr>
            <a:xfrm>
              <a:off x="8010064" y="1463579"/>
              <a:ext cx="3562461" cy="42673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cs typeface="+mn-ea"/>
                  <a:sym typeface="Arial"/>
                </a:rPr>
                <a:t>开放生态，供第三方商用训练平台设计参考，方便伙伴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cs typeface="+mn-ea"/>
                  <a:sym typeface="Arial"/>
                </a:rPr>
                <a:t>/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cs typeface="+mn-ea"/>
                  <a:sym typeface="Arial"/>
                </a:rPr>
                <a:t>客户定制开发</a:t>
              </a:r>
            </a:p>
          </p:txBody>
        </p:sp>
        <p:sp>
          <p:nvSpPr>
            <p:cNvPr id="54" name="Text Box 10"/>
            <p:cNvSpPr txBox="1">
              <a:spLocks noChangeArrowheads="1"/>
            </p:cNvSpPr>
            <p:nvPr/>
          </p:nvSpPr>
          <p:spPr bwMode="auto">
            <a:xfrm>
              <a:off x="6433271" y="2094807"/>
              <a:ext cx="5036417" cy="42319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60959" tIns="30479" rIns="60959" bIns="30479">
              <a:spAutoFit/>
            </a:bodyPr>
            <a:lstStyle/>
            <a:p>
              <a:pPr marL="285750" marR="0" lvl="0" indent="-285750" defTabSz="1450243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50000"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异构集群管理：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支持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NPU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GPU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、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CPU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等多样计算的异构集群统一管理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cs typeface="Open Sans" pitchFamily="34" charset="0"/>
              </a:endParaRPr>
            </a:p>
            <a:p>
              <a:pPr marL="285750" marR="0" lvl="0" indent="-285750" defTabSz="1450243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50000"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DLS Core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：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高性能基础核心组件，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7000B"/>
                  </a:solidFill>
                  <a:effectLst/>
                  <a:uLnTx/>
                  <a:uFillTx/>
                  <a:cs typeface="Open Sans" pitchFamily="34" charset="0"/>
                </a:rPr>
                <a:t>开放源码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，支撑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ISV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二次开发</a:t>
              </a:r>
            </a:p>
            <a:p>
              <a:pPr marL="285750" marR="0" lvl="0" indent="-285750" defTabSz="1450243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50000"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一站式训练推理：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支持统一管理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Atlas 800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训练、推理服务器，支持昇腾芯片的训练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/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推理统一流程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cs typeface="Open Sans" pitchFamily="34" charset="0"/>
              </a:endParaRPr>
            </a:p>
            <a:p>
              <a:pPr marL="285750" marR="0" lvl="0" indent="-285750" defTabSz="1450243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50000"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高性能训练调度：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支持大批量数据群组调度，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7000B"/>
                  </a:solidFill>
                  <a:effectLst/>
                  <a:uLnTx/>
                  <a:uFillTx/>
                  <a:cs typeface="Open Sans" pitchFamily="34" charset="0"/>
                </a:rPr>
                <a:t>调度效率提升</a:t>
              </a: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7000B"/>
                  </a:solidFill>
                  <a:effectLst/>
                  <a:uLnTx/>
                  <a:uFillTx/>
                  <a:cs typeface="Open Sans" pitchFamily="34" charset="0"/>
                </a:rPr>
                <a:t>30%</a:t>
              </a:r>
            </a:p>
            <a:p>
              <a:pPr marL="285750" marR="0" lvl="0" indent="-285750" defTabSz="1450243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50000"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边云协同：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支持基于云端训练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/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边缘推理的模式实现边云协同的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AI</a:t>
              </a: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cs typeface="Open Sans" pitchFamily="34" charset="0"/>
                </a:rPr>
                <a:t>处理，支持模型发布、更新、推送，形成模型的完整闭环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cs typeface="Open Sans" pitchFamily="34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636763" y="1303795"/>
              <a:ext cx="5722223" cy="4677197"/>
              <a:chOff x="636763" y="1303795"/>
              <a:chExt cx="5722223" cy="4677197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636763" y="4788391"/>
                <a:ext cx="5317328" cy="1192601"/>
                <a:chOff x="636763" y="4788391"/>
                <a:chExt cx="5317328" cy="1192601"/>
              </a:xfrm>
            </p:grpSpPr>
            <p:pic>
              <p:nvPicPr>
                <p:cNvPr id="85" name="图片 8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763" y="4788391"/>
                  <a:ext cx="1376532" cy="917688"/>
                </a:xfrm>
                <a:prstGeom prst="rect">
                  <a:avLst/>
                </a:prstGeom>
              </p:spPr>
            </p:pic>
            <p:grpSp>
              <p:nvGrpSpPr>
                <p:cNvPr id="86" name="组合 85"/>
                <p:cNvGrpSpPr/>
                <p:nvPr/>
              </p:nvGrpSpPr>
              <p:grpSpPr>
                <a:xfrm>
                  <a:off x="750100" y="4858022"/>
                  <a:ext cx="5203991" cy="1122970"/>
                  <a:chOff x="405386" y="5040576"/>
                  <a:chExt cx="5203991" cy="1122970"/>
                </a:xfrm>
              </p:grpSpPr>
              <p:sp>
                <p:nvSpPr>
                  <p:cNvPr id="87" name="矩形 86"/>
                  <p:cNvSpPr/>
                  <p:nvPr/>
                </p:nvSpPr>
                <p:spPr>
                  <a:xfrm>
                    <a:off x="1500412" y="5886547"/>
                    <a:ext cx="1276310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1D1A"/>
                        </a:solidFill>
                        <a:effectLst/>
                        <a:uLnTx/>
                        <a:uFillTx/>
                        <a:sym typeface="Arial" panose="020B0604020202020204" pitchFamily="34" charset="0"/>
                      </a:rPr>
                      <a:t>Atlas 300 9000</a:t>
                    </a:r>
                    <a:endPara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</a:endParaRPr>
                  </a:p>
                </p:txBody>
              </p:sp>
              <p:pic>
                <p:nvPicPr>
                  <p:cNvPr id="88" name="图片 8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767443" y="5149335"/>
                    <a:ext cx="819873" cy="646424"/>
                  </a:xfrm>
                  <a:prstGeom prst="rect">
                    <a:avLst/>
                  </a:prstGeom>
                </p:spPr>
              </p:pic>
              <p:sp>
                <p:nvSpPr>
                  <p:cNvPr id="89" name="矩形 88"/>
                  <p:cNvSpPr/>
                  <p:nvPr/>
                </p:nvSpPr>
                <p:spPr>
                  <a:xfrm>
                    <a:off x="2613817" y="5878176"/>
                    <a:ext cx="1684998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1D1A"/>
                        </a:solidFill>
                        <a:effectLst/>
                        <a:uLnTx/>
                        <a:uFillTx/>
                        <a:sym typeface="Arial" panose="020B0604020202020204" pitchFamily="34" charset="0"/>
                      </a:rPr>
                      <a:t>Atlas 800 9000</a:t>
                    </a:r>
                    <a:endPara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</a:endParaRPr>
                  </a:p>
                </p:txBody>
              </p:sp>
              <p:pic>
                <p:nvPicPr>
                  <p:cNvPr id="90" name="图片 89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978135" y="5040576"/>
                    <a:ext cx="969375" cy="825482"/>
                  </a:xfrm>
                  <a:prstGeom prst="rect">
                    <a:avLst/>
                  </a:prstGeom>
                </p:spPr>
              </p:pic>
              <p:sp>
                <p:nvSpPr>
                  <p:cNvPr id="91" name="Network devices">
                    <a:extLst>
                      <a:ext uri="{FF2B5EF4-FFF2-40B4-BE49-F238E27FC236}">
                        <a16:creationId xmlns:a16="http://schemas.microsoft.com/office/drawing/2014/main" id="{FC4D9A30-25E9-41A1-BB38-67362BD3BF13}"/>
                      </a:ext>
                    </a:extLst>
                  </p:cNvPr>
                  <p:cNvSpPr txBox="1"/>
                  <p:nvPr/>
                </p:nvSpPr>
                <p:spPr>
                  <a:xfrm>
                    <a:off x="405386" y="5848946"/>
                    <a:ext cx="954107" cy="276999"/>
                  </a:xfrm>
                  <a:prstGeom prst="rect">
                    <a:avLst/>
                  </a:prstGeom>
                  <a:extLst>
                    <a:ext uri="{C572A759-6A51-4108-AA02-DFA0A04FC94B}">
                      <ma14:wrappingTextBoxFlag xmlns="" xmlns:a16="http://schemas.microsoft.com/office/drawing/2014/main" xmlns:p14="http://schemas.microsoft.com/office/powerpoint/2010/main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ctr">
                      <a:defRPr sz="1200" b="1">
                        <a:solidFill>
                          <a:srgbClr val="1D1D1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1D1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rPr>
                      <a:t>通用服务器</a:t>
                    </a:r>
                    <a:endParaRPr kumimoji="0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+mn-lt"/>
                      <a:ea typeface="+mn-ea"/>
                    </a:endParaRPr>
                  </a:p>
                </p:txBody>
              </p:sp>
              <p:pic>
                <p:nvPicPr>
                  <p:cNvPr id="92" name="图片 91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08394" y="5089496"/>
                    <a:ext cx="601350" cy="680586"/>
                  </a:xfrm>
                  <a:prstGeom prst="rect">
                    <a:avLst/>
                  </a:prstGeom>
                </p:spPr>
              </p:pic>
              <p:sp>
                <p:nvSpPr>
                  <p:cNvPr id="93" name="矩形 92"/>
                  <p:cNvSpPr/>
                  <p:nvPr/>
                </p:nvSpPr>
                <p:spPr>
                  <a:xfrm>
                    <a:off x="3924379" y="5878176"/>
                    <a:ext cx="1684998" cy="2769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1D1A"/>
                        </a:solidFill>
                        <a:effectLst/>
                        <a:uLnTx/>
                        <a:uFillTx/>
                        <a:sym typeface="Arial" panose="020B0604020202020204" pitchFamily="34" charset="0"/>
                      </a:rPr>
                      <a:t>GPU</a:t>
                    </a:r>
                    <a:r>
                      <a:rPr kumimoji="0" lang="zh-CN" alt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D1D1A"/>
                        </a:solidFill>
                        <a:effectLst/>
                        <a:uLnTx/>
                        <a:uFillTx/>
                        <a:sym typeface="Arial" panose="020B0604020202020204" pitchFamily="34" charset="0"/>
                      </a:rPr>
                      <a:t>服务器</a:t>
                    </a:r>
                    <a:endPara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grpSp>
            <p:nvGrpSpPr>
              <p:cNvPr id="57" name="组合 56"/>
              <p:cNvGrpSpPr/>
              <p:nvPr/>
            </p:nvGrpSpPr>
            <p:grpSpPr>
              <a:xfrm>
                <a:off x="1282745" y="4305136"/>
                <a:ext cx="4064760" cy="429441"/>
                <a:chOff x="1350781" y="4216231"/>
                <a:chExt cx="4064760" cy="429441"/>
              </a:xfrm>
            </p:grpSpPr>
            <p:sp>
              <p:nvSpPr>
                <p:cNvPr id="83" name="CANN…"/>
                <p:cNvSpPr txBox="1"/>
                <p:nvPr/>
              </p:nvSpPr>
              <p:spPr>
                <a:xfrm>
                  <a:off x="1350781" y="4216231"/>
                  <a:ext cx="1753124" cy="429441"/>
                </a:xfrm>
                <a:prstGeom prst="rect">
                  <a:avLst/>
                </a:prstGeom>
                <a:ln w="12700">
                  <a:solidFill>
                    <a:srgbClr val="C00000"/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8572" tIns="8572" rIns="8572" bIns="8572" anchor="ctr"/>
                <a:lstStyle/>
                <a:p>
                  <a:pPr marL="0" marR="0" lvl="0" indent="0" algn="ctr" defTabSz="290343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5000">
                      <a:solidFill>
                        <a:srgbClr val="ED6D00"/>
                      </a:solidFill>
                      <a:latin typeface="Huawei Sans"/>
                      <a:ea typeface="Huawei Sans"/>
                      <a:cs typeface="Huawei Sans"/>
                      <a:sym typeface="Huawei Sans"/>
                    </a:defRPr>
                  </a:pPr>
                  <a:r>
                    <a:rPr kumimoji="0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7000B"/>
                      </a:solidFill>
                      <a:effectLst/>
                      <a:uLnTx/>
                      <a:uFillTx/>
                      <a:cs typeface="Huawei Sans"/>
                      <a:sym typeface="+mn-lt"/>
                    </a:rPr>
                    <a:t>CANN</a:t>
                  </a:r>
                  <a:r>
                    <a:rPr lang="zh-CN" altLang="en-US" sz="1600" b="1" kern="0" dirty="0">
                      <a:solidFill>
                        <a:srgbClr val="C7000B"/>
                      </a:solidFill>
                      <a:cs typeface="+mn-ea"/>
                      <a:sym typeface="+mn-lt"/>
                    </a:rPr>
                    <a:t>（</a:t>
                  </a:r>
                  <a:r>
                    <a: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7000B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昇腾）</a:t>
                  </a:r>
                  <a:endParaRPr kumimoji="0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7000B"/>
                    </a:solidFill>
                    <a:effectLst/>
                    <a:uLnTx/>
                    <a:uFillTx/>
                    <a:cs typeface="Huawei Sans"/>
                    <a:sym typeface="+mn-lt"/>
                  </a:endParaRPr>
                </a:p>
              </p:txBody>
            </p:sp>
            <p:sp>
              <p:nvSpPr>
                <p:cNvPr id="84" name="CANN…"/>
                <p:cNvSpPr txBox="1"/>
                <p:nvPr/>
              </p:nvSpPr>
              <p:spPr>
                <a:xfrm>
                  <a:off x="3662417" y="4216231"/>
                  <a:ext cx="1753124" cy="429441"/>
                </a:xfrm>
                <a:prstGeom prst="rect">
                  <a:avLst/>
                </a:prstGeom>
                <a:ln w="12700">
                  <a:solidFill>
                    <a:srgbClr val="666666">
                      <a:lumMod val="75000"/>
                    </a:srgbClr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8572" tIns="8572" rIns="8572" bIns="8572" anchor="ctr"/>
                <a:lstStyle/>
                <a:p>
                  <a:pPr marL="0" marR="0" lvl="0" indent="0" algn="ctr" defTabSz="290343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5000">
                      <a:solidFill>
                        <a:srgbClr val="ED6D00"/>
                      </a:solidFill>
                      <a:latin typeface="Huawei Sans"/>
                      <a:ea typeface="Huawei Sans"/>
                      <a:cs typeface="Huawei Sans"/>
                      <a:sym typeface="Huawei Sans"/>
                    </a:defRPr>
                  </a:pPr>
                  <a:r>
                    <a:rPr kumimoji="0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37171"/>
                      </a:solidFill>
                      <a:effectLst/>
                      <a:uLnTx/>
                      <a:uFillTx/>
                      <a:cs typeface="Huawei Sans"/>
                      <a:sym typeface="+mn-lt"/>
                    </a:rPr>
                    <a:t>C</a:t>
                  </a: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37171"/>
                      </a:solidFill>
                      <a:effectLst/>
                      <a:uLnTx/>
                      <a:uFillTx/>
                      <a:cs typeface="Huawei Sans"/>
                      <a:sym typeface="+mn-lt"/>
                    </a:rPr>
                    <a:t>UDA</a:t>
                  </a:r>
                  <a:r>
                    <a:rPr lang="en-US" sz="1600" b="1" kern="0" dirty="0">
                      <a:solidFill>
                        <a:srgbClr val="737171"/>
                      </a:solidFill>
                      <a:cs typeface="+mn-ea"/>
                      <a:sym typeface="+mn-lt"/>
                    </a:rPr>
                    <a:t>（</a:t>
                  </a: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37171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GPU</a:t>
                  </a:r>
                  <a:r>
                    <a:rPr lang="zh-CN" altLang="en-US" sz="1600" b="1" kern="0" dirty="0">
                      <a:solidFill>
                        <a:srgbClr val="737171"/>
                      </a:solidFill>
                      <a:cs typeface="+mn-ea"/>
                      <a:sym typeface="+mn-lt"/>
                    </a:rPr>
                    <a:t>）</a:t>
                  </a:r>
                  <a:endParaRPr kumimoji="0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37171"/>
                    </a:solidFill>
                    <a:effectLst/>
                    <a:uLnTx/>
                    <a:uFillTx/>
                    <a:cs typeface="Huawei Sans"/>
                    <a:sym typeface="+mn-lt"/>
                  </a:endParaRPr>
                </a:p>
              </p:txBody>
            </p:sp>
          </p:grpSp>
          <p:sp>
            <p:nvSpPr>
              <p:cNvPr id="58" name="矩形 57"/>
              <p:cNvSpPr/>
              <p:nvPr/>
            </p:nvSpPr>
            <p:spPr>
              <a:xfrm>
                <a:off x="872491" y="2931558"/>
                <a:ext cx="4734348" cy="742857"/>
              </a:xfrm>
              <a:prstGeom prst="rect">
                <a:avLst/>
              </a:prstGeom>
              <a:solidFill>
                <a:srgbClr val="737171">
                  <a:alpha val="3019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92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sym typeface="+mn-lt"/>
                </a:endParaRPr>
              </a:p>
            </p:txBody>
          </p:sp>
          <p:pic>
            <p:nvPicPr>
              <p:cNvPr id="59" name="图片 58">
                <a:extLst>
                  <a:ext uri="{FF2B5EF4-FFF2-40B4-BE49-F238E27FC236}">
                    <a16:creationId xmlns:a16="http://schemas.microsoft.com/office/drawing/2014/main" id="{B3F9794E-8F52-4654-BC11-34F5F2464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0320" y="2386349"/>
                <a:ext cx="689992" cy="499813"/>
              </a:xfrm>
              <a:prstGeom prst="rect">
                <a:avLst/>
              </a:prstGeom>
            </p:spPr>
          </p:pic>
          <p:pic>
            <p:nvPicPr>
              <p:cNvPr id="60" name="Picture 48">
                <a:extLst>
                  <a:ext uri="{FF2B5EF4-FFF2-40B4-BE49-F238E27FC236}">
                    <a16:creationId xmlns:a16="http://schemas.microsoft.com/office/drawing/2014/main" id="{CF7967FD-079A-4A33-8539-DDAAE3C19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307" y="2425696"/>
                <a:ext cx="772723" cy="408439"/>
              </a:xfrm>
              <a:prstGeom prst="rect">
                <a:avLst/>
              </a:prstGeom>
            </p:spPr>
          </p:pic>
          <p:pic>
            <p:nvPicPr>
              <p:cNvPr id="61" name="Picture 49">
                <a:extLst>
                  <a:ext uri="{FF2B5EF4-FFF2-40B4-BE49-F238E27FC236}">
                    <a16:creationId xmlns:a16="http://schemas.microsoft.com/office/drawing/2014/main" id="{78CB028E-EEA1-4758-9F01-85E655279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85" b="23227"/>
              <a:stretch/>
            </p:blipFill>
            <p:spPr>
              <a:xfrm>
                <a:off x="3247784" y="2498579"/>
                <a:ext cx="786646" cy="276877"/>
              </a:xfrm>
              <a:prstGeom prst="rect">
                <a:avLst/>
              </a:prstGeom>
            </p:spPr>
          </p:pic>
          <p:pic>
            <p:nvPicPr>
              <p:cNvPr id="62" name="Picture 52">
                <a:extLst>
                  <a:ext uri="{FF2B5EF4-FFF2-40B4-BE49-F238E27FC236}">
                    <a16:creationId xmlns:a16="http://schemas.microsoft.com/office/drawing/2014/main" id="{878D9A48-BE4E-44F2-BEB9-31D81686D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5445" y="2420892"/>
                <a:ext cx="677952" cy="408439"/>
              </a:xfrm>
              <a:prstGeom prst="rect">
                <a:avLst/>
              </a:prstGeom>
            </p:spPr>
          </p:pic>
          <p:sp>
            <p:nvSpPr>
              <p:cNvPr id="63" name="文本框 62"/>
              <p:cNvSpPr txBox="1"/>
              <p:nvPr/>
            </p:nvSpPr>
            <p:spPr>
              <a:xfrm>
                <a:off x="5061925" y="2304863"/>
                <a:ext cx="3647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Monotype Sorts" pitchFamily="2" charset="2"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…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66129" y="1769582"/>
                <a:ext cx="4855393" cy="518918"/>
              </a:xfrm>
              <a:prstGeom prst="rect">
                <a:avLst/>
              </a:prstGeom>
              <a:noFill/>
              <a:ln w="12700" cap="flat" cmpd="sng" algn="ctr">
                <a:solidFill>
                  <a:srgbClr val="1D1D1A"/>
                </a:solidFill>
                <a:prstDash val="lgDash"/>
                <a:miter lim="800000"/>
              </a:ln>
              <a:effectLst/>
            </p:spPr>
            <p:txBody>
  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92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sym typeface="+mn-lt"/>
                </a:endParaRPr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755028" y="1707836"/>
                <a:ext cx="4943906" cy="528350"/>
                <a:chOff x="853783" y="-469889"/>
                <a:chExt cx="5081770" cy="528350"/>
              </a:xfrm>
            </p:grpSpPr>
            <p:sp>
              <p:nvSpPr>
                <p:cNvPr id="76" name="文本框 75"/>
                <p:cNvSpPr txBox="1"/>
                <p:nvPr/>
              </p:nvSpPr>
              <p:spPr>
                <a:xfrm>
                  <a:off x="853783" y="-469889"/>
                  <a:ext cx="814739" cy="52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ts val="34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</a:rPr>
                    <a:t>数据管理</a:t>
                  </a:r>
                </a:p>
              </p:txBody>
            </p:sp>
            <p:sp>
              <p:nvSpPr>
                <p:cNvPr id="77" name="文本框 76"/>
                <p:cNvSpPr txBox="1"/>
                <p:nvPr/>
              </p:nvSpPr>
              <p:spPr>
                <a:xfrm>
                  <a:off x="1521912" y="-469889"/>
                  <a:ext cx="814739" cy="52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ts val="34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</a:rPr>
                    <a:t>开发调试</a:t>
                  </a:r>
                </a:p>
              </p:txBody>
            </p:sp>
            <p:sp>
              <p:nvSpPr>
                <p:cNvPr id="78" name="文本框 77"/>
                <p:cNvSpPr txBox="1"/>
                <p:nvPr/>
              </p:nvSpPr>
              <p:spPr>
                <a:xfrm>
                  <a:off x="2190041" y="-469889"/>
                  <a:ext cx="814739" cy="52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ts val="34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</a:rPr>
                    <a:t>训练作业</a:t>
                  </a:r>
                </a:p>
              </p:txBody>
            </p:sp>
            <p:sp>
              <p:nvSpPr>
                <p:cNvPr id="79" name="文本框 78"/>
                <p:cNvSpPr txBox="1"/>
                <p:nvPr/>
              </p:nvSpPr>
              <p:spPr>
                <a:xfrm>
                  <a:off x="2847774" y="-469889"/>
                  <a:ext cx="996087" cy="52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3440"/>
                    </a:lnSpc>
                    <a:defRPr sz="1000" b="1">
                      <a:solidFill>
                        <a:schemeClr val="tx2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ts val="34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+mn-lt"/>
                      <a:ea typeface="+mn-ea"/>
                    </a:rPr>
                    <a:t>训练可视化</a:t>
                  </a:r>
                </a:p>
              </p:txBody>
            </p:sp>
            <p:sp>
              <p:nvSpPr>
                <p:cNvPr id="80" name="文本框 79"/>
                <p:cNvSpPr txBox="1"/>
                <p:nvPr/>
              </p:nvSpPr>
              <p:spPr>
                <a:xfrm>
                  <a:off x="3666023" y="-469889"/>
                  <a:ext cx="814739" cy="52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3440"/>
                    </a:lnSpc>
                    <a:defRPr sz="1000" b="1">
                      <a:solidFill>
                        <a:schemeClr val="tx2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ts val="34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+mn-lt"/>
                      <a:ea typeface="+mn-ea"/>
                    </a:rPr>
                    <a:t>模型管理</a:t>
                  </a:r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4369993" y="-469889"/>
                  <a:ext cx="814739" cy="52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3440"/>
                    </a:lnSpc>
                    <a:defRPr sz="1000" b="1">
                      <a:solidFill>
                        <a:schemeClr val="tx2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ts val="34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  <a:latin typeface="+mn-lt"/>
                      <a:ea typeface="+mn-ea"/>
                    </a:rPr>
                    <a:t>推理服务</a:t>
                  </a:r>
                </a:p>
              </p:txBody>
            </p:sp>
            <p:sp>
              <p:nvSpPr>
                <p:cNvPr id="82" name="文本框 81"/>
                <p:cNvSpPr txBox="1"/>
                <p:nvPr/>
              </p:nvSpPr>
              <p:spPr>
                <a:xfrm>
                  <a:off x="5048452" y="-469889"/>
                  <a:ext cx="887101" cy="528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ts val="34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D1D1A"/>
                      </a:solidFill>
                      <a:effectLst/>
                      <a:uLnTx/>
                      <a:uFillTx/>
                    </a:rPr>
                    <a:t>云边协同</a:t>
                  </a:r>
                </a:p>
              </p:txBody>
            </p:sp>
          </p:grpSp>
          <p:sp>
            <p:nvSpPr>
              <p:cNvPr id="66" name="文本框 65"/>
              <p:cNvSpPr txBox="1"/>
              <p:nvPr/>
            </p:nvSpPr>
            <p:spPr>
              <a:xfrm rot="16200000">
                <a:off x="5743056" y="2990626"/>
                <a:ext cx="553998" cy="663179"/>
              </a:xfrm>
              <a:prstGeom prst="rect">
                <a:avLst/>
              </a:prstGeom>
              <a:noFill/>
              <a:ln>
                <a:solidFill>
                  <a:srgbClr val="666666">
                    <a:lumMod val="50000"/>
                  </a:srgbClr>
                </a:solidFill>
              </a:ln>
            </p:spPr>
            <p:txBody>
              <a:bodyPr vert="eaVert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Monotype Sorts" pitchFamily="2" charset="2"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Core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Monotype Sorts" pitchFamily="2" charset="2"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部署</a:t>
                </a: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 rot="16200000">
                <a:off x="5000656" y="4568100"/>
                <a:ext cx="2154436" cy="43285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</a:rPr>
                  <a:t>集群运维监控平台</a:t>
                </a:r>
              </a:p>
            </p:txBody>
          </p:sp>
          <p:sp>
            <p:nvSpPr>
              <p:cNvPr id="68" name="CANN…"/>
              <p:cNvSpPr txBox="1"/>
              <p:nvPr/>
            </p:nvSpPr>
            <p:spPr>
              <a:xfrm>
                <a:off x="1479878" y="1303795"/>
                <a:ext cx="3742552" cy="4294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8572" tIns="8572" rIns="8572" bIns="8572" anchor="ctr"/>
              <a:lstStyle/>
              <a:p>
                <a:pPr marL="0" marR="0" lvl="0" indent="0" algn="ctr" defTabSz="290343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5000">
                    <a:solidFill>
                      <a:srgbClr val="ED6D00"/>
                    </a:solidFill>
                    <a:latin typeface="Huawei Sans"/>
                    <a:ea typeface="Huawei Sans"/>
                    <a:cs typeface="Huawei Sans"/>
                    <a:sym typeface="Huawei Sans"/>
                  </a:defRPr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7000B"/>
                    </a:solidFill>
                    <a:effectLst/>
                    <a:uLnTx/>
                    <a:uFillTx/>
                    <a:cs typeface="Huawei Sans"/>
                    <a:sym typeface="+mn-lt"/>
                  </a:rPr>
                  <a:t>W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7000B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eb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7000B"/>
                    </a:solidFill>
                    <a:effectLst/>
                    <a:uLnTx/>
                    <a:uFillTx/>
                    <a:cs typeface="Huawei Sans"/>
                    <a:sym typeface="+mn-lt"/>
                  </a:rPr>
                  <a:t> UI</a:t>
                </a:r>
                <a:endParaRPr kumimoji="0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7000B"/>
                  </a:solidFill>
                  <a:effectLst/>
                  <a:uLnTx/>
                  <a:uFillTx/>
                  <a:cs typeface="Huawei Sans"/>
                  <a:sym typeface="+mn-lt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282745" y="3841438"/>
                <a:ext cx="4071713" cy="369332"/>
              </a:xfrm>
              <a:prstGeom prst="rect">
                <a:avLst/>
              </a:prstGeom>
              <a:ln>
                <a:solidFill>
                  <a:srgbClr val="EBEBEB">
                    <a:lumMod val="25000"/>
                  </a:srgb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192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Ascend Docker </a:t>
                </a: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794932" y="2773948"/>
                <a:ext cx="4873814" cy="460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344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</a:rPr>
                  <a:t>DLS Core for </a:t>
                </a:r>
                <a:r>
                  <a:rPr kumimoji="0" lang="en-US" altLang="zh-CN" sz="1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</a:rPr>
                  <a:t>kubernetes</a:t>
                </a: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</a:rPr>
                  <a:t>：华为开发，开放源码，支持多硬件平台</a:t>
                </a:r>
              </a:p>
            </p:txBody>
          </p:sp>
          <p:sp>
            <p:nvSpPr>
              <p:cNvPr id="71" name="矩形 70"/>
              <p:cNvSpPr/>
              <p:nvPr/>
            </p:nvSpPr>
            <p:spPr bwMode="auto">
              <a:xfrm>
                <a:off x="3121436" y="3233545"/>
                <a:ext cx="1346497" cy="365669"/>
              </a:xfrm>
              <a:prstGeom prst="rect">
                <a:avLst/>
              </a:prstGeom>
              <a:solidFill>
                <a:srgbClr val="1D1D1A">
                  <a:lumMod val="10000"/>
                  <a:lumOff val="90000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HCCL-Controller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提供芯片资源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 bwMode="auto">
              <a:xfrm>
                <a:off x="2031862" y="3233546"/>
                <a:ext cx="1057090" cy="365669"/>
              </a:xfrm>
              <a:prstGeom prst="rect">
                <a:avLst/>
              </a:prstGeom>
              <a:solidFill>
                <a:srgbClr val="1D1D1A">
                  <a:lumMod val="10000"/>
                  <a:lumOff val="90000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Volcano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亲和性调度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 bwMode="auto">
              <a:xfrm>
                <a:off x="872491" y="3231055"/>
                <a:ext cx="1119846" cy="368160"/>
              </a:xfrm>
              <a:prstGeom prst="rect">
                <a:avLst/>
              </a:prstGeom>
              <a:solidFill>
                <a:srgbClr val="1D1D1A">
                  <a:lumMod val="10000"/>
                  <a:lumOff val="90000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Device plugin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C9900"/>
                  </a:buClr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设备发现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 bwMode="auto">
              <a:xfrm>
                <a:off x="4488913" y="3231894"/>
                <a:ext cx="1102776" cy="348908"/>
              </a:xfrm>
              <a:prstGeom prst="rect">
                <a:avLst/>
              </a:prstGeom>
              <a:solidFill>
                <a:srgbClr val="1D1D1A">
                  <a:lumMod val="10000"/>
                  <a:lumOff val="90000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cAdvisor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容器资源监控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 rot="16200000">
                <a:off x="5565732" y="1885864"/>
                <a:ext cx="923330" cy="663179"/>
              </a:xfrm>
              <a:prstGeom prst="rect">
                <a:avLst/>
              </a:prstGeom>
              <a:noFill/>
              <a:ln>
                <a:solidFill>
                  <a:srgbClr val="666666">
                    <a:lumMod val="50000"/>
                  </a:srgbClr>
                </a:solidFill>
              </a:ln>
            </p:spPr>
            <p:txBody>
              <a:bodyPr vert="eaVert" wrap="square" rtlCol="0">
                <a:spAutoFit/>
              </a:bodyPr>
              <a:lstStyle>
                <a:defPPr>
                  <a:defRPr lang="en-US"/>
                </a:defPPr>
                <a:lvl1pPr algn="ctr" defTabSz="914400">
                  <a:buFont typeface="Monotype Sorts" pitchFamily="2" charset="2"/>
                  <a:buNone/>
                  <a:defRPr sz="1200" b="1">
                    <a:solidFill>
                      <a:srgbClr val="1D1D1A"/>
                    </a:solidFill>
                    <a:cs typeface="+mn-ea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Monotype Sorts" pitchFamily="2" charset="2"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sym typeface="+mn-lt"/>
                  </a:rPr>
                  <a:t>ISV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Monotype Sorts" pitchFamily="2" charset="2"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sym typeface="+mn-lt"/>
                  </a:rPr>
                  <a:t>自有</a:t>
                </a:r>
                <a:endPara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sym typeface="+mn-lt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Monotype Sorts" pitchFamily="2" charset="2"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sym typeface="+mn-lt"/>
                  </a:rPr>
                  <a:t>平台</a:t>
                </a:r>
                <a:endPara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sym typeface="+mn-lt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Monotype Sorts" pitchFamily="2" charset="2"/>
                  <a:buNone/>
                  <a:tabLst/>
                  <a:defRPr/>
                </a:pPr>
                <a:r>
                  <a:rPr kumimoji="0" lang="zh-CN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sym typeface="+mn-lt"/>
                  </a:rPr>
                  <a:t>部署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1757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sym typeface="+mn-lt"/>
              </a:rPr>
              <a:t>云边协同，发挥全场景协同优势</a:t>
            </a:r>
            <a:br>
              <a:rPr lang="zh-CN" altLang="en-US" dirty="0">
                <a:sym typeface="+mn-lt"/>
              </a:rPr>
            </a:br>
            <a:endParaRPr lang="zh-CN" altLang="en-US" dirty="0"/>
          </a:p>
        </p:txBody>
      </p:sp>
      <p:sp>
        <p:nvSpPr>
          <p:cNvPr id="4" name="五边形 3"/>
          <p:cNvSpPr/>
          <p:nvPr/>
        </p:nvSpPr>
        <p:spPr>
          <a:xfrm flipH="1">
            <a:off x="798456" y="4670911"/>
            <a:ext cx="907787" cy="720000"/>
          </a:xfrm>
          <a:prstGeom prst="homePlate">
            <a:avLst>
              <a:gd name="adj" fmla="val 2169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8042443" y="5433305"/>
            <a:ext cx="3283728" cy="720000"/>
          </a:xfrm>
          <a:prstGeom prst="homePlate">
            <a:avLst>
              <a:gd name="adj" fmla="val 2169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083946" y="1668100"/>
            <a:ext cx="3028842" cy="1357541"/>
            <a:chOff x="646118" y="4021076"/>
            <a:chExt cx="3843157" cy="1786591"/>
          </a:xfrm>
        </p:grpSpPr>
        <p:pic>
          <p:nvPicPr>
            <p:cNvPr id="8" name="Picture 10" descr="Picture 1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118" y="4021076"/>
              <a:ext cx="3843157" cy="1786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Freeform 8"/>
            <p:cNvSpPr/>
            <p:nvPr/>
          </p:nvSpPr>
          <p:spPr>
            <a:xfrm>
              <a:off x="646118" y="4028817"/>
              <a:ext cx="3843157" cy="176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47" y="12897"/>
                  </a:moveTo>
                  <a:lnTo>
                    <a:pt x="19319" y="12559"/>
                  </a:lnTo>
                  <a:lnTo>
                    <a:pt x="19276" y="12220"/>
                  </a:lnTo>
                  <a:lnTo>
                    <a:pt x="19227" y="11894"/>
                  </a:lnTo>
                  <a:lnTo>
                    <a:pt x="19115" y="11269"/>
                  </a:lnTo>
                  <a:lnTo>
                    <a:pt x="19045" y="10956"/>
                  </a:lnTo>
                  <a:lnTo>
                    <a:pt x="18968" y="10657"/>
                  </a:lnTo>
                  <a:lnTo>
                    <a:pt x="18883" y="10370"/>
                  </a:lnTo>
                  <a:lnTo>
                    <a:pt x="18792" y="10083"/>
                  </a:lnTo>
                  <a:lnTo>
                    <a:pt x="18694" y="9810"/>
                  </a:lnTo>
                  <a:lnTo>
                    <a:pt x="18483" y="9289"/>
                  </a:lnTo>
                  <a:lnTo>
                    <a:pt x="18371" y="9041"/>
                  </a:lnTo>
                  <a:lnTo>
                    <a:pt x="18245" y="8794"/>
                  </a:lnTo>
                  <a:lnTo>
                    <a:pt x="17992" y="8351"/>
                  </a:lnTo>
                  <a:lnTo>
                    <a:pt x="17851" y="8142"/>
                  </a:lnTo>
                  <a:lnTo>
                    <a:pt x="17571" y="7752"/>
                  </a:lnTo>
                  <a:lnTo>
                    <a:pt x="17262" y="7413"/>
                  </a:lnTo>
                  <a:lnTo>
                    <a:pt x="17107" y="7269"/>
                  </a:lnTo>
                  <a:lnTo>
                    <a:pt x="16939" y="7126"/>
                  </a:lnTo>
                  <a:lnTo>
                    <a:pt x="16777" y="6996"/>
                  </a:lnTo>
                  <a:lnTo>
                    <a:pt x="16609" y="6892"/>
                  </a:lnTo>
                  <a:lnTo>
                    <a:pt x="16433" y="6787"/>
                  </a:lnTo>
                  <a:lnTo>
                    <a:pt x="16258" y="6709"/>
                  </a:lnTo>
                  <a:lnTo>
                    <a:pt x="15893" y="6579"/>
                  </a:lnTo>
                  <a:lnTo>
                    <a:pt x="15710" y="6540"/>
                  </a:lnTo>
                  <a:lnTo>
                    <a:pt x="15331" y="6514"/>
                  </a:lnTo>
                  <a:lnTo>
                    <a:pt x="15100" y="6527"/>
                  </a:lnTo>
                  <a:lnTo>
                    <a:pt x="14868" y="6566"/>
                  </a:lnTo>
                  <a:lnTo>
                    <a:pt x="14784" y="6201"/>
                  </a:lnTo>
                  <a:lnTo>
                    <a:pt x="14685" y="5849"/>
                  </a:lnTo>
                  <a:lnTo>
                    <a:pt x="14587" y="5511"/>
                  </a:lnTo>
                  <a:lnTo>
                    <a:pt x="14482" y="5172"/>
                  </a:lnTo>
                  <a:lnTo>
                    <a:pt x="14370" y="4846"/>
                  </a:lnTo>
                  <a:lnTo>
                    <a:pt x="14250" y="4521"/>
                  </a:lnTo>
                  <a:lnTo>
                    <a:pt x="14124" y="4208"/>
                  </a:lnTo>
                  <a:lnTo>
                    <a:pt x="13998" y="3908"/>
                  </a:lnTo>
                  <a:lnTo>
                    <a:pt x="13857" y="3609"/>
                  </a:lnTo>
                  <a:lnTo>
                    <a:pt x="13717" y="3335"/>
                  </a:lnTo>
                  <a:lnTo>
                    <a:pt x="13569" y="3062"/>
                  </a:lnTo>
                  <a:lnTo>
                    <a:pt x="13415" y="2788"/>
                  </a:lnTo>
                  <a:lnTo>
                    <a:pt x="13260" y="2540"/>
                  </a:lnTo>
                  <a:lnTo>
                    <a:pt x="13099" y="2293"/>
                  </a:lnTo>
                  <a:lnTo>
                    <a:pt x="12931" y="2058"/>
                  </a:lnTo>
                  <a:lnTo>
                    <a:pt x="12762" y="1837"/>
                  </a:lnTo>
                  <a:lnTo>
                    <a:pt x="12587" y="1615"/>
                  </a:lnTo>
                  <a:lnTo>
                    <a:pt x="12404" y="1420"/>
                  </a:lnTo>
                  <a:lnTo>
                    <a:pt x="12222" y="1238"/>
                  </a:lnTo>
                  <a:lnTo>
                    <a:pt x="12032" y="1055"/>
                  </a:lnTo>
                  <a:lnTo>
                    <a:pt x="11639" y="743"/>
                  </a:lnTo>
                  <a:lnTo>
                    <a:pt x="11442" y="599"/>
                  </a:lnTo>
                  <a:lnTo>
                    <a:pt x="11035" y="365"/>
                  </a:lnTo>
                  <a:lnTo>
                    <a:pt x="10825" y="274"/>
                  </a:lnTo>
                  <a:lnTo>
                    <a:pt x="10614" y="195"/>
                  </a:lnTo>
                  <a:lnTo>
                    <a:pt x="10396" y="117"/>
                  </a:lnTo>
                  <a:lnTo>
                    <a:pt x="10179" y="65"/>
                  </a:lnTo>
                  <a:lnTo>
                    <a:pt x="9961" y="26"/>
                  </a:lnTo>
                  <a:lnTo>
                    <a:pt x="9736" y="0"/>
                  </a:lnTo>
                  <a:lnTo>
                    <a:pt x="9512" y="0"/>
                  </a:lnTo>
                  <a:lnTo>
                    <a:pt x="9231" y="13"/>
                  </a:lnTo>
                  <a:lnTo>
                    <a:pt x="8950" y="52"/>
                  </a:lnTo>
                  <a:lnTo>
                    <a:pt x="8677" y="104"/>
                  </a:lnTo>
                  <a:lnTo>
                    <a:pt x="8403" y="195"/>
                  </a:lnTo>
                  <a:lnTo>
                    <a:pt x="8136" y="300"/>
                  </a:lnTo>
                  <a:lnTo>
                    <a:pt x="7869" y="430"/>
                  </a:lnTo>
                  <a:lnTo>
                    <a:pt x="7609" y="586"/>
                  </a:lnTo>
                  <a:lnTo>
                    <a:pt x="7357" y="756"/>
                  </a:lnTo>
                  <a:lnTo>
                    <a:pt x="7111" y="951"/>
                  </a:lnTo>
                  <a:lnTo>
                    <a:pt x="6872" y="1172"/>
                  </a:lnTo>
                  <a:lnTo>
                    <a:pt x="6641" y="1407"/>
                  </a:lnTo>
                  <a:lnTo>
                    <a:pt x="6409" y="1668"/>
                  </a:lnTo>
                  <a:lnTo>
                    <a:pt x="6191" y="1928"/>
                  </a:lnTo>
                  <a:lnTo>
                    <a:pt x="5974" y="2228"/>
                  </a:lnTo>
                  <a:lnTo>
                    <a:pt x="5770" y="2527"/>
                  </a:lnTo>
                  <a:lnTo>
                    <a:pt x="5567" y="2853"/>
                  </a:lnTo>
                  <a:lnTo>
                    <a:pt x="5377" y="3192"/>
                  </a:lnTo>
                  <a:lnTo>
                    <a:pt x="5195" y="3557"/>
                  </a:lnTo>
                  <a:lnTo>
                    <a:pt x="5026" y="3921"/>
                  </a:lnTo>
                  <a:lnTo>
                    <a:pt x="4865" y="4312"/>
                  </a:lnTo>
                  <a:lnTo>
                    <a:pt x="4703" y="4716"/>
                  </a:lnTo>
                  <a:lnTo>
                    <a:pt x="4563" y="5120"/>
                  </a:lnTo>
                  <a:lnTo>
                    <a:pt x="4430" y="5550"/>
                  </a:lnTo>
                  <a:lnTo>
                    <a:pt x="4303" y="5993"/>
                  </a:lnTo>
                  <a:lnTo>
                    <a:pt x="4191" y="6436"/>
                  </a:lnTo>
                  <a:lnTo>
                    <a:pt x="4086" y="6892"/>
                  </a:lnTo>
                  <a:lnTo>
                    <a:pt x="3994" y="7374"/>
                  </a:lnTo>
                  <a:lnTo>
                    <a:pt x="3917" y="7843"/>
                  </a:lnTo>
                  <a:lnTo>
                    <a:pt x="3847" y="8338"/>
                  </a:lnTo>
                  <a:lnTo>
                    <a:pt x="3791" y="8833"/>
                  </a:lnTo>
                  <a:lnTo>
                    <a:pt x="3749" y="9341"/>
                  </a:lnTo>
                  <a:lnTo>
                    <a:pt x="3713" y="9862"/>
                  </a:lnTo>
                  <a:lnTo>
                    <a:pt x="3587" y="9823"/>
                  </a:lnTo>
                  <a:lnTo>
                    <a:pt x="3320" y="9771"/>
                  </a:lnTo>
                  <a:lnTo>
                    <a:pt x="3187" y="9771"/>
                  </a:lnTo>
                  <a:lnTo>
                    <a:pt x="3019" y="9784"/>
                  </a:lnTo>
                  <a:lnTo>
                    <a:pt x="2857" y="9797"/>
                  </a:lnTo>
                  <a:lnTo>
                    <a:pt x="2703" y="9836"/>
                  </a:lnTo>
                  <a:lnTo>
                    <a:pt x="2541" y="9888"/>
                  </a:lnTo>
                  <a:lnTo>
                    <a:pt x="2387" y="9953"/>
                  </a:lnTo>
                  <a:lnTo>
                    <a:pt x="2239" y="10031"/>
                  </a:lnTo>
                  <a:lnTo>
                    <a:pt x="1944" y="10240"/>
                  </a:lnTo>
                  <a:lnTo>
                    <a:pt x="1804" y="10357"/>
                  </a:lnTo>
                  <a:lnTo>
                    <a:pt x="1664" y="10487"/>
                  </a:lnTo>
                  <a:lnTo>
                    <a:pt x="1530" y="10631"/>
                  </a:lnTo>
                  <a:lnTo>
                    <a:pt x="1278" y="10943"/>
                  </a:lnTo>
                  <a:lnTo>
                    <a:pt x="1039" y="11308"/>
                  </a:lnTo>
                  <a:lnTo>
                    <a:pt x="934" y="11503"/>
                  </a:lnTo>
                  <a:lnTo>
                    <a:pt x="723" y="11920"/>
                  </a:lnTo>
                  <a:lnTo>
                    <a:pt x="632" y="12142"/>
                  </a:lnTo>
                  <a:lnTo>
                    <a:pt x="541" y="12376"/>
                  </a:lnTo>
                  <a:lnTo>
                    <a:pt x="456" y="12624"/>
                  </a:lnTo>
                  <a:lnTo>
                    <a:pt x="316" y="13119"/>
                  </a:lnTo>
                  <a:lnTo>
                    <a:pt x="246" y="13379"/>
                  </a:lnTo>
                  <a:lnTo>
                    <a:pt x="190" y="13653"/>
                  </a:lnTo>
                  <a:lnTo>
                    <a:pt x="140" y="13927"/>
                  </a:lnTo>
                  <a:lnTo>
                    <a:pt x="98" y="14213"/>
                  </a:lnTo>
                  <a:lnTo>
                    <a:pt x="63" y="14487"/>
                  </a:lnTo>
                  <a:lnTo>
                    <a:pt x="35" y="14786"/>
                  </a:lnTo>
                  <a:lnTo>
                    <a:pt x="14" y="15086"/>
                  </a:lnTo>
                  <a:lnTo>
                    <a:pt x="0" y="15386"/>
                  </a:lnTo>
                  <a:lnTo>
                    <a:pt x="0" y="15985"/>
                  </a:lnTo>
                  <a:lnTo>
                    <a:pt x="14" y="16285"/>
                  </a:lnTo>
                  <a:lnTo>
                    <a:pt x="35" y="16584"/>
                  </a:lnTo>
                  <a:lnTo>
                    <a:pt x="63" y="16871"/>
                  </a:lnTo>
                  <a:lnTo>
                    <a:pt x="98" y="17158"/>
                  </a:lnTo>
                  <a:lnTo>
                    <a:pt x="140" y="17444"/>
                  </a:lnTo>
                  <a:lnTo>
                    <a:pt x="190" y="17718"/>
                  </a:lnTo>
                  <a:lnTo>
                    <a:pt x="246" y="17991"/>
                  </a:lnTo>
                  <a:lnTo>
                    <a:pt x="316" y="18252"/>
                  </a:lnTo>
                  <a:lnTo>
                    <a:pt x="456" y="18747"/>
                  </a:lnTo>
                  <a:lnTo>
                    <a:pt x="541" y="18994"/>
                  </a:lnTo>
                  <a:lnTo>
                    <a:pt x="632" y="19229"/>
                  </a:lnTo>
                  <a:lnTo>
                    <a:pt x="723" y="19450"/>
                  </a:lnTo>
                  <a:lnTo>
                    <a:pt x="934" y="19867"/>
                  </a:lnTo>
                  <a:lnTo>
                    <a:pt x="1039" y="20063"/>
                  </a:lnTo>
                  <a:lnTo>
                    <a:pt x="1278" y="20428"/>
                  </a:lnTo>
                  <a:lnTo>
                    <a:pt x="1530" y="20740"/>
                  </a:lnTo>
                  <a:lnTo>
                    <a:pt x="1664" y="20883"/>
                  </a:lnTo>
                  <a:lnTo>
                    <a:pt x="1804" y="21014"/>
                  </a:lnTo>
                  <a:lnTo>
                    <a:pt x="1944" y="21131"/>
                  </a:lnTo>
                  <a:lnTo>
                    <a:pt x="2239" y="21339"/>
                  </a:lnTo>
                  <a:lnTo>
                    <a:pt x="2387" y="21418"/>
                  </a:lnTo>
                  <a:lnTo>
                    <a:pt x="2541" y="21483"/>
                  </a:lnTo>
                  <a:lnTo>
                    <a:pt x="2703" y="21535"/>
                  </a:lnTo>
                  <a:lnTo>
                    <a:pt x="2857" y="21574"/>
                  </a:lnTo>
                  <a:lnTo>
                    <a:pt x="3019" y="21587"/>
                  </a:lnTo>
                  <a:lnTo>
                    <a:pt x="3187" y="21600"/>
                  </a:lnTo>
                  <a:lnTo>
                    <a:pt x="19375" y="21600"/>
                  </a:lnTo>
                  <a:lnTo>
                    <a:pt x="19613" y="21548"/>
                  </a:lnTo>
                  <a:lnTo>
                    <a:pt x="19726" y="21509"/>
                  </a:lnTo>
                  <a:lnTo>
                    <a:pt x="19950" y="21405"/>
                  </a:lnTo>
                  <a:lnTo>
                    <a:pt x="20063" y="21339"/>
                  </a:lnTo>
                  <a:lnTo>
                    <a:pt x="20168" y="21261"/>
                  </a:lnTo>
                  <a:lnTo>
                    <a:pt x="20273" y="21170"/>
                  </a:lnTo>
                  <a:lnTo>
                    <a:pt x="20372" y="21079"/>
                  </a:lnTo>
                  <a:lnTo>
                    <a:pt x="20470" y="20975"/>
                  </a:lnTo>
                  <a:lnTo>
                    <a:pt x="20568" y="20857"/>
                  </a:lnTo>
                  <a:lnTo>
                    <a:pt x="20659" y="20740"/>
                  </a:lnTo>
                  <a:lnTo>
                    <a:pt x="20744" y="20610"/>
                  </a:lnTo>
                  <a:lnTo>
                    <a:pt x="20912" y="20323"/>
                  </a:lnTo>
                  <a:lnTo>
                    <a:pt x="21066" y="20011"/>
                  </a:lnTo>
                  <a:lnTo>
                    <a:pt x="21137" y="19854"/>
                  </a:lnTo>
                  <a:lnTo>
                    <a:pt x="21200" y="19685"/>
                  </a:lnTo>
                  <a:lnTo>
                    <a:pt x="21263" y="19503"/>
                  </a:lnTo>
                  <a:lnTo>
                    <a:pt x="21319" y="19320"/>
                  </a:lnTo>
                  <a:lnTo>
                    <a:pt x="21368" y="19138"/>
                  </a:lnTo>
                  <a:lnTo>
                    <a:pt x="21417" y="18942"/>
                  </a:lnTo>
                  <a:lnTo>
                    <a:pt x="21460" y="18747"/>
                  </a:lnTo>
                  <a:lnTo>
                    <a:pt x="21530" y="18330"/>
                  </a:lnTo>
                  <a:lnTo>
                    <a:pt x="21551" y="18122"/>
                  </a:lnTo>
                  <a:lnTo>
                    <a:pt x="21572" y="17900"/>
                  </a:lnTo>
                  <a:lnTo>
                    <a:pt x="21586" y="17692"/>
                  </a:lnTo>
                  <a:lnTo>
                    <a:pt x="21600" y="17470"/>
                  </a:lnTo>
                  <a:lnTo>
                    <a:pt x="21600" y="17027"/>
                  </a:lnTo>
                  <a:lnTo>
                    <a:pt x="21586" y="16806"/>
                  </a:lnTo>
                  <a:lnTo>
                    <a:pt x="21558" y="16389"/>
                  </a:lnTo>
                  <a:lnTo>
                    <a:pt x="21502" y="15972"/>
                  </a:lnTo>
                  <a:lnTo>
                    <a:pt x="21467" y="15777"/>
                  </a:lnTo>
                  <a:lnTo>
                    <a:pt x="21425" y="15581"/>
                  </a:lnTo>
                  <a:lnTo>
                    <a:pt x="21382" y="15399"/>
                  </a:lnTo>
                  <a:lnTo>
                    <a:pt x="21333" y="15216"/>
                  </a:lnTo>
                  <a:lnTo>
                    <a:pt x="21277" y="15034"/>
                  </a:lnTo>
                  <a:lnTo>
                    <a:pt x="21221" y="14865"/>
                  </a:lnTo>
                  <a:lnTo>
                    <a:pt x="21158" y="14695"/>
                  </a:lnTo>
                  <a:lnTo>
                    <a:pt x="21088" y="14526"/>
                  </a:lnTo>
                  <a:lnTo>
                    <a:pt x="21017" y="14370"/>
                  </a:lnTo>
                  <a:lnTo>
                    <a:pt x="20947" y="14226"/>
                  </a:lnTo>
                  <a:lnTo>
                    <a:pt x="20870" y="14083"/>
                  </a:lnTo>
                  <a:lnTo>
                    <a:pt x="20786" y="13940"/>
                  </a:lnTo>
                  <a:lnTo>
                    <a:pt x="20701" y="13809"/>
                  </a:lnTo>
                  <a:lnTo>
                    <a:pt x="20519" y="13575"/>
                  </a:lnTo>
                  <a:lnTo>
                    <a:pt x="20428" y="13471"/>
                  </a:lnTo>
                  <a:lnTo>
                    <a:pt x="20231" y="13288"/>
                  </a:lnTo>
                  <a:lnTo>
                    <a:pt x="20126" y="13197"/>
                  </a:lnTo>
                  <a:lnTo>
                    <a:pt x="19915" y="13067"/>
                  </a:lnTo>
                  <a:lnTo>
                    <a:pt x="19803" y="13015"/>
                  </a:lnTo>
                  <a:lnTo>
                    <a:pt x="19698" y="12963"/>
                  </a:lnTo>
                  <a:lnTo>
                    <a:pt x="19578" y="12937"/>
                  </a:lnTo>
                  <a:lnTo>
                    <a:pt x="19466" y="12910"/>
                  </a:lnTo>
                  <a:lnTo>
                    <a:pt x="19347" y="12897"/>
                  </a:lnTo>
                  <a:close/>
                </a:path>
              </a:pathLst>
            </a:custGeom>
            <a:noFill/>
            <a:ln w="12700" cap="flat">
              <a:solidFill>
                <a:sysClr val="window" lastClr="FFFFFF">
                  <a:lumMod val="65000"/>
                </a:sysClr>
              </a:solidFill>
              <a:prstDash val="solid"/>
              <a:round/>
            </a:ln>
            <a:effectLst/>
          </p:spPr>
          <p:txBody>
            <a:bodyPr wrap="square" lIns="42332" tIns="42332" rIns="42332" bIns="42332" numCol="1" anchor="ctr">
              <a:noAutofit/>
            </a:bodyPr>
            <a:lstStyle/>
            <a:p>
              <a:pPr algn="ctr" defTabSz="846201">
                <a:lnSpc>
                  <a:spcPct val="90000"/>
                </a:lnSpc>
                <a:defRPr sz="6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600" b="1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496372" y="3167541"/>
            <a:ext cx="1376057" cy="415497"/>
          </a:xfrm>
          <a:prstGeom prst="rect">
            <a:avLst/>
          </a:prstGeom>
          <a:solidFill>
            <a:srgbClr val="C8102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624422" y="2701816"/>
            <a:ext cx="916693" cy="275166"/>
            <a:chOff x="9666873" y="4404131"/>
            <a:chExt cx="1214437" cy="1016000"/>
          </a:xfrm>
        </p:grpSpPr>
        <p:sp>
          <p:nvSpPr>
            <p:cNvPr id="12" name="Freeform 167"/>
            <p:cNvSpPr>
              <a:spLocks/>
            </p:cNvSpPr>
            <p:nvPr/>
          </p:nvSpPr>
          <p:spPr bwMode="auto">
            <a:xfrm>
              <a:off x="9719261" y="4753381"/>
              <a:ext cx="1106487" cy="666750"/>
            </a:xfrm>
            <a:custGeom>
              <a:avLst/>
              <a:gdLst/>
              <a:ahLst/>
              <a:cxnLst>
                <a:cxn ang="0">
                  <a:pos x="295" y="1"/>
                </a:cxn>
                <a:cxn ang="0">
                  <a:pos x="295" y="85"/>
                </a:cxn>
                <a:cxn ang="0">
                  <a:pos x="252" y="145"/>
                </a:cxn>
                <a:cxn ang="0">
                  <a:pos x="44" y="145"/>
                </a:cxn>
                <a:cxn ang="0">
                  <a:pos x="1" y="84"/>
                </a:cxn>
                <a:cxn ang="0">
                  <a:pos x="1" y="0"/>
                </a:cxn>
                <a:cxn ang="0">
                  <a:pos x="44" y="61"/>
                </a:cxn>
                <a:cxn ang="0">
                  <a:pos x="253" y="61"/>
                </a:cxn>
                <a:cxn ang="0">
                  <a:pos x="295" y="1"/>
                </a:cxn>
              </a:cxnLst>
              <a:rect l="0" t="0" r="r" b="b"/>
              <a:pathLst>
                <a:path w="295" h="178">
                  <a:moveTo>
                    <a:pt x="295" y="1"/>
                  </a:moveTo>
                  <a:cubicBezTo>
                    <a:pt x="295" y="85"/>
                    <a:pt x="295" y="85"/>
                    <a:pt x="295" y="85"/>
                  </a:cubicBezTo>
                  <a:cubicBezTo>
                    <a:pt x="295" y="106"/>
                    <a:pt x="281" y="128"/>
                    <a:pt x="252" y="145"/>
                  </a:cubicBezTo>
                  <a:cubicBezTo>
                    <a:pt x="195" y="178"/>
                    <a:pt x="102" y="178"/>
                    <a:pt x="44" y="145"/>
                  </a:cubicBezTo>
                  <a:cubicBezTo>
                    <a:pt x="15" y="128"/>
                    <a:pt x="0" y="106"/>
                    <a:pt x="1" y="8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2"/>
                    <a:pt x="15" y="44"/>
                    <a:pt x="44" y="61"/>
                  </a:cubicBezTo>
                  <a:cubicBezTo>
                    <a:pt x="102" y="94"/>
                    <a:pt x="195" y="94"/>
                    <a:pt x="253" y="61"/>
                  </a:cubicBezTo>
                  <a:cubicBezTo>
                    <a:pt x="281" y="44"/>
                    <a:pt x="295" y="23"/>
                    <a:pt x="295" y="1"/>
                  </a:cubicBezTo>
                  <a:close/>
                </a:path>
              </a:pathLst>
            </a:custGeom>
            <a:solidFill>
              <a:srgbClr val="E0E0E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168"/>
            <p:cNvSpPr>
              <a:spLocks/>
            </p:cNvSpPr>
            <p:nvPr/>
          </p:nvSpPr>
          <p:spPr bwMode="auto">
            <a:xfrm>
              <a:off x="9666873" y="4404131"/>
              <a:ext cx="1214437" cy="701675"/>
            </a:xfrm>
            <a:custGeom>
              <a:avLst/>
              <a:gdLst/>
              <a:ahLst/>
              <a:cxnLst>
                <a:cxn ang="0">
                  <a:pos x="266" y="33"/>
                </a:cxn>
                <a:cxn ang="0">
                  <a:pos x="267" y="154"/>
                </a:cxn>
                <a:cxn ang="0">
                  <a:pos x="58" y="154"/>
                </a:cxn>
                <a:cxn ang="0">
                  <a:pos x="58" y="33"/>
                </a:cxn>
                <a:cxn ang="0">
                  <a:pos x="266" y="33"/>
                </a:cxn>
              </a:cxnLst>
              <a:rect l="0" t="0" r="r" b="b"/>
              <a:pathLst>
                <a:path w="324" h="187">
                  <a:moveTo>
                    <a:pt x="266" y="33"/>
                  </a:moveTo>
                  <a:cubicBezTo>
                    <a:pt x="324" y="66"/>
                    <a:pt x="324" y="120"/>
                    <a:pt x="267" y="154"/>
                  </a:cubicBezTo>
                  <a:cubicBezTo>
                    <a:pt x="209" y="187"/>
                    <a:pt x="116" y="187"/>
                    <a:pt x="58" y="154"/>
                  </a:cubicBezTo>
                  <a:cubicBezTo>
                    <a:pt x="1" y="120"/>
                    <a:pt x="0" y="66"/>
                    <a:pt x="58" y="33"/>
                  </a:cubicBezTo>
                  <a:cubicBezTo>
                    <a:pt x="115" y="0"/>
                    <a:pt x="208" y="0"/>
                    <a:pt x="266" y="33"/>
                  </a:cubicBezTo>
                  <a:close/>
                </a:path>
              </a:pathLst>
            </a:custGeom>
            <a:solidFill>
              <a:srgbClr val="DDDDDD"/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169"/>
            <p:cNvSpPr>
              <a:spLocks/>
            </p:cNvSpPr>
            <p:nvPr/>
          </p:nvSpPr>
          <p:spPr bwMode="auto">
            <a:xfrm>
              <a:off x="9775518" y="4472975"/>
              <a:ext cx="1000321" cy="550846"/>
            </a:xfrm>
            <a:custGeom>
              <a:avLst/>
              <a:gdLst/>
              <a:ahLst/>
              <a:cxnLst>
                <a:cxn ang="0">
                  <a:pos x="123" y="121"/>
                </a:cxn>
                <a:cxn ang="0">
                  <a:pos x="31" y="99"/>
                </a:cxn>
                <a:cxn ang="0">
                  <a:pos x="0" y="60"/>
                </a:cxn>
                <a:cxn ang="0">
                  <a:pos x="30" y="22"/>
                </a:cxn>
                <a:cxn ang="0">
                  <a:pos x="122" y="0"/>
                </a:cxn>
                <a:cxn ang="0">
                  <a:pos x="214" y="22"/>
                </a:cxn>
                <a:cxn ang="0">
                  <a:pos x="245" y="61"/>
                </a:cxn>
                <a:cxn ang="0">
                  <a:pos x="214" y="99"/>
                </a:cxn>
                <a:cxn ang="0">
                  <a:pos x="123" y="121"/>
                </a:cxn>
              </a:cxnLst>
              <a:rect l="0" t="0" r="r" b="b"/>
              <a:pathLst>
                <a:path w="245" h="121">
                  <a:moveTo>
                    <a:pt x="123" y="121"/>
                  </a:moveTo>
                  <a:cubicBezTo>
                    <a:pt x="88" y="121"/>
                    <a:pt x="55" y="113"/>
                    <a:pt x="31" y="99"/>
                  </a:cubicBezTo>
                  <a:cubicBezTo>
                    <a:pt x="11" y="88"/>
                    <a:pt x="0" y="74"/>
                    <a:pt x="0" y="60"/>
                  </a:cubicBezTo>
                  <a:cubicBezTo>
                    <a:pt x="0" y="47"/>
                    <a:pt x="11" y="33"/>
                    <a:pt x="30" y="22"/>
                  </a:cubicBezTo>
                  <a:cubicBezTo>
                    <a:pt x="54" y="8"/>
                    <a:pt x="87" y="0"/>
                    <a:pt x="122" y="0"/>
                  </a:cubicBezTo>
                  <a:cubicBezTo>
                    <a:pt x="156" y="0"/>
                    <a:pt x="190" y="8"/>
                    <a:pt x="214" y="22"/>
                  </a:cubicBezTo>
                  <a:cubicBezTo>
                    <a:pt x="233" y="33"/>
                    <a:pt x="245" y="47"/>
                    <a:pt x="245" y="61"/>
                  </a:cubicBezTo>
                  <a:cubicBezTo>
                    <a:pt x="245" y="74"/>
                    <a:pt x="234" y="88"/>
                    <a:pt x="214" y="99"/>
                  </a:cubicBezTo>
                  <a:cubicBezTo>
                    <a:pt x="191" y="113"/>
                    <a:pt x="157" y="121"/>
                    <a:pt x="123" y="12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5A2FC3E2-574B-4C4D-BD0C-B65D103630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35" y="1968108"/>
            <a:ext cx="615098" cy="477212"/>
          </a:xfrm>
          <a:prstGeom prst="rect">
            <a:avLst/>
          </a:prstGeom>
          <a:effectLst>
            <a:outerShdw blurRad="50800" dist="50800" dir="2700000" sx="80000" sy="80000" algn="ctr" rotWithShape="0">
              <a:srgbClr val="EBEBEB">
                <a:lumMod val="75000"/>
              </a:srgbClr>
            </a:outerShdw>
          </a:effectLst>
        </p:spPr>
      </p:pic>
      <p:sp>
        <p:nvSpPr>
          <p:cNvPr id="16" name="server_309836"/>
          <p:cNvSpPr>
            <a:spLocks noChangeAspect="1"/>
          </p:cNvSpPr>
          <p:nvPr/>
        </p:nvSpPr>
        <p:spPr bwMode="auto">
          <a:xfrm>
            <a:off x="7949796" y="2347740"/>
            <a:ext cx="495954" cy="522000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76449" h="606722">
                <a:moveTo>
                  <a:pt x="342736" y="466650"/>
                </a:moveTo>
                <a:lnTo>
                  <a:pt x="482950" y="466650"/>
                </a:lnTo>
                <a:lnTo>
                  <a:pt x="482950" y="513364"/>
                </a:lnTo>
                <a:lnTo>
                  <a:pt x="342736" y="513364"/>
                </a:lnTo>
                <a:close/>
                <a:moveTo>
                  <a:pt x="186998" y="466650"/>
                </a:moveTo>
                <a:lnTo>
                  <a:pt x="233712" y="466650"/>
                </a:lnTo>
                <a:lnTo>
                  <a:pt x="233712" y="513364"/>
                </a:lnTo>
                <a:lnTo>
                  <a:pt x="186998" y="513364"/>
                </a:lnTo>
                <a:close/>
                <a:moveTo>
                  <a:pt x="93429" y="466650"/>
                </a:moveTo>
                <a:lnTo>
                  <a:pt x="140143" y="466650"/>
                </a:lnTo>
                <a:lnTo>
                  <a:pt x="140143" y="513364"/>
                </a:lnTo>
                <a:lnTo>
                  <a:pt x="93429" y="513364"/>
                </a:lnTo>
                <a:close/>
                <a:moveTo>
                  <a:pt x="46724" y="420004"/>
                </a:moveTo>
                <a:lnTo>
                  <a:pt x="46724" y="560065"/>
                </a:lnTo>
                <a:lnTo>
                  <a:pt x="529636" y="560065"/>
                </a:lnTo>
                <a:lnTo>
                  <a:pt x="529636" y="420004"/>
                </a:lnTo>
                <a:close/>
                <a:moveTo>
                  <a:pt x="342736" y="280004"/>
                </a:moveTo>
                <a:lnTo>
                  <a:pt x="482950" y="280004"/>
                </a:lnTo>
                <a:lnTo>
                  <a:pt x="482950" y="326718"/>
                </a:lnTo>
                <a:lnTo>
                  <a:pt x="342736" y="326718"/>
                </a:lnTo>
                <a:close/>
                <a:moveTo>
                  <a:pt x="186998" y="280004"/>
                </a:moveTo>
                <a:lnTo>
                  <a:pt x="233712" y="280004"/>
                </a:lnTo>
                <a:lnTo>
                  <a:pt x="233712" y="326718"/>
                </a:lnTo>
                <a:lnTo>
                  <a:pt x="186998" y="326718"/>
                </a:lnTo>
                <a:close/>
                <a:moveTo>
                  <a:pt x="93429" y="280004"/>
                </a:moveTo>
                <a:lnTo>
                  <a:pt x="140143" y="280004"/>
                </a:lnTo>
                <a:lnTo>
                  <a:pt x="140143" y="326718"/>
                </a:lnTo>
                <a:lnTo>
                  <a:pt x="93429" y="326718"/>
                </a:lnTo>
                <a:close/>
                <a:moveTo>
                  <a:pt x="46724" y="233375"/>
                </a:moveTo>
                <a:lnTo>
                  <a:pt x="46724" y="373347"/>
                </a:lnTo>
                <a:lnTo>
                  <a:pt x="529636" y="373347"/>
                </a:lnTo>
                <a:lnTo>
                  <a:pt x="529636" y="233375"/>
                </a:lnTo>
                <a:close/>
                <a:moveTo>
                  <a:pt x="342736" y="93288"/>
                </a:moveTo>
                <a:lnTo>
                  <a:pt x="482950" y="93288"/>
                </a:lnTo>
                <a:lnTo>
                  <a:pt x="482950" y="140002"/>
                </a:lnTo>
                <a:lnTo>
                  <a:pt x="342736" y="140002"/>
                </a:lnTo>
                <a:close/>
                <a:moveTo>
                  <a:pt x="186998" y="93288"/>
                </a:moveTo>
                <a:lnTo>
                  <a:pt x="233712" y="93288"/>
                </a:lnTo>
                <a:lnTo>
                  <a:pt x="233712" y="140002"/>
                </a:lnTo>
                <a:lnTo>
                  <a:pt x="186998" y="140002"/>
                </a:lnTo>
                <a:close/>
                <a:moveTo>
                  <a:pt x="93429" y="93288"/>
                </a:moveTo>
                <a:lnTo>
                  <a:pt x="140143" y="93288"/>
                </a:lnTo>
                <a:lnTo>
                  <a:pt x="140143" y="140002"/>
                </a:lnTo>
                <a:lnTo>
                  <a:pt x="93429" y="140002"/>
                </a:lnTo>
                <a:close/>
                <a:moveTo>
                  <a:pt x="46724" y="46657"/>
                </a:moveTo>
                <a:lnTo>
                  <a:pt x="46724" y="186718"/>
                </a:lnTo>
                <a:lnTo>
                  <a:pt x="529636" y="186718"/>
                </a:lnTo>
                <a:lnTo>
                  <a:pt x="529636" y="46657"/>
                </a:lnTo>
                <a:close/>
                <a:moveTo>
                  <a:pt x="0" y="0"/>
                </a:moveTo>
                <a:lnTo>
                  <a:pt x="576449" y="0"/>
                </a:lnTo>
                <a:lnTo>
                  <a:pt x="576449" y="606722"/>
                </a:lnTo>
                <a:lnTo>
                  <a:pt x="0" y="606722"/>
                </a:lnTo>
                <a:close/>
              </a:path>
            </a:pathLst>
          </a:custGeom>
          <a:solidFill>
            <a:srgbClr val="EBEBEB">
              <a:lumMod val="75000"/>
            </a:srgbClr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 bwMode="white">
          <a:xfrm>
            <a:off x="6398268" y="3172808"/>
            <a:ext cx="1587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tx2"/>
                </a:solidFill>
                <a:cs typeface="+mn-ea"/>
              </a:defRPr>
            </a:lvl1pPr>
          </a:lstStyle>
          <a:p>
            <a:pPr defTabSz="914400"/>
            <a:r>
              <a:rPr lang="zh-CN" altLang="en-US" sz="1200" b="1" dirty="0">
                <a:solidFill>
                  <a:srgbClr val="FFFFFF"/>
                </a:solidFill>
                <a:sym typeface="+mn-lt"/>
              </a:rPr>
              <a:t>运维管理平台</a:t>
            </a:r>
            <a:endParaRPr lang="en-US" altLang="zh-CN" sz="1200" b="1" dirty="0">
              <a:solidFill>
                <a:srgbClr val="FFFFFF"/>
              </a:solidFill>
              <a:sym typeface="+mn-lt"/>
            </a:endParaRPr>
          </a:p>
          <a:p>
            <a:pPr defTabSz="914400"/>
            <a:r>
              <a:rPr lang="en-US" altLang="zh-CN" sz="1200" b="1" dirty="0">
                <a:solidFill>
                  <a:srgbClr val="FFFFFF"/>
                </a:solidFill>
                <a:sym typeface="+mn-lt"/>
              </a:rPr>
              <a:t>FusionDirector/IEF</a:t>
            </a:r>
            <a:endParaRPr lang="zh-CN" altLang="en-US" sz="1200" b="1" dirty="0">
              <a:solidFill>
                <a:srgbClr val="FFFFFF"/>
              </a:solidFill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20721" y="3167541"/>
            <a:ext cx="1657637" cy="461665"/>
          </a:xfrm>
          <a:prstGeom prst="rect">
            <a:avLst/>
          </a:prstGeom>
          <a:solidFill>
            <a:srgbClr val="C7000B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50">
                <a:solidFill>
                  <a:schemeClr val="tx2"/>
                </a:solidFill>
                <a:cs typeface="+mn-ea"/>
              </a:defRPr>
            </a:lvl1pPr>
          </a:lstStyle>
          <a:p>
            <a:pPr defTabSz="914400"/>
            <a:r>
              <a:rPr lang="en-US" altLang="zh-CN" sz="1200" b="1" dirty="0">
                <a:solidFill>
                  <a:srgbClr val="FFFFFF"/>
                </a:solidFill>
                <a:sym typeface="+mn-lt"/>
              </a:rPr>
              <a:t>Atlas</a:t>
            </a:r>
            <a:r>
              <a:rPr lang="zh-CN" altLang="en-US" sz="1200" b="1" dirty="0">
                <a:solidFill>
                  <a:srgbClr val="FFFFFF"/>
                </a:solidFill>
                <a:sym typeface="+mn-lt"/>
              </a:rPr>
              <a:t>分布式训练平台</a:t>
            </a:r>
            <a:endParaRPr lang="en-US" altLang="zh-CN" sz="1200" b="1" dirty="0">
              <a:solidFill>
                <a:srgbClr val="FFFFFF"/>
              </a:solidFill>
              <a:sym typeface="+mn-lt"/>
            </a:endParaRPr>
          </a:p>
          <a:p>
            <a:pPr defTabSz="914400"/>
            <a:r>
              <a:rPr lang="en-US" altLang="zh-CN" sz="1200" b="1" dirty="0">
                <a:solidFill>
                  <a:srgbClr val="FFFFFF"/>
                </a:solidFill>
                <a:sym typeface="+mn-lt"/>
              </a:rPr>
              <a:t>Atlas800</a:t>
            </a:r>
            <a:endParaRPr lang="zh-CN" altLang="en-US" sz="1200" b="1" dirty="0">
              <a:solidFill>
                <a:srgbClr val="FFFFFF"/>
              </a:solidFill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085860" y="2345630"/>
            <a:ext cx="458184" cy="502756"/>
            <a:chOff x="10365319" y="4533184"/>
            <a:chExt cx="458184" cy="502756"/>
          </a:xfrm>
        </p:grpSpPr>
        <p:sp>
          <p:nvSpPr>
            <p:cNvPr id="20" name="矩形 19"/>
            <p:cNvSpPr/>
            <p:nvPr/>
          </p:nvSpPr>
          <p:spPr>
            <a:xfrm>
              <a:off x="10365319" y="4885900"/>
              <a:ext cx="458184" cy="150040"/>
            </a:xfrm>
            <a:prstGeom prst="rect">
              <a:avLst/>
            </a:prstGeom>
            <a:solidFill>
              <a:srgbClr val="EBEBEB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AI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1" name="图片 20" descr="资源 35-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8967" y="4533184"/>
              <a:ext cx="439411" cy="33583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文本框 21"/>
          <p:cNvSpPr txBox="1"/>
          <p:nvPr/>
        </p:nvSpPr>
        <p:spPr>
          <a:xfrm>
            <a:off x="8372501" y="2121220"/>
            <a:ext cx="841105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3440"/>
              </a:lnSpc>
            </a:pP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模型文件</a:t>
            </a:r>
          </a:p>
        </p:txBody>
      </p:sp>
      <p:cxnSp>
        <p:nvCxnSpPr>
          <p:cNvPr id="23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>
            <a:off x="4709333" y="2499058"/>
            <a:ext cx="2339207" cy="0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75000"/>
              </a:srgbClr>
            </a:solidFill>
            <a:prstDash val="solid"/>
            <a:miter lim="800000"/>
            <a:headEnd type="oval"/>
            <a:tailEnd type="arrow"/>
          </a:ln>
          <a:effectLst/>
        </p:spPr>
      </p:cxnSp>
      <p:sp>
        <p:nvSpPr>
          <p:cNvPr id="24" name="stacked-storage-device_19974"/>
          <p:cNvSpPr>
            <a:spLocks noChangeAspect="1"/>
          </p:cNvSpPr>
          <p:nvPr/>
        </p:nvSpPr>
        <p:spPr bwMode="auto">
          <a:xfrm>
            <a:off x="7363450" y="2334092"/>
            <a:ext cx="498107" cy="522000"/>
          </a:xfrm>
          <a:custGeom>
            <a:avLst/>
            <a:gdLst>
              <a:gd name="connsiteX0" fmla="*/ 128192 w 579695"/>
              <a:gd name="connsiteY0" fmla="*/ 481632 h 607498"/>
              <a:gd name="connsiteX1" fmla="*/ 128192 w 579695"/>
              <a:gd name="connsiteY1" fmla="*/ 512706 h 607498"/>
              <a:gd name="connsiteX2" fmla="*/ 159115 w 579695"/>
              <a:gd name="connsiteY2" fmla="*/ 512706 h 607498"/>
              <a:gd name="connsiteX3" fmla="*/ 159115 w 579695"/>
              <a:gd name="connsiteY3" fmla="*/ 481632 h 607498"/>
              <a:gd name="connsiteX4" fmla="*/ 100626 w 579695"/>
              <a:gd name="connsiteY4" fmla="*/ 454089 h 607498"/>
              <a:gd name="connsiteX5" fmla="*/ 186857 w 579695"/>
              <a:gd name="connsiteY5" fmla="*/ 454089 h 607498"/>
              <a:gd name="connsiteX6" fmla="*/ 186857 w 579695"/>
              <a:gd name="connsiteY6" fmla="*/ 540249 h 607498"/>
              <a:gd name="connsiteX7" fmla="*/ 100626 w 579695"/>
              <a:gd name="connsiteY7" fmla="*/ 540249 h 607498"/>
              <a:gd name="connsiteX8" fmla="*/ 27580 w 579695"/>
              <a:gd name="connsiteY8" fmla="*/ 414179 h 607498"/>
              <a:gd name="connsiteX9" fmla="*/ 27580 w 579695"/>
              <a:gd name="connsiteY9" fmla="*/ 579957 h 607498"/>
              <a:gd name="connsiteX10" fmla="*/ 552116 w 579695"/>
              <a:gd name="connsiteY10" fmla="*/ 579957 h 607498"/>
              <a:gd name="connsiteX11" fmla="*/ 552116 w 579695"/>
              <a:gd name="connsiteY11" fmla="*/ 414179 h 607498"/>
              <a:gd name="connsiteX12" fmla="*/ 128192 w 579695"/>
              <a:gd name="connsiteY12" fmla="*/ 288294 h 607498"/>
              <a:gd name="connsiteX13" fmla="*/ 128192 w 579695"/>
              <a:gd name="connsiteY13" fmla="*/ 319204 h 607498"/>
              <a:gd name="connsiteX14" fmla="*/ 159115 w 579695"/>
              <a:gd name="connsiteY14" fmla="*/ 319204 h 607498"/>
              <a:gd name="connsiteX15" fmla="*/ 159115 w 579695"/>
              <a:gd name="connsiteY15" fmla="*/ 288294 h 607498"/>
              <a:gd name="connsiteX16" fmla="*/ 100626 w 579695"/>
              <a:gd name="connsiteY16" fmla="*/ 260739 h 607498"/>
              <a:gd name="connsiteX17" fmla="*/ 186857 w 579695"/>
              <a:gd name="connsiteY17" fmla="*/ 260739 h 607498"/>
              <a:gd name="connsiteX18" fmla="*/ 186857 w 579695"/>
              <a:gd name="connsiteY18" fmla="*/ 346758 h 607498"/>
              <a:gd name="connsiteX19" fmla="*/ 100626 w 579695"/>
              <a:gd name="connsiteY19" fmla="*/ 346758 h 607498"/>
              <a:gd name="connsiteX20" fmla="*/ 27580 w 579695"/>
              <a:gd name="connsiteY20" fmla="*/ 220860 h 607498"/>
              <a:gd name="connsiteX21" fmla="*/ 27580 w 579695"/>
              <a:gd name="connsiteY21" fmla="*/ 386638 h 607498"/>
              <a:gd name="connsiteX22" fmla="*/ 552116 w 579695"/>
              <a:gd name="connsiteY22" fmla="*/ 386638 h 607498"/>
              <a:gd name="connsiteX23" fmla="*/ 552116 w 579695"/>
              <a:gd name="connsiteY23" fmla="*/ 220860 h 607498"/>
              <a:gd name="connsiteX24" fmla="*/ 128192 w 579695"/>
              <a:gd name="connsiteY24" fmla="*/ 94993 h 607498"/>
              <a:gd name="connsiteX25" fmla="*/ 128192 w 579695"/>
              <a:gd name="connsiteY25" fmla="*/ 125878 h 607498"/>
              <a:gd name="connsiteX26" fmla="*/ 159115 w 579695"/>
              <a:gd name="connsiteY26" fmla="*/ 125878 h 607498"/>
              <a:gd name="connsiteX27" fmla="*/ 159115 w 579695"/>
              <a:gd name="connsiteY27" fmla="*/ 94993 h 607498"/>
              <a:gd name="connsiteX28" fmla="*/ 100626 w 579695"/>
              <a:gd name="connsiteY28" fmla="*/ 67461 h 607498"/>
              <a:gd name="connsiteX29" fmla="*/ 186857 w 579695"/>
              <a:gd name="connsiteY29" fmla="*/ 67461 h 607498"/>
              <a:gd name="connsiteX30" fmla="*/ 186857 w 579695"/>
              <a:gd name="connsiteY30" fmla="*/ 153410 h 607498"/>
              <a:gd name="connsiteX31" fmla="*/ 100626 w 579695"/>
              <a:gd name="connsiteY31" fmla="*/ 153410 h 607498"/>
              <a:gd name="connsiteX32" fmla="*/ 27580 w 579695"/>
              <a:gd name="connsiteY32" fmla="*/ 27542 h 607498"/>
              <a:gd name="connsiteX33" fmla="*/ 27580 w 579695"/>
              <a:gd name="connsiteY33" fmla="*/ 193319 h 607498"/>
              <a:gd name="connsiteX34" fmla="*/ 552116 w 579695"/>
              <a:gd name="connsiteY34" fmla="*/ 193319 h 607498"/>
              <a:gd name="connsiteX35" fmla="*/ 552116 w 579695"/>
              <a:gd name="connsiteY35" fmla="*/ 27542 h 607498"/>
              <a:gd name="connsiteX36" fmla="*/ 0 w 579695"/>
              <a:gd name="connsiteY36" fmla="*/ 0 h 607498"/>
              <a:gd name="connsiteX37" fmla="*/ 579695 w 579695"/>
              <a:gd name="connsiteY37" fmla="*/ 0 h 607498"/>
              <a:gd name="connsiteX38" fmla="*/ 579695 w 579695"/>
              <a:gd name="connsiteY38" fmla="*/ 193319 h 607498"/>
              <a:gd name="connsiteX39" fmla="*/ 579695 w 579695"/>
              <a:gd name="connsiteY39" fmla="*/ 220860 h 607498"/>
              <a:gd name="connsiteX40" fmla="*/ 579695 w 579695"/>
              <a:gd name="connsiteY40" fmla="*/ 386638 h 607498"/>
              <a:gd name="connsiteX41" fmla="*/ 579695 w 579695"/>
              <a:gd name="connsiteY41" fmla="*/ 414179 h 607498"/>
              <a:gd name="connsiteX42" fmla="*/ 579695 w 579695"/>
              <a:gd name="connsiteY42" fmla="*/ 607498 h 607498"/>
              <a:gd name="connsiteX43" fmla="*/ 0 w 579695"/>
              <a:gd name="connsiteY43" fmla="*/ 607498 h 607498"/>
              <a:gd name="connsiteX44" fmla="*/ 0 w 579695"/>
              <a:gd name="connsiteY44" fmla="*/ 414179 h 607498"/>
              <a:gd name="connsiteX45" fmla="*/ 0 w 579695"/>
              <a:gd name="connsiteY45" fmla="*/ 386638 h 607498"/>
              <a:gd name="connsiteX46" fmla="*/ 0 w 579695"/>
              <a:gd name="connsiteY46" fmla="*/ 220860 h 607498"/>
              <a:gd name="connsiteX47" fmla="*/ 0 w 579695"/>
              <a:gd name="connsiteY47" fmla="*/ 193319 h 60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9695" h="607498">
                <a:moveTo>
                  <a:pt x="128192" y="481632"/>
                </a:moveTo>
                <a:lnTo>
                  <a:pt x="128192" y="512706"/>
                </a:lnTo>
                <a:lnTo>
                  <a:pt x="159115" y="512706"/>
                </a:lnTo>
                <a:lnTo>
                  <a:pt x="159115" y="481632"/>
                </a:lnTo>
                <a:close/>
                <a:moveTo>
                  <a:pt x="100626" y="454089"/>
                </a:moveTo>
                <a:lnTo>
                  <a:pt x="186857" y="454089"/>
                </a:lnTo>
                <a:lnTo>
                  <a:pt x="186857" y="540249"/>
                </a:lnTo>
                <a:lnTo>
                  <a:pt x="100626" y="540249"/>
                </a:lnTo>
                <a:close/>
                <a:moveTo>
                  <a:pt x="27580" y="414179"/>
                </a:moveTo>
                <a:lnTo>
                  <a:pt x="27580" y="579957"/>
                </a:lnTo>
                <a:lnTo>
                  <a:pt x="552116" y="579957"/>
                </a:lnTo>
                <a:lnTo>
                  <a:pt x="552116" y="414179"/>
                </a:lnTo>
                <a:close/>
                <a:moveTo>
                  <a:pt x="128192" y="288294"/>
                </a:moveTo>
                <a:lnTo>
                  <a:pt x="128192" y="319204"/>
                </a:lnTo>
                <a:lnTo>
                  <a:pt x="159115" y="319204"/>
                </a:lnTo>
                <a:lnTo>
                  <a:pt x="159115" y="288294"/>
                </a:lnTo>
                <a:close/>
                <a:moveTo>
                  <a:pt x="100626" y="260739"/>
                </a:moveTo>
                <a:lnTo>
                  <a:pt x="186857" y="260739"/>
                </a:lnTo>
                <a:lnTo>
                  <a:pt x="186857" y="346758"/>
                </a:lnTo>
                <a:lnTo>
                  <a:pt x="100626" y="346758"/>
                </a:lnTo>
                <a:close/>
                <a:moveTo>
                  <a:pt x="27580" y="220860"/>
                </a:moveTo>
                <a:lnTo>
                  <a:pt x="27580" y="386638"/>
                </a:lnTo>
                <a:lnTo>
                  <a:pt x="552116" y="386638"/>
                </a:lnTo>
                <a:lnTo>
                  <a:pt x="552116" y="220860"/>
                </a:lnTo>
                <a:close/>
                <a:moveTo>
                  <a:pt x="128192" y="94993"/>
                </a:moveTo>
                <a:lnTo>
                  <a:pt x="128192" y="125878"/>
                </a:lnTo>
                <a:lnTo>
                  <a:pt x="159115" y="125878"/>
                </a:lnTo>
                <a:lnTo>
                  <a:pt x="159115" y="94993"/>
                </a:lnTo>
                <a:close/>
                <a:moveTo>
                  <a:pt x="100626" y="67461"/>
                </a:moveTo>
                <a:lnTo>
                  <a:pt x="186857" y="67461"/>
                </a:lnTo>
                <a:lnTo>
                  <a:pt x="186857" y="153410"/>
                </a:lnTo>
                <a:lnTo>
                  <a:pt x="100626" y="153410"/>
                </a:lnTo>
                <a:close/>
                <a:moveTo>
                  <a:pt x="27580" y="27542"/>
                </a:moveTo>
                <a:lnTo>
                  <a:pt x="27580" y="193319"/>
                </a:lnTo>
                <a:lnTo>
                  <a:pt x="552116" y="193319"/>
                </a:lnTo>
                <a:lnTo>
                  <a:pt x="552116" y="27542"/>
                </a:lnTo>
                <a:close/>
                <a:moveTo>
                  <a:pt x="0" y="0"/>
                </a:moveTo>
                <a:lnTo>
                  <a:pt x="579695" y="0"/>
                </a:lnTo>
                <a:lnTo>
                  <a:pt x="579695" y="193319"/>
                </a:lnTo>
                <a:lnTo>
                  <a:pt x="579695" y="220860"/>
                </a:lnTo>
                <a:lnTo>
                  <a:pt x="579695" y="386638"/>
                </a:lnTo>
                <a:lnTo>
                  <a:pt x="579695" y="414179"/>
                </a:lnTo>
                <a:lnTo>
                  <a:pt x="579695" y="607498"/>
                </a:lnTo>
                <a:lnTo>
                  <a:pt x="0" y="607498"/>
                </a:lnTo>
                <a:lnTo>
                  <a:pt x="0" y="414179"/>
                </a:lnTo>
                <a:lnTo>
                  <a:pt x="0" y="386638"/>
                </a:lnTo>
                <a:lnTo>
                  <a:pt x="0" y="220860"/>
                </a:lnTo>
                <a:lnTo>
                  <a:pt x="0" y="193319"/>
                </a:lnTo>
                <a:close/>
              </a:path>
            </a:pathLst>
          </a:custGeom>
          <a:solidFill>
            <a:srgbClr val="EBEBEB">
              <a:lumMod val="75000"/>
            </a:srgbClr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41191" y="2090228"/>
            <a:ext cx="801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应用系统</a:t>
            </a:r>
          </a:p>
        </p:txBody>
      </p:sp>
      <p:cxnSp>
        <p:nvCxnSpPr>
          <p:cNvPr id="26" name="直接连接符 83">
            <a:extLst>
              <a:ext uri="{FF2B5EF4-FFF2-40B4-BE49-F238E27FC236}">
                <a16:creationId xmlns:a16="http://schemas.microsoft.com/office/drawing/2014/main" id="{76FE41A5-067C-D344-9D08-F49FE3FF503C}"/>
              </a:ext>
            </a:extLst>
          </p:cNvPr>
          <p:cNvCxnSpPr/>
          <p:nvPr/>
        </p:nvCxnSpPr>
        <p:spPr>
          <a:xfrm flipH="1">
            <a:off x="8486539" y="2631072"/>
            <a:ext cx="531237" cy="0"/>
          </a:xfrm>
          <a:prstGeom prst="line">
            <a:avLst/>
          </a:prstGeom>
          <a:noFill/>
          <a:ln w="19050" cap="flat" cmpd="sng" algn="ctr">
            <a:solidFill>
              <a:srgbClr val="C00000">
                <a:alpha val="32000"/>
              </a:srgbClr>
            </a:solidFill>
            <a:prstDash val="dash"/>
            <a:miter lim="800000"/>
            <a:headEnd type="oval"/>
            <a:tailEnd type="arrow"/>
          </a:ln>
          <a:effectLst/>
        </p:spPr>
      </p:cxnSp>
      <p:cxnSp>
        <p:nvCxnSpPr>
          <p:cNvPr id="27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 flipH="1">
            <a:off x="4654952" y="2627424"/>
            <a:ext cx="2340000" cy="0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75000"/>
              </a:srgbClr>
            </a:solidFill>
            <a:prstDash val="solid"/>
            <a:miter lim="800000"/>
            <a:headEnd type="oval"/>
            <a:tailEnd type="arrow"/>
          </a:ln>
          <a:effectLst/>
        </p:spPr>
      </p:cxnSp>
      <p:sp>
        <p:nvSpPr>
          <p:cNvPr id="28" name="Freeform 133"/>
          <p:cNvSpPr>
            <a:spLocks noEditPoints="1"/>
          </p:cNvSpPr>
          <p:nvPr/>
        </p:nvSpPr>
        <p:spPr bwMode="auto">
          <a:xfrm flipH="1">
            <a:off x="1682548" y="2186607"/>
            <a:ext cx="355476" cy="276653"/>
          </a:xfrm>
          <a:custGeom>
            <a:avLst/>
            <a:gdLst>
              <a:gd name="T0" fmla="*/ 2147483646 w 1550"/>
              <a:gd name="T1" fmla="*/ 2147483646 h 1207"/>
              <a:gd name="T2" fmla="*/ 2147483646 w 1550"/>
              <a:gd name="T3" fmla="*/ 2147483646 h 1207"/>
              <a:gd name="T4" fmla="*/ 2147483646 w 1550"/>
              <a:gd name="T5" fmla="*/ 2147483646 h 1207"/>
              <a:gd name="T6" fmla="*/ 2147483646 w 1550"/>
              <a:gd name="T7" fmla="*/ 2147483646 h 1207"/>
              <a:gd name="T8" fmla="*/ 2147483646 w 1550"/>
              <a:gd name="T9" fmla="*/ 2147483646 h 1207"/>
              <a:gd name="T10" fmla="*/ 2147483646 w 1550"/>
              <a:gd name="T11" fmla="*/ 2147483646 h 1207"/>
              <a:gd name="T12" fmla="*/ 2147483646 w 1550"/>
              <a:gd name="T13" fmla="*/ 2147483646 h 1207"/>
              <a:gd name="T14" fmla="*/ 2147483646 w 1550"/>
              <a:gd name="T15" fmla="*/ 2147483646 h 1207"/>
              <a:gd name="T16" fmla="*/ 2147483646 w 1550"/>
              <a:gd name="T17" fmla="*/ 2147483646 h 1207"/>
              <a:gd name="T18" fmla="*/ 2147483646 w 1550"/>
              <a:gd name="T19" fmla="*/ 2147483646 h 1207"/>
              <a:gd name="T20" fmla="*/ 2147483646 w 1550"/>
              <a:gd name="T21" fmla="*/ 2147483646 h 1207"/>
              <a:gd name="T22" fmla="*/ 2147483646 w 1550"/>
              <a:gd name="T23" fmla="*/ 2147483646 h 1207"/>
              <a:gd name="T24" fmla="*/ 2147483646 w 1550"/>
              <a:gd name="T25" fmla="*/ 2147483646 h 1207"/>
              <a:gd name="T26" fmla="*/ 2147483646 w 1550"/>
              <a:gd name="T27" fmla="*/ 2147483646 h 1207"/>
              <a:gd name="T28" fmla="*/ 2147483646 w 1550"/>
              <a:gd name="T29" fmla="*/ 2147483646 h 1207"/>
              <a:gd name="T30" fmla="*/ 2147483646 w 1550"/>
              <a:gd name="T31" fmla="*/ 2147483646 h 1207"/>
              <a:gd name="T32" fmla="*/ 2147483646 w 1550"/>
              <a:gd name="T33" fmla="*/ 2147483646 h 1207"/>
              <a:gd name="T34" fmla="*/ 2147483646 w 1550"/>
              <a:gd name="T35" fmla="*/ 2147483646 h 1207"/>
              <a:gd name="T36" fmla="*/ 2147483646 w 1550"/>
              <a:gd name="T37" fmla="*/ 2147483646 h 1207"/>
              <a:gd name="T38" fmla="*/ 2147483646 w 1550"/>
              <a:gd name="T39" fmla="*/ 2147483646 h 1207"/>
              <a:gd name="T40" fmla="*/ 2147483646 w 1550"/>
              <a:gd name="T41" fmla="*/ 2147483646 h 1207"/>
              <a:gd name="T42" fmla="*/ 2147483646 w 1550"/>
              <a:gd name="T43" fmla="*/ 2147483646 h 1207"/>
              <a:gd name="T44" fmla="*/ 2147483646 w 1550"/>
              <a:gd name="T45" fmla="*/ 2147483646 h 1207"/>
              <a:gd name="T46" fmla="*/ 2147483646 w 1550"/>
              <a:gd name="T47" fmla="*/ 2147483646 h 1207"/>
              <a:gd name="T48" fmla="*/ 2147483646 w 1550"/>
              <a:gd name="T49" fmla="*/ 2147483646 h 1207"/>
              <a:gd name="T50" fmla="*/ 2147483646 w 1550"/>
              <a:gd name="T51" fmla="*/ 2147483646 h 1207"/>
              <a:gd name="T52" fmla="*/ 2147483646 w 1550"/>
              <a:gd name="T53" fmla="*/ 2147483646 h 1207"/>
              <a:gd name="T54" fmla="*/ 2147483646 w 1550"/>
              <a:gd name="T55" fmla="*/ 2147483646 h 1207"/>
              <a:gd name="T56" fmla="*/ 2147483646 w 1550"/>
              <a:gd name="T57" fmla="*/ 2147483646 h 1207"/>
              <a:gd name="T58" fmla="*/ 2147483646 w 1550"/>
              <a:gd name="T59" fmla="*/ 2147483646 h 1207"/>
              <a:gd name="T60" fmla="*/ 2147483646 w 1550"/>
              <a:gd name="T61" fmla="*/ 2147483646 h 1207"/>
              <a:gd name="T62" fmla="*/ 2147483646 w 1550"/>
              <a:gd name="T63" fmla="*/ 2147483646 h 1207"/>
              <a:gd name="T64" fmla="*/ 2147483646 w 1550"/>
              <a:gd name="T65" fmla="*/ 2147483646 h 1207"/>
              <a:gd name="T66" fmla="*/ 2147483646 w 1550"/>
              <a:gd name="T67" fmla="*/ 2147483646 h 1207"/>
              <a:gd name="T68" fmla="*/ 2147483646 w 1550"/>
              <a:gd name="T69" fmla="*/ 2147483646 h 1207"/>
              <a:gd name="T70" fmla="*/ 2147483646 w 1550"/>
              <a:gd name="T71" fmla="*/ 2147483646 h 1207"/>
              <a:gd name="T72" fmla="*/ 2147483646 w 1550"/>
              <a:gd name="T73" fmla="*/ 2147483646 h 1207"/>
              <a:gd name="T74" fmla="*/ 2147483646 w 1550"/>
              <a:gd name="T75" fmla="*/ 2147483646 h 1207"/>
              <a:gd name="T76" fmla="*/ 2147483646 w 1550"/>
              <a:gd name="T77" fmla="*/ 2147483646 h 1207"/>
              <a:gd name="T78" fmla="*/ 2147483646 w 1550"/>
              <a:gd name="T79" fmla="*/ 2147483646 h 1207"/>
              <a:gd name="T80" fmla="*/ 2147483646 w 1550"/>
              <a:gd name="T81" fmla="*/ 2147483646 h 1207"/>
              <a:gd name="T82" fmla="*/ 2147483646 w 1550"/>
              <a:gd name="T83" fmla="*/ 2147483646 h 1207"/>
              <a:gd name="T84" fmla="*/ 2147483646 w 1550"/>
              <a:gd name="T85" fmla="*/ 2147483646 h 1207"/>
              <a:gd name="T86" fmla="*/ 2147483646 w 1550"/>
              <a:gd name="T87" fmla="*/ 2147483646 h 1207"/>
              <a:gd name="T88" fmla="*/ 2147483646 w 1550"/>
              <a:gd name="T89" fmla="*/ 2147483646 h 1207"/>
              <a:gd name="T90" fmla="*/ 2147483646 w 1550"/>
              <a:gd name="T91" fmla="*/ 2147483646 h 1207"/>
              <a:gd name="T92" fmla="*/ 2147483646 w 1550"/>
              <a:gd name="T93" fmla="*/ 2147483646 h 1207"/>
              <a:gd name="T94" fmla="*/ 2147483646 w 1550"/>
              <a:gd name="T95" fmla="*/ 2147483646 h 1207"/>
              <a:gd name="T96" fmla="*/ 2147483646 w 1550"/>
              <a:gd name="T97" fmla="*/ 2147483646 h 1207"/>
              <a:gd name="T98" fmla="*/ 2147483646 w 1550"/>
              <a:gd name="T99" fmla="*/ 2147483646 h 1207"/>
              <a:gd name="T100" fmla="*/ 2147483646 w 1550"/>
              <a:gd name="T101" fmla="*/ 2147483646 h 1207"/>
              <a:gd name="T102" fmla="*/ 2147483646 w 1550"/>
              <a:gd name="T103" fmla="*/ 2147483646 h 1207"/>
              <a:gd name="T104" fmla="*/ 2147483646 w 1550"/>
              <a:gd name="T105" fmla="*/ 2147483646 h 120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550"/>
              <a:gd name="T160" fmla="*/ 0 h 1207"/>
              <a:gd name="T161" fmla="*/ 1550 w 1550"/>
              <a:gd name="T162" fmla="*/ 1207 h 1207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550" h="1207">
                <a:moveTo>
                  <a:pt x="314" y="546"/>
                </a:moveTo>
                <a:lnTo>
                  <a:pt x="314" y="546"/>
                </a:lnTo>
                <a:cubicBezTo>
                  <a:pt x="299" y="448"/>
                  <a:pt x="320" y="392"/>
                  <a:pt x="334" y="368"/>
                </a:cubicBezTo>
                <a:cubicBezTo>
                  <a:pt x="374" y="381"/>
                  <a:pt x="416" y="399"/>
                  <a:pt x="459" y="424"/>
                </a:cubicBezTo>
                <a:cubicBezTo>
                  <a:pt x="460" y="425"/>
                  <a:pt x="461" y="426"/>
                  <a:pt x="462" y="427"/>
                </a:cubicBezTo>
                <a:cubicBezTo>
                  <a:pt x="450" y="463"/>
                  <a:pt x="435" y="530"/>
                  <a:pt x="459" y="604"/>
                </a:cubicBezTo>
                <a:cubicBezTo>
                  <a:pt x="483" y="676"/>
                  <a:pt x="522" y="704"/>
                  <a:pt x="550" y="716"/>
                </a:cubicBezTo>
                <a:cubicBezTo>
                  <a:pt x="563" y="721"/>
                  <a:pt x="577" y="724"/>
                  <a:pt x="591" y="724"/>
                </a:cubicBezTo>
                <a:cubicBezTo>
                  <a:pt x="609" y="724"/>
                  <a:pt x="628" y="719"/>
                  <a:pt x="645" y="710"/>
                </a:cubicBezTo>
                <a:cubicBezTo>
                  <a:pt x="677" y="693"/>
                  <a:pt x="699" y="660"/>
                  <a:pt x="707" y="618"/>
                </a:cubicBezTo>
                <a:cubicBezTo>
                  <a:pt x="715" y="625"/>
                  <a:pt x="724" y="632"/>
                  <a:pt x="733" y="638"/>
                </a:cubicBezTo>
                <a:cubicBezTo>
                  <a:pt x="737" y="814"/>
                  <a:pt x="653" y="849"/>
                  <a:pt x="586" y="859"/>
                </a:cubicBezTo>
                <a:cubicBezTo>
                  <a:pt x="543" y="859"/>
                  <a:pt x="503" y="846"/>
                  <a:pt x="465" y="819"/>
                </a:cubicBezTo>
                <a:cubicBezTo>
                  <a:pt x="380" y="758"/>
                  <a:pt x="328" y="638"/>
                  <a:pt x="314" y="546"/>
                </a:cubicBezTo>
                <a:close/>
                <a:moveTo>
                  <a:pt x="72" y="385"/>
                </a:moveTo>
                <a:lnTo>
                  <a:pt x="72" y="385"/>
                </a:lnTo>
                <a:cubicBezTo>
                  <a:pt x="74" y="364"/>
                  <a:pt x="84" y="352"/>
                  <a:pt x="93" y="348"/>
                </a:cubicBezTo>
                <a:cubicBezTo>
                  <a:pt x="106" y="346"/>
                  <a:pt x="175" y="335"/>
                  <a:pt x="267" y="352"/>
                </a:cubicBezTo>
                <a:cubicBezTo>
                  <a:pt x="249" y="391"/>
                  <a:pt x="233" y="456"/>
                  <a:pt x="248" y="556"/>
                </a:cubicBezTo>
                <a:cubicBezTo>
                  <a:pt x="251" y="575"/>
                  <a:pt x="256" y="596"/>
                  <a:pt x="262" y="618"/>
                </a:cubicBezTo>
                <a:cubicBezTo>
                  <a:pt x="78" y="499"/>
                  <a:pt x="70" y="411"/>
                  <a:pt x="72" y="385"/>
                </a:cubicBezTo>
                <a:close/>
                <a:moveTo>
                  <a:pt x="614" y="651"/>
                </a:moveTo>
                <a:lnTo>
                  <a:pt x="614" y="651"/>
                </a:lnTo>
                <a:cubicBezTo>
                  <a:pt x="605" y="656"/>
                  <a:pt x="591" y="660"/>
                  <a:pt x="575" y="654"/>
                </a:cubicBezTo>
                <a:cubicBezTo>
                  <a:pt x="554" y="645"/>
                  <a:pt x="535" y="620"/>
                  <a:pt x="523" y="583"/>
                </a:cubicBezTo>
                <a:cubicBezTo>
                  <a:pt x="508" y="537"/>
                  <a:pt x="513" y="494"/>
                  <a:pt x="520" y="466"/>
                </a:cubicBezTo>
                <a:cubicBezTo>
                  <a:pt x="561" y="495"/>
                  <a:pt x="597" y="526"/>
                  <a:pt x="633" y="557"/>
                </a:cubicBezTo>
                <a:cubicBezTo>
                  <a:pt x="636" y="560"/>
                  <a:pt x="639" y="562"/>
                  <a:pt x="642" y="564"/>
                </a:cubicBezTo>
                <a:cubicBezTo>
                  <a:pt x="645" y="581"/>
                  <a:pt x="645" y="634"/>
                  <a:pt x="614" y="651"/>
                </a:cubicBezTo>
                <a:close/>
                <a:moveTo>
                  <a:pt x="932" y="111"/>
                </a:moveTo>
                <a:lnTo>
                  <a:pt x="932" y="111"/>
                </a:lnTo>
                <a:cubicBezTo>
                  <a:pt x="1089" y="71"/>
                  <a:pt x="1194" y="99"/>
                  <a:pt x="1298" y="210"/>
                </a:cubicBezTo>
                <a:cubicBezTo>
                  <a:pt x="1398" y="318"/>
                  <a:pt x="1385" y="489"/>
                  <a:pt x="1377" y="548"/>
                </a:cubicBezTo>
                <a:cubicBezTo>
                  <a:pt x="1364" y="551"/>
                  <a:pt x="1344" y="556"/>
                  <a:pt x="1321" y="561"/>
                </a:cubicBezTo>
                <a:cubicBezTo>
                  <a:pt x="1321" y="561"/>
                  <a:pt x="1321" y="561"/>
                  <a:pt x="1321" y="561"/>
                </a:cubicBezTo>
                <a:cubicBezTo>
                  <a:pt x="1225" y="583"/>
                  <a:pt x="1060" y="619"/>
                  <a:pt x="945" y="637"/>
                </a:cubicBezTo>
                <a:cubicBezTo>
                  <a:pt x="847" y="652"/>
                  <a:pt x="772" y="588"/>
                  <a:pt x="676" y="506"/>
                </a:cubicBezTo>
                <a:cubicBezTo>
                  <a:pt x="624" y="462"/>
                  <a:pt x="564" y="411"/>
                  <a:pt x="493" y="367"/>
                </a:cubicBezTo>
                <a:cubicBezTo>
                  <a:pt x="425" y="326"/>
                  <a:pt x="357" y="302"/>
                  <a:pt x="297" y="290"/>
                </a:cubicBezTo>
                <a:cubicBezTo>
                  <a:pt x="510" y="229"/>
                  <a:pt x="827" y="139"/>
                  <a:pt x="932" y="111"/>
                </a:cubicBezTo>
                <a:close/>
                <a:moveTo>
                  <a:pt x="1188" y="724"/>
                </a:moveTo>
                <a:lnTo>
                  <a:pt x="1188" y="724"/>
                </a:lnTo>
                <a:cubicBezTo>
                  <a:pt x="1180" y="726"/>
                  <a:pt x="1170" y="729"/>
                  <a:pt x="1158" y="731"/>
                </a:cubicBezTo>
                <a:lnTo>
                  <a:pt x="946" y="785"/>
                </a:lnTo>
                <a:cubicBezTo>
                  <a:pt x="875" y="802"/>
                  <a:pt x="812" y="817"/>
                  <a:pt x="757" y="829"/>
                </a:cubicBezTo>
                <a:cubicBezTo>
                  <a:pt x="782" y="790"/>
                  <a:pt x="796" y="739"/>
                  <a:pt x="799" y="678"/>
                </a:cubicBezTo>
                <a:cubicBezTo>
                  <a:pt x="835" y="695"/>
                  <a:pt x="873" y="706"/>
                  <a:pt x="915" y="706"/>
                </a:cubicBezTo>
                <a:cubicBezTo>
                  <a:pt x="928" y="706"/>
                  <a:pt x="941" y="705"/>
                  <a:pt x="956" y="703"/>
                </a:cubicBezTo>
                <a:cubicBezTo>
                  <a:pt x="1053" y="687"/>
                  <a:pt x="1186" y="659"/>
                  <a:pt x="1283" y="638"/>
                </a:cubicBezTo>
                <a:cubicBezTo>
                  <a:pt x="1269" y="674"/>
                  <a:pt x="1241" y="712"/>
                  <a:pt x="1188" y="724"/>
                </a:cubicBezTo>
                <a:close/>
                <a:moveTo>
                  <a:pt x="1517" y="864"/>
                </a:moveTo>
                <a:lnTo>
                  <a:pt x="1517" y="864"/>
                </a:lnTo>
                <a:cubicBezTo>
                  <a:pt x="1498" y="864"/>
                  <a:pt x="1483" y="879"/>
                  <a:pt x="1483" y="897"/>
                </a:cubicBezTo>
                <a:lnTo>
                  <a:pt x="1483" y="939"/>
                </a:lnTo>
                <a:lnTo>
                  <a:pt x="1096" y="939"/>
                </a:lnTo>
                <a:cubicBezTo>
                  <a:pt x="1088" y="939"/>
                  <a:pt x="1080" y="936"/>
                  <a:pt x="1064" y="910"/>
                </a:cubicBezTo>
                <a:lnTo>
                  <a:pt x="1021" y="834"/>
                </a:lnTo>
                <a:lnTo>
                  <a:pt x="1174" y="796"/>
                </a:lnTo>
                <a:cubicBezTo>
                  <a:pt x="1185" y="793"/>
                  <a:pt x="1195" y="791"/>
                  <a:pt x="1203" y="789"/>
                </a:cubicBezTo>
                <a:cubicBezTo>
                  <a:pt x="1282" y="771"/>
                  <a:pt x="1338" y="710"/>
                  <a:pt x="1358" y="621"/>
                </a:cubicBezTo>
                <a:cubicBezTo>
                  <a:pt x="1392" y="613"/>
                  <a:pt x="1414" y="608"/>
                  <a:pt x="1414" y="608"/>
                </a:cubicBezTo>
                <a:cubicBezTo>
                  <a:pt x="1427" y="605"/>
                  <a:pt x="1437" y="595"/>
                  <a:pt x="1439" y="582"/>
                </a:cubicBezTo>
                <a:cubicBezTo>
                  <a:pt x="1441" y="572"/>
                  <a:pt x="1492" y="321"/>
                  <a:pt x="1346" y="165"/>
                </a:cubicBezTo>
                <a:cubicBezTo>
                  <a:pt x="1227" y="37"/>
                  <a:pt x="1094" y="0"/>
                  <a:pt x="916" y="47"/>
                </a:cubicBezTo>
                <a:cubicBezTo>
                  <a:pt x="751" y="90"/>
                  <a:pt x="81" y="282"/>
                  <a:pt x="74" y="284"/>
                </a:cubicBezTo>
                <a:cubicBezTo>
                  <a:pt x="74" y="284"/>
                  <a:pt x="74" y="284"/>
                  <a:pt x="74" y="284"/>
                </a:cubicBezTo>
                <a:cubicBezTo>
                  <a:pt x="73" y="285"/>
                  <a:pt x="73" y="285"/>
                  <a:pt x="73" y="285"/>
                </a:cubicBezTo>
                <a:cubicBezTo>
                  <a:pt x="72" y="285"/>
                  <a:pt x="71" y="286"/>
                  <a:pt x="69" y="286"/>
                </a:cubicBezTo>
                <a:cubicBezTo>
                  <a:pt x="69" y="286"/>
                  <a:pt x="68" y="287"/>
                  <a:pt x="68" y="287"/>
                </a:cubicBezTo>
                <a:cubicBezTo>
                  <a:pt x="34" y="300"/>
                  <a:pt x="10" y="336"/>
                  <a:pt x="6" y="379"/>
                </a:cubicBezTo>
                <a:cubicBezTo>
                  <a:pt x="0" y="441"/>
                  <a:pt x="31" y="569"/>
                  <a:pt x="301" y="719"/>
                </a:cubicBezTo>
                <a:cubicBezTo>
                  <a:pt x="330" y="778"/>
                  <a:pt x="371" y="834"/>
                  <a:pt x="427" y="874"/>
                </a:cubicBezTo>
                <a:cubicBezTo>
                  <a:pt x="475" y="908"/>
                  <a:pt x="529" y="926"/>
                  <a:pt x="585" y="926"/>
                </a:cubicBezTo>
                <a:cubicBezTo>
                  <a:pt x="585" y="926"/>
                  <a:pt x="585" y="926"/>
                  <a:pt x="586" y="926"/>
                </a:cubicBezTo>
                <a:cubicBezTo>
                  <a:pt x="586" y="926"/>
                  <a:pt x="586" y="926"/>
                  <a:pt x="587" y="926"/>
                </a:cubicBezTo>
                <a:cubicBezTo>
                  <a:pt x="588" y="926"/>
                  <a:pt x="590" y="926"/>
                  <a:pt x="591" y="926"/>
                </a:cubicBezTo>
                <a:cubicBezTo>
                  <a:pt x="592" y="926"/>
                  <a:pt x="592" y="926"/>
                  <a:pt x="592" y="926"/>
                </a:cubicBezTo>
                <a:cubicBezTo>
                  <a:pt x="606" y="925"/>
                  <a:pt x="620" y="924"/>
                  <a:pt x="634" y="922"/>
                </a:cubicBezTo>
                <a:cubicBezTo>
                  <a:pt x="683" y="913"/>
                  <a:pt x="742" y="901"/>
                  <a:pt x="811" y="885"/>
                </a:cubicBezTo>
                <a:cubicBezTo>
                  <a:pt x="811" y="885"/>
                  <a:pt x="811" y="886"/>
                  <a:pt x="811" y="886"/>
                </a:cubicBezTo>
                <a:lnTo>
                  <a:pt x="881" y="1032"/>
                </a:lnTo>
                <a:cubicBezTo>
                  <a:pt x="882" y="1032"/>
                  <a:pt x="882" y="1033"/>
                  <a:pt x="882" y="1033"/>
                </a:cubicBezTo>
                <a:cubicBezTo>
                  <a:pt x="911" y="1085"/>
                  <a:pt x="950" y="1137"/>
                  <a:pt x="1026" y="1137"/>
                </a:cubicBezTo>
                <a:lnTo>
                  <a:pt x="1068" y="1137"/>
                </a:lnTo>
                <a:cubicBezTo>
                  <a:pt x="1081" y="1155"/>
                  <a:pt x="1101" y="1167"/>
                  <a:pt x="1125" y="1167"/>
                </a:cubicBezTo>
                <a:cubicBezTo>
                  <a:pt x="1163" y="1167"/>
                  <a:pt x="1194" y="1136"/>
                  <a:pt x="1194" y="1098"/>
                </a:cubicBezTo>
                <a:cubicBezTo>
                  <a:pt x="1194" y="1059"/>
                  <a:pt x="1163" y="1028"/>
                  <a:pt x="1125" y="1028"/>
                </a:cubicBezTo>
                <a:cubicBezTo>
                  <a:pt x="1096" y="1028"/>
                  <a:pt x="1071" y="1046"/>
                  <a:pt x="1061" y="1071"/>
                </a:cubicBezTo>
                <a:lnTo>
                  <a:pt x="1026" y="1071"/>
                </a:lnTo>
                <a:cubicBezTo>
                  <a:pt x="992" y="1071"/>
                  <a:pt x="970" y="1053"/>
                  <a:pt x="941" y="1002"/>
                </a:cubicBezTo>
                <a:lnTo>
                  <a:pt x="877" y="870"/>
                </a:lnTo>
                <a:cubicBezTo>
                  <a:pt x="902" y="864"/>
                  <a:pt x="927" y="858"/>
                  <a:pt x="954" y="851"/>
                </a:cubicBezTo>
                <a:lnTo>
                  <a:pt x="1007" y="943"/>
                </a:lnTo>
                <a:cubicBezTo>
                  <a:pt x="1019" y="963"/>
                  <a:pt x="1044" y="1005"/>
                  <a:pt x="1096" y="1005"/>
                </a:cubicBezTo>
                <a:lnTo>
                  <a:pt x="1483" y="1005"/>
                </a:lnTo>
                <a:lnTo>
                  <a:pt x="1483" y="1071"/>
                </a:lnTo>
                <a:lnTo>
                  <a:pt x="1403" y="1071"/>
                </a:lnTo>
                <a:cubicBezTo>
                  <a:pt x="1393" y="1045"/>
                  <a:pt x="1368" y="1027"/>
                  <a:pt x="1339" y="1027"/>
                </a:cubicBezTo>
                <a:cubicBezTo>
                  <a:pt x="1300" y="1027"/>
                  <a:pt x="1269" y="1059"/>
                  <a:pt x="1269" y="1097"/>
                </a:cubicBezTo>
                <a:cubicBezTo>
                  <a:pt x="1269" y="1135"/>
                  <a:pt x="1300" y="1166"/>
                  <a:pt x="1339" y="1166"/>
                </a:cubicBezTo>
                <a:cubicBezTo>
                  <a:pt x="1362" y="1166"/>
                  <a:pt x="1382" y="1155"/>
                  <a:pt x="1395" y="1137"/>
                </a:cubicBezTo>
                <a:lnTo>
                  <a:pt x="1483" y="1137"/>
                </a:lnTo>
                <a:lnTo>
                  <a:pt x="1483" y="1174"/>
                </a:lnTo>
                <a:cubicBezTo>
                  <a:pt x="1483" y="1192"/>
                  <a:pt x="1498" y="1207"/>
                  <a:pt x="1517" y="1207"/>
                </a:cubicBezTo>
                <a:cubicBezTo>
                  <a:pt x="1535" y="1207"/>
                  <a:pt x="1550" y="1192"/>
                  <a:pt x="1550" y="1174"/>
                </a:cubicBezTo>
                <a:lnTo>
                  <a:pt x="1550" y="897"/>
                </a:lnTo>
                <a:cubicBezTo>
                  <a:pt x="1550" y="879"/>
                  <a:pt x="1535" y="864"/>
                  <a:pt x="1517" y="864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2476" tIns="51238" rIns="102476" bIns="51238"/>
          <a:lstStyle/>
          <a:p>
            <a:pPr defTabSz="914400"/>
            <a:endParaRPr lang="zh-CN" altLang="en-US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77977" y="2665335"/>
            <a:ext cx="113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模型远程更新</a:t>
            </a:r>
          </a:p>
        </p:txBody>
      </p:sp>
      <p:cxnSp>
        <p:nvCxnSpPr>
          <p:cNvPr id="30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>
            <a:off x="2203673" y="2499058"/>
            <a:ext cx="1217105" cy="0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75000"/>
              </a:srgbClr>
            </a:solidFill>
            <a:prstDash val="solid"/>
            <a:miter lim="800000"/>
            <a:headEnd type="oval"/>
            <a:tailEnd type="arrow"/>
          </a:ln>
          <a:effectLst/>
        </p:spPr>
      </p:cxnSp>
      <p:grpSp>
        <p:nvGrpSpPr>
          <p:cNvPr id="31" name="组合 30"/>
          <p:cNvGrpSpPr/>
          <p:nvPr/>
        </p:nvGrpSpPr>
        <p:grpSpPr>
          <a:xfrm>
            <a:off x="1667382" y="2539573"/>
            <a:ext cx="393305" cy="413064"/>
            <a:chOff x="4713288" y="334963"/>
            <a:chExt cx="663575" cy="696912"/>
          </a:xfrm>
          <a:solidFill>
            <a:srgbClr val="595757"/>
          </a:solidFill>
        </p:grpSpPr>
        <p:sp>
          <p:nvSpPr>
            <p:cNvPr id="32" name="Freeform 7752"/>
            <p:cNvSpPr>
              <a:spLocks/>
            </p:cNvSpPr>
            <p:nvPr/>
          </p:nvSpPr>
          <p:spPr bwMode="auto">
            <a:xfrm>
              <a:off x="4721225" y="571500"/>
              <a:ext cx="652462" cy="130175"/>
            </a:xfrm>
            <a:custGeom>
              <a:avLst/>
              <a:gdLst>
                <a:gd name="T0" fmla="*/ 171 w 174"/>
                <a:gd name="T1" fmla="*/ 35 h 35"/>
                <a:gd name="T2" fmla="*/ 171 w 174"/>
                <a:gd name="T3" fmla="*/ 35 h 35"/>
                <a:gd name="T4" fmla="*/ 169 w 174"/>
                <a:gd name="T5" fmla="*/ 33 h 35"/>
                <a:gd name="T6" fmla="*/ 165 w 174"/>
                <a:gd name="T7" fmla="*/ 23 h 35"/>
                <a:gd name="T8" fmla="*/ 87 w 174"/>
                <a:gd name="T9" fmla="*/ 4 h 35"/>
                <a:gd name="T10" fmla="*/ 8 w 174"/>
                <a:gd name="T11" fmla="*/ 23 h 35"/>
                <a:gd name="T12" fmla="*/ 4 w 174"/>
                <a:gd name="T13" fmla="*/ 33 h 35"/>
                <a:gd name="T14" fmla="*/ 2 w 174"/>
                <a:gd name="T15" fmla="*/ 35 h 35"/>
                <a:gd name="T16" fmla="*/ 0 w 174"/>
                <a:gd name="T17" fmla="*/ 33 h 35"/>
                <a:gd name="T18" fmla="*/ 5 w 174"/>
                <a:gd name="T19" fmla="*/ 20 h 35"/>
                <a:gd name="T20" fmla="*/ 87 w 174"/>
                <a:gd name="T21" fmla="*/ 0 h 35"/>
                <a:gd name="T22" fmla="*/ 168 w 174"/>
                <a:gd name="T23" fmla="*/ 20 h 35"/>
                <a:gd name="T24" fmla="*/ 173 w 174"/>
                <a:gd name="T25" fmla="*/ 33 h 35"/>
                <a:gd name="T26" fmla="*/ 171 w 174"/>
                <a:gd name="T2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35">
                  <a:moveTo>
                    <a:pt x="171" y="35"/>
                  </a:moveTo>
                  <a:cubicBezTo>
                    <a:pt x="171" y="35"/>
                    <a:pt x="171" y="35"/>
                    <a:pt x="171" y="35"/>
                  </a:cubicBezTo>
                  <a:cubicBezTo>
                    <a:pt x="170" y="35"/>
                    <a:pt x="169" y="34"/>
                    <a:pt x="169" y="33"/>
                  </a:cubicBezTo>
                  <a:cubicBezTo>
                    <a:pt x="169" y="29"/>
                    <a:pt x="168" y="26"/>
                    <a:pt x="165" y="23"/>
                  </a:cubicBezTo>
                  <a:cubicBezTo>
                    <a:pt x="148" y="5"/>
                    <a:pt x="87" y="4"/>
                    <a:pt x="87" y="4"/>
                  </a:cubicBezTo>
                  <a:cubicBezTo>
                    <a:pt x="86" y="4"/>
                    <a:pt x="25" y="5"/>
                    <a:pt x="8" y="23"/>
                  </a:cubicBezTo>
                  <a:cubicBezTo>
                    <a:pt x="5" y="26"/>
                    <a:pt x="4" y="29"/>
                    <a:pt x="4" y="33"/>
                  </a:cubicBezTo>
                  <a:cubicBezTo>
                    <a:pt x="4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28"/>
                    <a:pt x="2" y="24"/>
                    <a:pt x="5" y="20"/>
                  </a:cubicBezTo>
                  <a:cubicBezTo>
                    <a:pt x="23" y="1"/>
                    <a:pt x="84" y="0"/>
                    <a:pt x="87" y="0"/>
                  </a:cubicBezTo>
                  <a:cubicBezTo>
                    <a:pt x="89" y="0"/>
                    <a:pt x="150" y="1"/>
                    <a:pt x="168" y="20"/>
                  </a:cubicBezTo>
                  <a:cubicBezTo>
                    <a:pt x="172" y="24"/>
                    <a:pt x="174" y="28"/>
                    <a:pt x="173" y="33"/>
                  </a:cubicBezTo>
                  <a:cubicBezTo>
                    <a:pt x="173" y="34"/>
                    <a:pt x="172" y="35"/>
                    <a:pt x="17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7753"/>
            <p:cNvSpPr>
              <a:spLocks/>
            </p:cNvSpPr>
            <p:nvPr/>
          </p:nvSpPr>
          <p:spPr bwMode="auto">
            <a:xfrm>
              <a:off x="4803775" y="684213"/>
              <a:ext cx="487362" cy="115888"/>
            </a:xfrm>
            <a:custGeom>
              <a:avLst/>
              <a:gdLst>
                <a:gd name="T0" fmla="*/ 122 w 130"/>
                <a:gd name="T1" fmla="*/ 31 h 31"/>
                <a:gd name="T2" fmla="*/ 120 w 130"/>
                <a:gd name="T3" fmla="*/ 30 h 31"/>
                <a:gd name="T4" fmla="*/ 120 w 130"/>
                <a:gd name="T5" fmla="*/ 26 h 31"/>
                <a:gd name="T6" fmla="*/ 123 w 130"/>
                <a:gd name="T7" fmla="*/ 21 h 31"/>
                <a:gd name="T8" fmla="*/ 112 w 130"/>
                <a:gd name="T9" fmla="*/ 12 h 31"/>
                <a:gd name="T10" fmla="*/ 65 w 130"/>
                <a:gd name="T11" fmla="*/ 5 h 31"/>
                <a:gd name="T12" fmla="*/ 17 w 130"/>
                <a:gd name="T13" fmla="*/ 12 h 31"/>
                <a:gd name="T14" fmla="*/ 6 w 130"/>
                <a:gd name="T15" fmla="*/ 21 h 31"/>
                <a:gd name="T16" fmla="*/ 9 w 130"/>
                <a:gd name="T17" fmla="*/ 26 h 31"/>
                <a:gd name="T18" fmla="*/ 10 w 130"/>
                <a:gd name="T19" fmla="*/ 30 h 31"/>
                <a:gd name="T20" fmla="*/ 6 w 130"/>
                <a:gd name="T21" fmla="*/ 30 h 31"/>
                <a:gd name="T22" fmla="*/ 0 w 130"/>
                <a:gd name="T23" fmla="*/ 20 h 31"/>
                <a:gd name="T24" fmla="*/ 15 w 130"/>
                <a:gd name="T25" fmla="*/ 7 h 31"/>
                <a:gd name="T26" fmla="*/ 65 w 130"/>
                <a:gd name="T27" fmla="*/ 0 h 31"/>
                <a:gd name="T28" fmla="*/ 114 w 130"/>
                <a:gd name="T29" fmla="*/ 7 h 31"/>
                <a:gd name="T30" fmla="*/ 129 w 130"/>
                <a:gd name="T31" fmla="*/ 20 h 31"/>
                <a:gd name="T32" fmla="*/ 124 w 130"/>
                <a:gd name="T33" fmla="*/ 30 h 31"/>
                <a:gd name="T34" fmla="*/ 122 w 130"/>
                <a:gd name="T3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" h="31">
                  <a:moveTo>
                    <a:pt x="122" y="31"/>
                  </a:moveTo>
                  <a:cubicBezTo>
                    <a:pt x="121" y="31"/>
                    <a:pt x="120" y="30"/>
                    <a:pt x="120" y="30"/>
                  </a:cubicBezTo>
                  <a:cubicBezTo>
                    <a:pt x="119" y="29"/>
                    <a:pt x="119" y="27"/>
                    <a:pt x="120" y="26"/>
                  </a:cubicBezTo>
                  <a:cubicBezTo>
                    <a:pt x="123" y="24"/>
                    <a:pt x="124" y="22"/>
                    <a:pt x="123" y="21"/>
                  </a:cubicBezTo>
                  <a:cubicBezTo>
                    <a:pt x="123" y="20"/>
                    <a:pt x="122" y="17"/>
                    <a:pt x="112" y="12"/>
                  </a:cubicBezTo>
                  <a:cubicBezTo>
                    <a:pt x="96" y="6"/>
                    <a:pt x="65" y="5"/>
                    <a:pt x="65" y="5"/>
                  </a:cubicBezTo>
                  <a:cubicBezTo>
                    <a:pt x="64" y="5"/>
                    <a:pt x="33" y="6"/>
                    <a:pt x="17" y="12"/>
                  </a:cubicBezTo>
                  <a:cubicBezTo>
                    <a:pt x="8" y="17"/>
                    <a:pt x="6" y="20"/>
                    <a:pt x="6" y="21"/>
                  </a:cubicBezTo>
                  <a:cubicBezTo>
                    <a:pt x="6" y="22"/>
                    <a:pt x="7" y="24"/>
                    <a:pt x="9" y="26"/>
                  </a:cubicBezTo>
                  <a:cubicBezTo>
                    <a:pt x="11" y="27"/>
                    <a:pt x="11" y="29"/>
                    <a:pt x="10" y="30"/>
                  </a:cubicBezTo>
                  <a:cubicBezTo>
                    <a:pt x="9" y="31"/>
                    <a:pt x="7" y="31"/>
                    <a:pt x="6" y="30"/>
                  </a:cubicBezTo>
                  <a:cubicBezTo>
                    <a:pt x="4" y="29"/>
                    <a:pt x="0" y="25"/>
                    <a:pt x="0" y="20"/>
                  </a:cubicBezTo>
                  <a:cubicBezTo>
                    <a:pt x="1" y="15"/>
                    <a:pt x="6" y="11"/>
                    <a:pt x="15" y="7"/>
                  </a:cubicBezTo>
                  <a:cubicBezTo>
                    <a:pt x="32" y="0"/>
                    <a:pt x="63" y="0"/>
                    <a:pt x="65" y="0"/>
                  </a:cubicBezTo>
                  <a:cubicBezTo>
                    <a:pt x="66" y="0"/>
                    <a:pt x="97" y="0"/>
                    <a:pt x="114" y="7"/>
                  </a:cubicBezTo>
                  <a:cubicBezTo>
                    <a:pt x="124" y="11"/>
                    <a:pt x="128" y="15"/>
                    <a:pt x="129" y="20"/>
                  </a:cubicBezTo>
                  <a:cubicBezTo>
                    <a:pt x="130" y="25"/>
                    <a:pt x="125" y="29"/>
                    <a:pt x="124" y="30"/>
                  </a:cubicBezTo>
                  <a:cubicBezTo>
                    <a:pt x="123" y="31"/>
                    <a:pt x="123" y="31"/>
                    <a:pt x="1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7754"/>
            <p:cNvSpPr>
              <a:spLocks noEditPoints="1"/>
            </p:cNvSpPr>
            <p:nvPr/>
          </p:nvSpPr>
          <p:spPr bwMode="auto">
            <a:xfrm>
              <a:off x="4994275" y="825500"/>
              <a:ext cx="101600" cy="90488"/>
            </a:xfrm>
            <a:custGeom>
              <a:avLst/>
              <a:gdLst>
                <a:gd name="T0" fmla="*/ 14 w 27"/>
                <a:gd name="T1" fmla="*/ 24 h 24"/>
                <a:gd name="T2" fmla="*/ 0 w 27"/>
                <a:gd name="T3" fmla="*/ 12 h 24"/>
                <a:gd name="T4" fmla="*/ 14 w 27"/>
                <a:gd name="T5" fmla="*/ 0 h 24"/>
                <a:gd name="T6" fmla="*/ 27 w 27"/>
                <a:gd name="T7" fmla="*/ 12 h 24"/>
                <a:gd name="T8" fmla="*/ 14 w 27"/>
                <a:gd name="T9" fmla="*/ 24 h 24"/>
                <a:gd name="T10" fmla="*/ 14 w 27"/>
                <a:gd name="T11" fmla="*/ 5 h 24"/>
                <a:gd name="T12" fmla="*/ 6 w 27"/>
                <a:gd name="T13" fmla="*/ 12 h 24"/>
                <a:gd name="T14" fmla="*/ 14 w 27"/>
                <a:gd name="T15" fmla="*/ 18 h 24"/>
                <a:gd name="T16" fmla="*/ 21 w 27"/>
                <a:gd name="T17" fmla="*/ 12 h 24"/>
                <a:gd name="T18" fmla="*/ 14 w 27"/>
                <a:gd name="T19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4">
                  <a:moveTo>
                    <a:pt x="14" y="24"/>
                  </a:moveTo>
                  <a:cubicBezTo>
                    <a:pt x="6" y="24"/>
                    <a:pt x="0" y="19"/>
                    <a:pt x="0" y="12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1" y="0"/>
                    <a:pt x="27" y="5"/>
                    <a:pt x="27" y="12"/>
                  </a:cubicBezTo>
                  <a:cubicBezTo>
                    <a:pt x="27" y="19"/>
                    <a:pt x="21" y="24"/>
                    <a:pt x="14" y="24"/>
                  </a:cubicBezTo>
                  <a:close/>
                  <a:moveTo>
                    <a:pt x="14" y="5"/>
                  </a:moveTo>
                  <a:cubicBezTo>
                    <a:pt x="9" y="5"/>
                    <a:pt x="6" y="8"/>
                    <a:pt x="6" y="12"/>
                  </a:cubicBezTo>
                  <a:cubicBezTo>
                    <a:pt x="6" y="16"/>
                    <a:pt x="9" y="18"/>
                    <a:pt x="14" y="18"/>
                  </a:cubicBezTo>
                  <a:cubicBezTo>
                    <a:pt x="18" y="18"/>
                    <a:pt x="21" y="16"/>
                    <a:pt x="21" y="12"/>
                  </a:cubicBezTo>
                  <a:cubicBezTo>
                    <a:pt x="21" y="8"/>
                    <a:pt x="18" y="5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7755"/>
            <p:cNvSpPr>
              <a:spLocks noEditPoints="1"/>
            </p:cNvSpPr>
            <p:nvPr/>
          </p:nvSpPr>
          <p:spPr bwMode="auto">
            <a:xfrm>
              <a:off x="4946650" y="800100"/>
              <a:ext cx="201612" cy="176213"/>
            </a:xfrm>
            <a:custGeom>
              <a:avLst/>
              <a:gdLst>
                <a:gd name="T0" fmla="*/ 27 w 54"/>
                <a:gd name="T1" fmla="*/ 47 h 47"/>
                <a:gd name="T2" fmla="*/ 0 w 54"/>
                <a:gd name="T3" fmla="*/ 23 h 47"/>
                <a:gd name="T4" fmla="*/ 27 w 54"/>
                <a:gd name="T5" fmla="*/ 0 h 47"/>
                <a:gd name="T6" fmla="*/ 54 w 54"/>
                <a:gd name="T7" fmla="*/ 23 h 47"/>
                <a:gd name="T8" fmla="*/ 27 w 54"/>
                <a:gd name="T9" fmla="*/ 47 h 47"/>
                <a:gd name="T10" fmla="*/ 27 w 54"/>
                <a:gd name="T11" fmla="*/ 5 h 47"/>
                <a:gd name="T12" fmla="*/ 5 w 54"/>
                <a:gd name="T13" fmla="*/ 23 h 47"/>
                <a:gd name="T14" fmla="*/ 27 w 54"/>
                <a:gd name="T15" fmla="*/ 41 h 47"/>
                <a:gd name="T16" fmla="*/ 48 w 54"/>
                <a:gd name="T17" fmla="*/ 23 h 47"/>
                <a:gd name="T18" fmla="*/ 27 w 54"/>
                <a:gd name="T19" fmla="*/ 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7">
                  <a:moveTo>
                    <a:pt x="27" y="47"/>
                  </a:moveTo>
                  <a:cubicBezTo>
                    <a:pt x="12" y="47"/>
                    <a:pt x="0" y="36"/>
                    <a:pt x="0" y="23"/>
                  </a:cubicBezTo>
                  <a:cubicBezTo>
                    <a:pt x="0" y="10"/>
                    <a:pt x="12" y="0"/>
                    <a:pt x="27" y="0"/>
                  </a:cubicBezTo>
                  <a:cubicBezTo>
                    <a:pt x="42" y="0"/>
                    <a:pt x="54" y="10"/>
                    <a:pt x="54" y="23"/>
                  </a:cubicBezTo>
                  <a:cubicBezTo>
                    <a:pt x="54" y="36"/>
                    <a:pt x="42" y="47"/>
                    <a:pt x="27" y="47"/>
                  </a:cubicBezTo>
                  <a:close/>
                  <a:moveTo>
                    <a:pt x="27" y="5"/>
                  </a:moveTo>
                  <a:cubicBezTo>
                    <a:pt x="15" y="5"/>
                    <a:pt x="5" y="13"/>
                    <a:pt x="5" y="23"/>
                  </a:cubicBezTo>
                  <a:cubicBezTo>
                    <a:pt x="5" y="33"/>
                    <a:pt x="15" y="41"/>
                    <a:pt x="27" y="41"/>
                  </a:cubicBezTo>
                  <a:cubicBezTo>
                    <a:pt x="38" y="41"/>
                    <a:pt x="48" y="33"/>
                    <a:pt x="48" y="23"/>
                  </a:cubicBezTo>
                  <a:cubicBezTo>
                    <a:pt x="48" y="13"/>
                    <a:pt x="38" y="5"/>
                    <a:pt x="2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7756"/>
            <p:cNvSpPr>
              <a:spLocks noEditPoints="1"/>
            </p:cNvSpPr>
            <p:nvPr/>
          </p:nvSpPr>
          <p:spPr bwMode="auto">
            <a:xfrm>
              <a:off x="4883150" y="706438"/>
              <a:ext cx="325437" cy="284163"/>
            </a:xfrm>
            <a:custGeom>
              <a:avLst/>
              <a:gdLst>
                <a:gd name="T0" fmla="*/ 44 w 87"/>
                <a:gd name="T1" fmla="*/ 76 h 76"/>
                <a:gd name="T2" fmla="*/ 0 w 87"/>
                <a:gd name="T3" fmla="*/ 38 h 76"/>
                <a:gd name="T4" fmla="*/ 44 w 87"/>
                <a:gd name="T5" fmla="*/ 0 h 76"/>
                <a:gd name="T6" fmla="*/ 87 w 87"/>
                <a:gd name="T7" fmla="*/ 38 h 76"/>
                <a:gd name="T8" fmla="*/ 44 w 87"/>
                <a:gd name="T9" fmla="*/ 76 h 76"/>
                <a:gd name="T10" fmla="*/ 44 w 87"/>
                <a:gd name="T11" fmla="*/ 6 h 76"/>
                <a:gd name="T12" fmla="*/ 6 w 87"/>
                <a:gd name="T13" fmla="*/ 38 h 76"/>
                <a:gd name="T14" fmla="*/ 44 w 87"/>
                <a:gd name="T15" fmla="*/ 71 h 76"/>
                <a:gd name="T16" fmla="*/ 82 w 87"/>
                <a:gd name="T17" fmla="*/ 38 h 76"/>
                <a:gd name="T18" fmla="*/ 44 w 87"/>
                <a:gd name="T1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6">
                  <a:moveTo>
                    <a:pt x="44" y="76"/>
                  </a:moveTo>
                  <a:cubicBezTo>
                    <a:pt x="20" y="76"/>
                    <a:pt x="0" y="59"/>
                    <a:pt x="0" y="38"/>
                  </a:cubicBezTo>
                  <a:cubicBezTo>
                    <a:pt x="0" y="17"/>
                    <a:pt x="20" y="0"/>
                    <a:pt x="44" y="0"/>
                  </a:cubicBezTo>
                  <a:cubicBezTo>
                    <a:pt x="68" y="0"/>
                    <a:pt x="87" y="17"/>
                    <a:pt x="87" y="38"/>
                  </a:cubicBezTo>
                  <a:cubicBezTo>
                    <a:pt x="87" y="59"/>
                    <a:pt x="68" y="76"/>
                    <a:pt x="44" y="76"/>
                  </a:cubicBezTo>
                  <a:close/>
                  <a:moveTo>
                    <a:pt x="44" y="6"/>
                  </a:moveTo>
                  <a:cubicBezTo>
                    <a:pt x="23" y="6"/>
                    <a:pt x="6" y="20"/>
                    <a:pt x="6" y="38"/>
                  </a:cubicBezTo>
                  <a:cubicBezTo>
                    <a:pt x="6" y="56"/>
                    <a:pt x="23" y="71"/>
                    <a:pt x="44" y="71"/>
                  </a:cubicBezTo>
                  <a:cubicBezTo>
                    <a:pt x="65" y="71"/>
                    <a:pt x="82" y="56"/>
                    <a:pt x="82" y="38"/>
                  </a:cubicBezTo>
                  <a:cubicBezTo>
                    <a:pt x="82" y="20"/>
                    <a:pt x="65" y="6"/>
                    <a:pt x="4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7757"/>
            <p:cNvSpPr>
              <a:spLocks/>
            </p:cNvSpPr>
            <p:nvPr/>
          </p:nvSpPr>
          <p:spPr bwMode="auto">
            <a:xfrm>
              <a:off x="4841875" y="714375"/>
              <a:ext cx="77787" cy="201613"/>
            </a:xfrm>
            <a:custGeom>
              <a:avLst/>
              <a:gdLst>
                <a:gd name="T0" fmla="*/ 18 w 21"/>
                <a:gd name="T1" fmla="*/ 54 h 54"/>
                <a:gd name="T2" fmla="*/ 16 w 21"/>
                <a:gd name="T3" fmla="*/ 53 h 54"/>
                <a:gd name="T4" fmla="*/ 6 w 21"/>
                <a:gd name="T5" fmla="*/ 2 h 54"/>
                <a:gd name="T6" fmla="*/ 9 w 21"/>
                <a:gd name="T7" fmla="*/ 0 h 54"/>
                <a:gd name="T8" fmla="*/ 11 w 21"/>
                <a:gd name="T9" fmla="*/ 3 h 54"/>
                <a:gd name="T10" fmla="*/ 20 w 21"/>
                <a:gd name="T11" fmla="*/ 49 h 54"/>
                <a:gd name="T12" fmla="*/ 20 w 21"/>
                <a:gd name="T13" fmla="*/ 53 h 54"/>
                <a:gd name="T14" fmla="*/ 18 w 21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4">
                  <a:moveTo>
                    <a:pt x="18" y="54"/>
                  </a:moveTo>
                  <a:cubicBezTo>
                    <a:pt x="17" y="54"/>
                    <a:pt x="16" y="54"/>
                    <a:pt x="16" y="53"/>
                  </a:cubicBezTo>
                  <a:cubicBezTo>
                    <a:pt x="0" y="38"/>
                    <a:pt x="6" y="4"/>
                    <a:pt x="6" y="2"/>
                  </a:cubicBezTo>
                  <a:cubicBezTo>
                    <a:pt x="6" y="1"/>
                    <a:pt x="7" y="0"/>
                    <a:pt x="9" y="0"/>
                  </a:cubicBezTo>
                  <a:cubicBezTo>
                    <a:pt x="10" y="0"/>
                    <a:pt x="12" y="2"/>
                    <a:pt x="11" y="3"/>
                  </a:cubicBezTo>
                  <a:cubicBezTo>
                    <a:pt x="11" y="3"/>
                    <a:pt x="6" y="36"/>
                    <a:pt x="20" y="49"/>
                  </a:cubicBezTo>
                  <a:cubicBezTo>
                    <a:pt x="21" y="50"/>
                    <a:pt x="21" y="52"/>
                    <a:pt x="20" y="53"/>
                  </a:cubicBezTo>
                  <a:cubicBezTo>
                    <a:pt x="19" y="54"/>
                    <a:pt x="18" y="54"/>
                    <a:pt x="1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7758"/>
            <p:cNvSpPr>
              <a:spLocks/>
            </p:cNvSpPr>
            <p:nvPr/>
          </p:nvSpPr>
          <p:spPr bwMode="auto">
            <a:xfrm>
              <a:off x="5175250" y="714375"/>
              <a:ext cx="74612" cy="201613"/>
            </a:xfrm>
            <a:custGeom>
              <a:avLst/>
              <a:gdLst>
                <a:gd name="T0" fmla="*/ 3 w 20"/>
                <a:gd name="T1" fmla="*/ 54 h 54"/>
                <a:gd name="T2" fmla="*/ 1 w 20"/>
                <a:gd name="T3" fmla="*/ 53 h 54"/>
                <a:gd name="T4" fmla="*/ 1 w 20"/>
                <a:gd name="T5" fmla="*/ 49 h 54"/>
                <a:gd name="T6" fmla="*/ 9 w 20"/>
                <a:gd name="T7" fmla="*/ 3 h 54"/>
                <a:gd name="T8" fmla="*/ 12 w 20"/>
                <a:gd name="T9" fmla="*/ 0 h 54"/>
                <a:gd name="T10" fmla="*/ 15 w 20"/>
                <a:gd name="T11" fmla="*/ 2 h 54"/>
                <a:gd name="T12" fmla="*/ 5 w 20"/>
                <a:gd name="T13" fmla="*/ 53 h 54"/>
                <a:gd name="T14" fmla="*/ 3 w 20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54">
                  <a:moveTo>
                    <a:pt x="3" y="54"/>
                  </a:moveTo>
                  <a:cubicBezTo>
                    <a:pt x="2" y="54"/>
                    <a:pt x="1" y="54"/>
                    <a:pt x="1" y="53"/>
                  </a:cubicBezTo>
                  <a:cubicBezTo>
                    <a:pt x="0" y="52"/>
                    <a:pt x="0" y="50"/>
                    <a:pt x="1" y="49"/>
                  </a:cubicBezTo>
                  <a:cubicBezTo>
                    <a:pt x="14" y="36"/>
                    <a:pt x="9" y="3"/>
                    <a:pt x="9" y="3"/>
                  </a:cubicBezTo>
                  <a:cubicBezTo>
                    <a:pt x="9" y="2"/>
                    <a:pt x="10" y="0"/>
                    <a:pt x="12" y="0"/>
                  </a:cubicBezTo>
                  <a:cubicBezTo>
                    <a:pt x="13" y="0"/>
                    <a:pt x="15" y="1"/>
                    <a:pt x="15" y="2"/>
                  </a:cubicBezTo>
                  <a:cubicBezTo>
                    <a:pt x="15" y="4"/>
                    <a:pt x="20" y="38"/>
                    <a:pt x="5" y="53"/>
                  </a:cubicBezTo>
                  <a:cubicBezTo>
                    <a:pt x="4" y="54"/>
                    <a:pt x="4" y="54"/>
                    <a:pt x="3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7759"/>
            <p:cNvSpPr>
              <a:spLocks/>
            </p:cNvSpPr>
            <p:nvPr/>
          </p:nvSpPr>
          <p:spPr bwMode="auto">
            <a:xfrm>
              <a:off x="4776788" y="519113"/>
              <a:ext cx="46037" cy="77788"/>
            </a:xfrm>
            <a:custGeom>
              <a:avLst/>
              <a:gdLst>
                <a:gd name="T0" fmla="*/ 29 w 29"/>
                <a:gd name="T1" fmla="*/ 0 h 49"/>
                <a:gd name="T2" fmla="*/ 3 w 29"/>
                <a:gd name="T3" fmla="*/ 12 h 49"/>
                <a:gd name="T4" fmla="*/ 0 w 29"/>
                <a:gd name="T5" fmla="*/ 49 h 49"/>
                <a:gd name="T6" fmla="*/ 29 w 29"/>
                <a:gd name="T7" fmla="*/ 35 h 49"/>
                <a:gd name="T8" fmla="*/ 29 w 29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9">
                  <a:moveTo>
                    <a:pt x="29" y="0"/>
                  </a:moveTo>
                  <a:lnTo>
                    <a:pt x="3" y="12"/>
                  </a:lnTo>
                  <a:lnTo>
                    <a:pt x="0" y="49"/>
                  </a:lnTo>
                  <a:lnTo>
                    <a:pt x="29" y="35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7760"/>
            <p:cNvSpPr>
              <a:spLocks/>
            </p:cNvSpPr>
            <p:nvPr/>
          </p:nvSpPr>
          <p:spPr bwMode="auto">
            <a:xfrm>
              <a:off x="4713288" y="349250"/>
              <a:ext cx="663575" cy="682625"/>
            </a:xfrm>
            <a:custGeom>
              <a:avLst/>
              <a:gdLst>
                <a:gd name="T0" fmla="*/ 89 w 177"/>
                <a:gd name="T1" fmla="*/ 182 h 182"/>
                <a:gd name="T2" fmla="*/ 31 w 177"/>
                <a:gd name="T3" fmla="*/ 139 h 182"/>
                <a:gd name="T4" fmla="*/ 28 w 177"/>
                <a:gd name="T5" fmla="*/ 120 h 182"/>
                <a:gd name="T6" fmla="*/ 1 w 177"/>
                <a:gd name="T7" fmla="*/ 92 h 182"/>
                <a:gd name="T8" fmla="*/ 4 w 177"/>
                <a:gd name="T9" fmla="*/ 31 h 182"/>
                <a:gd name="T10" fmla="*/ 5 w 177"/>
                <a:gd name="T11" fmla="*/ 29 h 182"/>
                <a:gd name="T12" fmla="*/ 79 w 177"/>
                <a:gd name="T13" fmla="*/ 0 h 182"/>
                <a:gd name="T14" fmla="*/ 83 w 177"/>
                <a:gd name="T15" fmla="*/ 3 h 182"/>
                <a:gd name="T16" fmla="*/ 79 w 177"/>
                <a:gd name="T17" fmla="*/ 7 h 182"/>
                <a:gd name="T18" fmla="*/ 11 w 177"/>
                <a:gd name="T19" fmla="*/ 33 h 182"/>
                <a:gd name="T20" fmla="*/ 8 w 177"/>
                <a:gd name="T21" fmla="*/ 92 h 182"/>
                <a:gd name="T22" fmla="*/ 33 w 177"/>
                <a:gd name="T23" fmla="*/ 115 h 182"/>
                <a:gd name="T24" fmla="*/ 34 w 177"/>
                <a:gd name="T25" fmla="*/ 116 h 182"/>
                <a:gd name="T26" fmla="*/ 35 w 177"/>
                <a:gd name="T27" fmla="*/ 118 h 182"/>
                <a:gd name="T28" fmla="*/ 38 w 177"/>
                <a:gd name="T29" fmla="*/ 137 h 182"/>
                <a:gd name="T30" fmla="*/ 89 w 177"/>
                <a:gd name="T31" fmla="*/ 175 h 182"/>
                <a:gd name="T32" fmla="*/ 139 w 177"/>
                <a:gd name="T33" fmla="*/ 137 h 182"/>
                <a:gd name="T34" fmla="*/ 142 w 177"/>
                <a:gd name="T35" fmla="*/ 118 h 182"/>
                <a:gd name="T36" fmla="*/ 143 w 177"/>
                <a:gd name="T37" fmla="*/ 116 h 182"/>
                <a:gd name="T38" fmla="*/ 145 w 177"/>
                <a:gd name="T39" fmla="*/ 115 h 182"/>
                <a:gd name="T40" fmla="*/ 170 w 177"/>
                <a:gd name="T41" fmla="*/ 92 h 182"/>
                <a:gd name="T42" fmla="*/ 166 w 177"/>
                <a:gd name="T43" fmla="*/ 33 h 182"/>
                <a:gd name="T44" fmla="*/ 98 w 177"/>
                <a:gd name="T45" fmla="*/ 7 h 182"/>
                <a:gd name="T46" fmla="*/ 95 w 177"/>
                <a:gd name="T47" fmla="*/ 3 h 182"/>
                <a:gd name="T48" fmla="*/ 99 w 177"/>
                <a:gd name="T49" fmla="*/ 0 h 182"/>
                <a:gd name="T50" fmla="*/ 172 w 177"/>
                <a:gd name="T51" fmla="*/ 29 h 182"/>
                <a:gd name="T52" fmla="*/ 173 w 177"/>
                <a:gd name="T53" fmla="*/ 31 h 182"/>
                <a:gd name="T54" fmla="*/ 177 w 177"/>
                <a:gd name="T55" fmla="*/ 92 h 182"/>
                <a:gd name="T56" fmla="*/ 149 w 177"/>
                <a:gd name="T57" fmla="*/ 120 h 182"/>
                <a:gd name="T58" fmla="*/ 149 w 177"/>
                <a:gd name="T59" fmla="*/ 120 h 182"/>
                <a:gd name="T60" fmla="*/ 146 w 177"/>
                <a:gd name="T61" fmla="*/ 139 h 182"/>
                <a:gd name="T62" fmla="*/ 89 w 177"/>
                <a:gd name="T63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182">
                  <a:moveTo>
                    <a:pt x="89" y="182"/>
                  </a:moveTo>
                  <a:cubicBezTo>
                    <a:pt x="59" y="182"/>
                    <a:pt x="37" y="160"/>
                    <a:pt x="31" y="139"/>
                  </a:cubicBezTo>
                  <a:cubicBezTo>
                    <a:pt x="30" y="132"/>
                    <a:pt x="29" y="126"/>
                    <a:pt x="28" y="120"/>
                  </a:cubicBezTo>
                  <a:cubicBezTo>
                    <a:pt x="0" y="97"/>
                    <a:pt x="0" y="94"/>
                    <a:pt x="1" y="92"/>
                  </a:cubicBezTo>
                  <a:cubicBezTo>
                    <a:pt x="1" y="87"/>
                    <a:pt x="3" y="52"/>
                    <a:pt x="4" y="31"/>
                  </a:cubicBezTo>
                  <a:cubicBezTo>
                    <a:pt x="4" y="31"/>
                    <a:pt x="5" y="30"/>
                    <a:pt x="5" y="29"/>
                  </a:cubicBezTo>
                  <a:cubicBezTo>
                    <a:pt x="22" y="6"/>
                    <a:pt x="62" y="1"/>
                    <a:pt x="79" y="0"/>
                  </a:cubicBezTo>
                  <a:cubicBezTo>
                    <a:pt x="81" y="0"/>
                    <a:pt x="83" y="1"/>
                    <a:pt x="83" y="3"/>
                  </a:cubicBezTo>
                  <a:cubicBezTo>
                    <a:pt x="83" y="5"/>
                    <a:pt x="81" y="7"/>
                    <a:pt x="79" y="7"/>
                  </a:cubicBezTo>
                  <a:cubicBezTo>
                    <a:pt x="64" y="8"/>
                    <a:pt x="27" y="13"/>
                    <a:pt x="11" y="33"/>
                  </a:cubicBezTo>
                  <a:cubicBezTo>
                    <a:pt x="10" y="55"/>
                    <a:pt x="8" y="87"/>
                    <a:pt x="8" y="92"/>
                  </a:cubicBezTo>
                  <a:cubicBezTo>
                    <a:pt x="9" y="93"/>
                    <a:pt x="13" y="98"/>
                    <a:pt x="33" y="115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6"/>
                    <a:pt x="35" y="117"/>
                    <a:pt x="35" y="118"/>
                  </a:cubicBezTo>
                  <a:cubicBezTo>
                    <a:pt x="35" y="124"/>
                    <a:pt x="36" y="131"/>
                    <a:pt x="38" y="137"/>
                  </a:cubicBezTo>
                  <a:cubicBezTo>
                    <a:pt x="43" y="155"/>
                    <a:pt x="62" y="175"/>
                    <a:pt x="89" y="175"/>
                  </a:cubicBezTo>
                  <a:cubicBezTo>
                    <a:pt x="115" y="175"/>
                    <a:pt x="134" y="155"/>
                    <a:pt x="139" y="137"/>
                  </a:cubicBezTo>
                  <a:cubicBezTo>
                    <a:pt x="141" y="131"/>
                    <a:pt x="142" y="124"/>
                    <a:pt x="142" y="118"/>
                  </a:cubicBezTo>
                  <a:cubicBezTo>
                    <a:pt x="142" y="117"/>
                    <a:pt x="143" y="116"/>
                    <a:pt x="143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64" y="98"/>
                    <a:pt x="169" y="93"/>
                    <a:pt x="170" y="92"/>
                  </a:cubicBezTo>
                  <a:cubicBezTo>
                    <a:pt x="170" y="88"/>
                    <a:pt x="168" y="55"/>
                    <a:pt x="166" y="33"/>
                  </a:cubicBezTo>
                  <a:cubicBezTo>
                    <a:pt x="151" y="13"/>
                    <a:pt x="114" y="8"/>
                    <a:pt x="98" y="7"/>
                  </a:cubicBezTo>
                  <a:cubicBezTo>
                    <a:pt x="96" y="7"/>
                    <a:pt x="95" y="5"/>
                    <a:pt x="95" y="3"/>
                  </a:cubicBezTo>
                  <a:cubicBezTo>
                    <a:pt x="95" y="1"/>
                    <a:pt x="97" y="0"/>
                    <a:pt x="99" y="0"/>
                  </a:cubicBezTo>
                  <a:cubicBezTo>
                    <a:pt x="115" y="1"/>
                    <a:pt x="156" y="6"/>
                    <a:pt x="172" y="29"/>
                  </a:cubicBezTo>
                  <a:cubicBezTo>
                    <a:pt x="173" y="30"/>
                    <a:pt x="173" y="31"/>
                    <a:pt x="173" y="31"/>
                  </a:cubicBezTo>
                  <a:cubicBezTo>
                    <a:pt x="174" y="52"/>
                    <a:pt x="177" y="87"/>
                    <a:pt x="177" y="92"/>
                  </a:cubicBezTo>
                  <a:cubicBezTo>
                    <a:pt x="177" y="94"/>
                    <a:pt x="177" y="97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6"/>
                    <a:pt x="148" y="132"/>
                    <a:pt x="146" y="139"/>
                  </a:cubicBezTo>
                  <a:cubicBezTo>
                    <a:pt x="140" y="160"/>
                    <a:pt x="118" y="182"/>
                    <a:pt x="89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41" name="Oval 7761"/>
            <p:cNvSpPr>
              <a:spLocks noChangeArrowheads="1"/>
            </p:cNvSpPr>
            <p:nvPr/>
          </p:nvSpPr>
          <p:spPr bwMode="auto">
            <a:xfrm>
              <a:off x="4976813" y="334963"/>
              <a:ext cx="55562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42" name="Oval 7762"/>
            <p:cNvSpPr>
              <a:spLocks noChangeArrowheads="1"/>
            </p:cNvSpPr>
            <p:nvPr/>
          </p:nvSpPr>
          <p:spPr bwMode="auto">
            <a:xfrm>
              <a:off x="5062538" y="334963"/>
              <a:ext cx="52387" cy="52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09144">
                <a:defRPr/>
              </a:pPr>
              <a:endParaRPr lang="zh-CN" altLang="en-US" sz="2139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1D1D1A">
                <a:lumMod val="25000"/>
                <a:lumOff val="75000"/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2394887"/>
            <a:ext cx="378405" cy="37840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782" y="2015986"/>
            <a:ext cx="855407" cy="481166"/>
          </a:xfrm>
          <a:prstGeom prst="rect">
            <a:avLst/>
          </a:prstGeom>
        </p:spPr>
      </p:pic>
      <p:pic>
        <p:nvPicPr>
          <p:cNvPr id="45" name="图片 44" descr="图片包含 电子产品&#10;&#10;描述已自动生成">
            <a:extLst>
              <a:ext uri="{FF2B5EF4-FFF2-40B4-BE49-F238E27FC236}">
                <a16:creationId xmlns:a16="http://schemas.microsoft.com/office/drawing/2014/main" id="{83C30F1D-9431-49B4-BDD1-1B9B4C67F92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4" t="58040" r="5501" b="13154"/>
          <a:stretch/>
        </p:blipFill>
        <p:spPr>
          <a:xfrm>
            <a:off x="3684766" y="2504437"/>
            <a:ext cx="752243" cy="260016"/>
          </a:xfrm>
          <a:prstGeom prst="rect">
            <a:avLst/>
          </a:prstGeom>
          <a:effectLst>
            <a:outerShdw blurRad="50800" dist="38100" dir="5400000" algn="tr" rotWithShape="0">
              <a:prstClr val="black">
                <a:alpha val="24000"/>
              </a:prstClr>
            </a:outerShdw>
          </a:effectLst>
        </p:spPr>
      </p:pic>
      <p:sp>
        <p:nvSpPr>
          <p:cNvPr id="46" name="文本框 45"/>
          <p:cNvSpPr txBox="1"/>
          <p:nvPr/>
        </p:nvSpPr>
        <p:spPr>
          <a:xfrm>
            <a:off x="2182934" y="2194176"/>
            <a:ext cx="1171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视频流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264792" y="3167541"/>
            <a:ext cx="1701222" cy="461665"/>
          </a:xfrm>
          <a:prstGeom prst="rect">
            <a:avLst/>
          </a:prstGeom>
          <a:solidFill>
            <a:srgbClr val="C7000B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1200" b="1" dirty="0">
                <a:solidFill>
                  <a:srgbClr val="FFFFFF"/>
                </a:solidFill>
                <a:cs typeface="+mn-ea"/>
                <a:sym typeface="+mn-lt"/>
              </a:rPr>
              <a:t>Atlas</a:t>
            </a:r>
            <a:r>
              <a:rPr lang="zh-CN" altLang="en-US" sz="1200" b="1" dirty="0">
                <a:solidFill>
                  <a:srgbClr val="FFFFFF"/>
                </a:solidFill>
                <a:cs typeface="+mn-ea"/>
                <a:sym typeface="+mn-lt"/>
              </a:rPr>
              <a:t>智能边缘平台</a:t>
            </a:r>
            <a:endParaRPr lang="en-US" altLang="zh-CN" sz="12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algn="ctr" defTabSz="914400"/>
            <a:r>
              <a:rPr lang="en-US" altLang="zh-CN" sz="1200" b="1" dirty="0">
                <a:solidFill>
                  <a:srgbClr val="FFFFFF"/>
                </a:solidFill>
                <a:cs typeface="+mn-ea"/>
                <a:sym typeface="+mn-lt"/>
              </a:rPr>
              <a:t>Atlas200/500/800</a:t>
            </a:r>
            <a:endParaRPr lang="zh-CN" altLang="en-US" sz="12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 bwMode="gray">
          <a:xfrm>
            <a:off x="7938559" y="3654331"/>
            <a:ext cx="1441420" cy="307777"/>
          </a:xfrm>
          <a:prstGeom prst="rect">
            <a:avLst/>
          </a:prstGeom>
          <a:solidFill>
            <a:sysClr val="window" lastClr="FFFFFF">
              <a:alpha val="46000"/>
            </a:sysClr>
          </a:solidFill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defTabSz="12192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>
                <a:solidFill>
                  <a:srgbClr val="C7000B"/>
                </a:solidFill>
                <a:latin typeface="+mn-lt"/>
                <a:cs typeface="+mn-ea"/>
                <a:sym typeface="+mn-lt"/>
              </a:rPr>
              <a:t>云端训练和推理</a:t>
            </a:r>
            <a:endParaRPr lang="en-US" altLang="zh-CN" dirty="0">
              <a:solidFill>
                <a:srgbClr val="C7000B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 bwMode="gray">
          <a:xfrm>
            <a:off x="3521958" y="3654331"/>
            <a:ext cx="902811" cy="307777"/>
          </a:xfrm>
          <a:prstGeom prst="rect">
            <a:avLst/>
          </a:prstGeom>
          <a:solidFill>
            <a:sysClr val="window" lastClr="FFFFFF">
              <a:alpha val="46000"/>
            </a:sysClr>
          </a:solidFill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defTabSz="12192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>
                <a:solidFill>
                  <a:srgbClr val="C7000B"/>
                </a:solidFill>
                <a:latin typeface="+mn-lt"/>
                <a:cs typeface="+mn-ea"/>
                <a:sym typeface="+mn-lt"/>
              </a:rPr>
              <a:t>边缘推理</a:t>
            </a:r>
            <a:endParaRPr lang="en-US" altLang="zh-CN" dirty="0">
              <a:solidFill>
                <a:srgbClr val="C7000B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342583" y="1240654"/>
            <a:ext cx="575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hangingPunct="0"/>
            <a:r>
              <a:rPr lang="zh-CN" altLang="en-US" sz="2000" b="1" dirty="0">
                <a:solidFill>
                  <a:srgbClr val="C7000B"/>
                </a:solidFill>
                <a:cs typeface="+mn-ea"/>
                <a:sym typeface="+mn-lt"/>
              </a:rPr>
              <a:t>端边云协同</a:t>
            </a:r>
            <a:r>
              <a:rPr lang="zh-CN" altLang="en-US" sz="200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，中心侧持续训练，模型远程更新</a:t>
            </a:r>
          </a:p>
        </p:txBody>
      </p:sp>
      <p:cxnSp>
        <p:nvCxnSpPr>
          <p:cNvPr id="51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 flipH="1">
            <a:off x="2136513" y="2627424"/>
            <a:ext cx="1216800" cy="0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75000"/>
              </a:srgbClr>
            </a:solidFill>
            <a:prstDash val="solid"/>
            <a:miter lim="800000"/>
            <a:headEnd type="oval"/>
            <a:tailEnd type="arrow"/>
          </a:ln>
          <a:effectLst/>
        </p:spPr>
      </p:cxnSp>
      <p:sp>
        <p:nvSpPr>
          <p:cNvPr id="52" name="文本框 51"/>
          <p:cNvSpPr txBox="1"/>
          <p:nvPr/>
        </p:nvSpPr>
        <p:spPr bwMode="gray">
          <a:xfrm>
            <a:off x="6749898" y="3579676"/>
            <a:ext cx="902811" cy="523220"/>
          </a:xfrm>
          <a:prstGeom prst="rect">
            <a:avLst/>
          </a:prstGeom>
          <a:solidFill>
            <a:sysClr val="window" lastClr="FFFFFF">
              <a:alpha val="46000"/>
            </a:sysClr>
          </a:solidFill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defTabSz="121927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cs typeface="Huawei Sans" panose="020C0503030203020204" pitchFamily="34" charset="0"/>
              </a:defRPr>
            </a:lvl1pPr>
          </a:lstStyle>
          <a:p>
            <a:pPr algn="ctr"/>
            <a:r>
              <a:rPr lang="zh-CN" altLang="en-US" dirty="0">
                <a:solidFill>
                  <a:srgbClr val="C7000B"/>
                </a:solidFill>
                <a:latin typeface="+mn-lt"/>
                <a:cs typeface="+mn-ea"/>
                <a:sym typeface="+mn-lt"/>
              </a:rPr>
              <a:t>模型管理</a:t>
            </a:r>
            <a:endParaRPr lang="en-US" altLang="zh-CN" dirty="0">
              <a:solidFill>
                <a:srgbClr val="C7000B"/>
              </a:solidFill>
              <a:latin typeface="+mn-lt"/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rgbClr val="C7000B"/>
                </a:solidFill>
                <a:latin typeface="+mn-lt"/>
                <a:cs typeface="+mn-ea"/>
                <a:sym typeface="+mn-lt"/>
              </a:rPr>
              <a:t>与部署</a:t>
            </a:r>
            <a:endParaRPr lang="en-US" altLang="zh-CN" dirty="0">
              <a:solidFill>
                <a:srgbClr val="C7000B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82934" y="2671288"/>
            <a:ext cx="1171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推理结果下发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3369305" y="3680330"/>
            <a:ext cx="83085" cy="288032"/>
            <a:chOff x="10108923" y="-818678"/>
            <a:chExt cx="237136" cy="28803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55" name="直接连接符 54"/>
            <p:cNvCxnSpPr/>
            <p:nvPr/>
          </p:nvCxnSpPr>
          <p:spPr>
            <a:xfrm>
              <a:off x="10108923" y="-818678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>
            <a:xfrm>
              <a:off x="10108923" y="-530646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57" name="直接连接符 56"/>
            <p:cNvCxnSpPr/>
            <p:nvPr/>
          </p:nvCxnSpPr>
          <p:spPr>
            <a:xfrm>
              <a:off x="10108923" y="-818678"/>
              <a:ext cx="0" cy="288032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 flipH="1">
            <a:off x="4506176" y="3680330"/>
            <a:ext cx="79176" cy="288032"/>
            <a:chOff x="10108923" y="-818678"/>
            <a:chExt cx="237136" cy="28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9" name="直接连接符 58"/>
            <p:cNvCxnSpPr/>
            <p:nvPr/>
          </p:nvCxnSpPr>
          <p:spPr>
            <a:xfrm>
              <a:off x="10108923" y="-818678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>
            <a:xfrm>
              <a:off x="10108923" y="-530646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61" name="直接连接符 60"/>
            <p:cNvCxnSpPr/>
            <p:nvPr/>
          </p:nvCxnSpPr>
          <p:spPr>
            <a:xfrm>
              <a:off x="10108923" y="-818678"/>
              <a:ext cx="0" cy="288032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62" name="组合 61"/>
          <p:cNvGrpSpPr/>
          <p:nvPr/>
        </p:nvGrpSpPr>
        <p:grpSpPr>
          <a:xfrm>
            <a:off x="6601007" y="3680330"/>
            <a:ext cx="83085" cy="288032"/>
            <a:chOff x="10108923" y="-818678"/>
            <a:chExt cx="237136" cy="28803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63" name="直接连接符 62"/>
            <p:cNvCxnSpPr/>
            <p:nvPr/>
          </p:nvCxnSpPr>
          <p:spPr>
            <a:xfrm>
              <a:off x="10108923" y="-818678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>
            <a:xfrm>
              <a:off x="10108923" y="-530646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65" name="直接连接符 64"/>
            <p:cNvCxnSpPr/>
            <p:nvPr/>
          </p:nvCxnSpPr>
          <p:spPr>
            <a:xfrm>
              <a:off x="10108923" y="-818678"/>
              <a:ext cx="0" cy="288032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66" name="组合 65"/>
          <p:cNvGrpSpPr/>
          <p:nvPr/>
        </p:nvGrpSpPr>
        <p:grpSpPr>
          <a:xfrm flipH="1">
            <a:off x="7728018" y="3680330"/>
            <a:ext cx="79176" cy="288032"/>
            <a:chOff x="10108923" y="-818678"/>
            <a:chExt cx="237136" cy="28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7" name="直接连接符 66"/>
            <p:cNvCxnSpPr/>
            <p:nvPr/>
          </p:nvCxnSpPr>
          <p:spPr>
            <a:xfrm>
              <a:off x="10108923" y="-818678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>
              <a:off x="10108923" y="-530646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>
              <a:off x="10108923" y="-818678"/>
              <a:ext cx="0" cy="288032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70" name="组合 69"/>
          <p:cNvGrpSpPr/>
          <p:nvPr/>
        </p:nvGrpSpPr>
        <p:grpSpPr>
          <a:xfrm>
            <a:off x="7920722" y="3680330"/>
            <a:ext cx="83085" cy="288032"/>
            <a:chOff x="10108923" y="-818678"/>
            <a:chExt cx="237136" cy="28803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71" name="直接连接符 70"/>
            <p:cNvCxnSpPr/>
            <p:nvPr/>
          </p:nvCxnSpPr>
          <p:spPr>
            <a:xfrm>
              <a:off x="10108923" y="-818678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>
            <a:xfrm>
              <a:off x="10108923" y="-530646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73" name="直接连接符 72"/>
            <p:cNvCxnSpPr/>
            <p:nvPr/>
          </p:nvCxnSpPr>
          <p:spPr>
            <a:xfrm>
              <a:off x="10108923" y="-818678"/>
              <a:ext cx="0" cy="288032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sp>
        <p:nvSpPr>
          <p:cNvPr id="74" name="五边形 73"/>
          <p:cNvSpPr/>
          <p:nvPr/>
        </p:nvSpPr>
        <p:spPr>
          <a:xfrm>
            <a:off x="4966014" y="5433305"/>
            <a:ext cx="3935898" cy="720000"/>
          </a:xfrm>
          <a:prstGeom prst="homePlate">
            <a:avLst>
              <a:gd name="adj" fmla="val 2169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 flipH="1">
            <a:off x="9330587" y="3680330"/>
            <a:ext cx="79176" cy="288032"/>
            <a:chOff x="10108923" y="-818678"/>
            <a:chExt cx="237136" cy="28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6" name="直接连接符 75"/>
            <p:cNvCxnSpPr/>
            <p:nvPr/>
          </p:nvCxnSpPr>
          <p:spPr>
            <a:xfrm>
              <a:off x="10108923" y="-818678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>
            <a:xfrm>
              <a:off x="10108923" y="-530646"/>
              <a:ext cx="237136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cxnSp>
          <p:nvCxnSpPr>
            <p:cNvPr id="78" name="直接连接符 77"/>
            <p:cNvCxnSpPr/>
            <p:nvPr/>
          </p:nvCxnSpPr>
          <p:spPr>
            <a:xfrm>
              <a:off x="10108923" y="-818678"/>
              <a:ext cx="0" cy="288032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sp>
        <p:nvSpPr>
          <p:cNvPr id="79" name="文本框 78"/>
          <p:cNvSpPr txBox="1"/>
          <p:nvPr/>
        </p:nvSpPr>
        <p:spPr>
          <a:xfrm>
            <a:off x="668806" y="4849133"/>
            <a:ext cx="118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b="1" dirty="0">
                <a:solidFill>
                  <a:srgbClr val="F08500"/>
                </a:solidFill>
                <a:cs typeface="+mn-ea"/>
                <a:sym typeface="+mn-lt"/>
              </a:rPr>
              <a:t>Atlas</a:t>
            </a:r>
            <a:endParaRPr lang="zh-CN" altLang="en-US" b="1" dirty="0">
              <a:solidFill>
                <a:srgbClr val="F08500"/>
              </a:solidFill>
              <a:cs typeface="+mn-ea"/>
              <a:sym typeface="+mn-lt"/>
            </a:endParaRPr>
          </a:p>
        </p:txBody>
      </p:sp>
      <p:sp>
        <p:nvSpPr>
          <p:cNvPr id="80" name="五边形 79"/>
          <p:cNvSpPr/>
          <p:nvPr/>
        </p:nvSpPr>
        <p:spPr>
          <a:xfrm>
            <a:off x="1889585" y="5433305"/>
            <a:ext cx="3564000" cy="720000"/>
          </a:xfrm>
          <a:prstGeom prst="homePlate">
            <a:avLst>
              <a:gd name="adj" fmla="val 2169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81" name="isḷîďê">
            <a:extLst>
              <a:ext uri="{FF2B5EF4-FFF2-40B4-BE49-F238E27FC236}">
                <a16:creationId xmlns:a16="http://schemas.microsoft.com/office/drawing/2014/main" id="{6A936F83-9FD2-46CB-9F49-00DEF3460296}"/>
              </a:ext>
            </a:extLst>
          </p:cNvPr>
          <p:cNvSpPr/>
          <p:nvPr/>
        </p:nvSpPr>
        <p:spPr>
          <a:xfrm rot="5400000" flipV="1">
            <a:off x="1426787" y="4994782"/>
            <a:ext cx="720000" cy="45713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28" tIns="45714" rIns="91428" bIns="45714" rtlCol="0" anchor="ctr">
            <a:normAutofit fontScale="25000" lnSpcReduction="20000"/>
          </a:bodyPr>
          <a:lstStyle/>
          <a:p>
            <a:pPr algn="ctr" defTabSz="914387">
              <a:defRPr/>
            </a:pPr>
            <a:endParaRPr lang="en-ID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984423" y="4066799"/>
            <a:ext cx="1114408" cy="569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18">
              <a:lnSpc>
                <a:spcPct val="200000"/>
              </a:lnSpc>
            </a:pPr>
            <a:r>
              <a:rPr lang="zh-CN" altLang="en-US" b="1" dirty="0">
                <a:solidFill>
                  <a:srgbClr val="C7000B"/>
                </a:solidFill>
                <a:cs typeface="+mn-ea"/>
                <a:sym typeface="+mn-lt"/>
              </a:rPr>
              <a:t>统一开发</a:t>
            </a:r>
            <a:endParaRPr lang="en-US" altLang="zh-CN" b="1" dirty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544963" y="4066799"/>
            <a:ext cx="1114408" cy="569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18">
              <a:lnSpc>
                <a:spcPct val="200000"/>
              </a:lnSpc>
            </a:pPr>
            <a:r>
              <a:rPr lang="zh-CN" altLang="en-US" b="1" dirty="0">
                <a:solidFill>
                  <a:srgbClr val="C7000B"/>
                </a:solidFill>
                <a:cs typeface="+mn-ea"/>
                <a:sym typeface="+mn-lt"/>
              </a:rPr>
              <a:t>统一运维</a:t>
            </a:r>
            <a:endParaRPr lang="en-US" altLang="zh-CN" b="1" dirty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9578359" y="4066799"/>
            <a:ext cx="1114408" cy="569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218">
              <a:lnSpc>
                <a:spcPct val="200000"/>
              </a:lnSpc>
            </a:pPr>
            <a:r>
              <a:rPr lang="zh-CN" altLang="en-US" b="1" dirty="0">
                <a:solidFill>
                  <a:srgbClr val="C7000B"/>
                </a:solidFill>
                <a:cs typeface="+mn-ea"/>
                <a:sym typeface="+mn-lt"/>
              </a:rPr>
              <a:t>安全升级</a:t>
            </a:r>
            <a:endParaRPr lang="en-US" altLang="zh-CN" b="1" dirty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85" name="五边形 84"/>
          <p:cNvSpPr/>
          <p:nvPr/>
        </p:nvSpPr>
        <p:spPr>
          <a:xfrm>
            <a:off x="8042443" y="4670911"/>
            <a:ext cx="3283728" cy="720000"/>
          </a:xfrm>
          <a:prstGeom prst="homePlate">
            <a:avLst>
              <a:gd name="adj" fmla="val 2169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86" name="五边形 85"/>
          <p:cNvSpPr/>
          <p:nvPr/>
        </p:nvSpPr>
        <p:spPr>
          <a:xfrm>
            <a:off x="4966014" y="4670911"/>
            <a:ext cx="3935898" cy="720000"/>
          </a:xfrm>
          <a:prstGeom prst="homePlate">
            <a:avLst>
              <a:gd name="adj" fmla="val 2169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87" name="五边形 86"/>
          <p:cNvSpPr/>
          <p:nvPr/>
        </p:nvSpPr>
        <p:spPr>
          <a:xfrm>
            <a:off x="1889585" y="4670911"/>
            <a:ext cx="3564000" cy="720000"/>
          </a:xfrm>
          <a:prstGeom prst="homePlate">
            <a:avLst>
              <a:gd name="adj" fmla="val 2169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cxnSp>
        <p:nvCxnSpPr>
          <p:cNvPr id="88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>
            <a:off x="4829332" y="3752755"/>
            <a:ext cx="1667040" cy="0"/>
          </a:xfrm>
          <a:prstGeom prst="line">
            <a:avLst/>
          </a:prstGeom>
          <a:noFill/>
          <a:ln w="19050" cap="flat" cmpd="sng" algn="ctr">
            <a:solidFill>
              <a:srgbClr val="C00000">
                <a:alpha val="32000"/>
              </a:srgbClr>
            </a:solidFill>
            <a:prstDash val="dash"/>
            <a:miter lim="800000"/>
            <a:headEnd type="oval"/>
            <a:tailEnd type="arrow"/>
          </a:ln>
          <a:effectLst/>
        </p:spPr>
      </p:cxnSp>
      <p:cxnSp>
        <p:nvCxnSpPr>
          <p:cNvPr id="89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 flipH="1">
            <a:off x="4768372" y="3881121"/>
            <a:ext cx="1694475" cy="0"/>
          </a:xfrm>
          <a:prstGeom prst="line">
            <a:avLst/>
          </a:prstGeom>
          <a:noFill/>
          <a:ln w="19050" cap="flat" cmpd="sng" algn="ctr">
            <a:solidFill>
              <a:srgbClr val="C00000">
                <a:alpha val="32000"/>
              </a:srgbClr>
            </a:solidFill>
            <a:prstDash val="dash"/>
            <a:miter lim="800000"/>
            <a:headEnd type="oval"/>
            <a:tailEnd type="arrow"/>
          </a:ln>
          <a:effectLst/>
        </p:spPr>
      </p:cxnSp>
      <p:sp>
        <p:nvSpPr>
          <p:cNvPr id="90" name="文本框 89"/>
          <p:cNvSpPr txBox="1"/>
          <p:nvPr/>
        </p:nvSpPr>
        <p:spPr>
          <a:xfrm>
            <a:off x="1960214" y="4764849"/>
            <a:ext cx="316282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基于达芬奇和</a:t>
            </a: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CANN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的统一开发架构，</a:t>
            </a:r>
            <a:r>
              <a:rPr lang="zh-CN" altLang="en-US" sz="1200" b="1" dirty="0">
                <a:solidFill>
                  <a:srgbClr val="C7000B"/>
                </a:solidFill>
                <a:cs typeface="+mn-ea"/>
                <a:sym typeface="+mn-lt"/>
              </a:rPr>
              <a:t>一次开发，端边云皆可使用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1943646" y="5529669"/>
            <a:ext cx="341783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边缘侧和中心侧分别使用不同开发架构，</a:t>
            </a:r>
            <a:r>
              <a:rPr lang="zh-CN" altLang="en-US" sz="1200" b="1" dirty="0">
                <a:solidFill>
                  <a:srgbClr val="C7000B"/>
                </a:solidFill>
                <a:cs typeface="+mn-ea"/>
                <a:sym typeface="+mn-lt"/>
              </a:rPr>
              <a:t>模型无法自由流动，需二次开发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5461863" y="4767004"/>
            <a:ext cx="341644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管理最多</a:t>
            </a: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5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万个节点，实现中心边缘设备统一管理，模型推送</a:t>
            </a: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设备升级等均可远程完成</a:t>
            </a:r>
            <a:endParaRPr lang="en-US" altLang="zh-CN" sz="120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461863" y="5529669"/>
            <a:ext cx="302989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C7000B"/>
                </a:solidFill>
                <a:cs typeface="+mn-ea"/>
                <a:sym typeface="+mn-lt"/>
              </a:rPr>
              <a:t>无运维管理工具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，仅开放</a:t>
            </a:r>
            <a:r>
              <a:rPr lang="en-US" altLang="zh-CN" sz="1200" dirty="0">
                <a:solidFill>
                  <a:srgbClr val="666666"/>
                </a:solidFill>
                <a:cs typeface="+mn-ea"/>
                <a:sym typeface="+mn-lt"/>
              </a:rPr>
              <a:t>API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，客户需自行开发</a:t>
            </a:r>
            <a:endParaRPr lang="zh-CN" altLang="en-US" sz="12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056650" y="4741365"/>
            <a:ext cx="226952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传输通道安全加密</a:t>
            </a:r>
            <a:endParaRPr lang="en-US" altLang="zh-CN" sz="1200" dirty="0">
              <a:solidFill>
                <a:srgbClr val="666666"/>
              </a:solidFill>
              <a:cs typeface="+mn-ea"/>
              <a:sym typeface="+mn-lt"/>
            </a:endParaRPr>
          </a:p>
          <a:p>
            <a:pPr marL="171450" indent="-171450" defTabSz="91440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C7000B"/>
                </a:solidFill>
                <a:cs typeface="+mn-ea"/>
                <a:sym typeface="+mn-lt"/>
              </a:rPr>
              <a:t>模型加密，双重保障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9056650" y="5612387"/>
            <a:ext cx="2430525" cy="29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40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C7000B"/>
                </a:solidFill>
                <a:cs typeface="+mn-ea"/>
                <a:sym typeface="+mn-lt"/>
              </a:rPr>
              <a:t>无加解密引擎，</a:t>
            </a:r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对模型未加密</a:t>
            </a:r>
          </a:p>
        </p:txBody>
      </p:sp>
      <p:sp>
        <p:nvSpPr>
          <p:cNvPr id="96" name="isḷîďê">
            <a:extLst>
              <a:ext uri="{FF2B5EF4-FFF2-40B4-BE49-F238E27FC236}">
                <a16:creationId xmlns:a16="http://schemas.microsoft.com/office/drawing/2014/main" id="{6A936F83-9FD2-46CB-9F49-00DEF3460296}"/>
              </a:ext>
            </a:extLst>
          </p:cNvPr>
          <p:cNvSpPr/>
          <p:nvPr/>
        </p:nvSpPr>
        <p:spPr>
          <a:xfrm rot="5400000" flipV="1">
            <a:off x="1426788" y="5770450"/>
            <a:ext cx="720000" cy="45713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28" tIns="45714" rIns="91428" bIns="45714" rtlCol="0" anchor="ctr">
            <a:normAutofit fontScale="25000" lnSpcReduction="20000"/>
          </a:bodyPr>
          <a:lstStyle/>
          <a:p>
            <a:pPr algn="ctr" defTabSz="914387">
              <a:defRPr/>
            </a:pPr>
            <a:endParaRPr lang="en-ID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97" name="五边形 96"/>
          <p:cNvSpPr/>
          <p:nvPr/>
        </p:nvSpPr>
        <p:spPr>
          <a:xfrm flipH="1">
            <a:off x="798457" y="5432862"/>
            <a:ext cx="907786" cy="720000"/>
          </a:xfrm>
          <a:prstGeom prst="homePlate">
            <a:avLst>
              <a:gd name="adj" fmla="val 21698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09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798458" y="5474864"/>
            <a:ext cx="93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b="1" dirty="0">
                <a:solidFill>
                  <a:srgbClr val="F08500"/>
                </a:solidFill>
                <a:cs typeface="+mn-ea"/>
                <a:sym typeface="+mn-lt"/>
              </a:rPr>
              <a:t>业界</a:t>
            </a:r>
            <a:endParaRPr lang="en-US" altLang="zh-CN" b="1" dirty="0">
              <a:solidFill>
                <a:srgbClr val="F08500"/>
              </a:solidFill>
              <a:cs typeface="+mn-ea"/>
              <a:sym typeface="+mn-lt"/>
            </a:endParaRPr>
          </a:p>
          <a:p>
            <a:pPr algn="ctr" defTabSz="914400"/>
            <a:r>
              <a:rPr lang="zh-CN" altLang="en-US" b="1" dirty="0">
                <a:solidFill>
                  <a:srgbClr val="F08500"/>
                </a:solidFill>
                <a:cs typeface="+mn-ea"/>
                <a:sym typeface="+mn-lt"/>
              </a:rPr>
              <a:t>方案</a:t>
            </a: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663" y="3173519"/>
            <a:ext cx="1528869" cy="938641"/>
          </a:xfrm>
          <a:prstGeom prst="roundRect">
            <a:avLst>
              <a:gd name="adj" fmla="val 41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208" y="3143246"/>
            <a:ext cx="1528508" cy="944618"/>
          </a:xfrm>
          <a:prstGeom prst="roundRect">
            <a:avLst>
              <a:gd name="adj" fmla="val 41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1" name="文本框 100"/>
          <p:cNvSpPr txBox="1"/>
          <p:nvPr/>
        </p:nvSpPr>
        <p:spPr>
          <a:xfrm>
            <a:off x="5311957" y="2186607"/>
            <a:ext cx="128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1200" dirty="0">
                <a:solidFill>
                  <a:srgbClr val="666666"/>
                </a:solidFill>
                <a:cs typeface="+mn-ea"/>
                <a:sym typeface="+mn-lt"/>
              </a:rPr>
              <a:t>未识别数据回传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5213079" y="4303313"/>
            <a:ext cx="251620" cy="267182"/>
            <a:chOff x="2658093" y="3087760"/>
            <a:chExt cx="251620" cy="267182"/>
          </a:xfrm>
        </p:grpSpPr>
        <p:sp>
          <p:nvSpPr>
            <p:cNvPr id="103" name="等腰三角形 102"/>
            <p:cNvSpPr/>
            <p:nvPr/>
          </p:nvSpPr>
          <p:spPr>
            <a:xfrm rot="5400000">
              <a:off x="2604388" y="3141465"/>
              <a:ext cx="267181" cy="159772"/>
            </a:xfrm>
            <a:prstGeom prst="triangle">
              <a:avLst/>
            </a:prstGeom>
            <a:gradFill flip="none" rotWithShape="1">
              <a:gsLst>
                <a:gs pos="0">
                  <a:srgbClr val="666666">
                    <a:alpha val="0"/>
                  </a:srgbClr>
                </a:gs>
                <a:gs pos="57000">
                  <a:srgbClr val="C00000">
                    <a:alpha val="73000"/>
                  </a:srgbClr>
                </a:gs>
                <a:gs pos="100000">
                  <a:srgbClr val="C00000">
                    <a:alpha val="81000"/>
                  </a:srgbClr>
                </a:gs>
                <a:gs pos="100000">
                  <a:srgbClr val="C00000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等腰三角形 103"/>
            <p:cNvSpPr/>
            <p:nvPr/>
          </p:nvSpPr>
          <p:spPr>
            <a:xfrm rot="5400000">
              <a:off x="2696236" y="3141466"/>
              <a:ext cx="267181" cy="159772"/>
            </a:xfrm>
            <a:prstGeom prst="triangle">
              <a:avLst/>
            </a:prstGeom>
            <a:gradFill flip="none" rotWithShape="1">
              <a:gsLst>
                <a:gs pos="0">
                  <a:srgbClr val="666666">
                    <a:alpha val="0"/>
                  </a:srgbClr>
                </a:gs>
                <a:gs pos="57000">
                  <a:srgbClr val="C00000">
                    <a:alpha val="73000"/>
                  </a:srgbClr>
                </a:gs>
                <a:gs pos="100000">
                  <a:srgbClr val="C00000">
                    <a:alpha val="81000"/>
                  </a:srgbClr>
                </a:gs>
                <a:gs pos="100000">
                  <a:srgbClr val="C00000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8629761" y="4303313"/>
            <a:ext cx="251620" cy="267182"/>
            <a:chOff x="2658093" y="3087760"/>
            <a:chExt cx="251620" cy="267182"/>
          </a:xfrm>
        </p:grpSpPr>
        <p:sp>
          <p:nvSpPr>
            <p:cNvPr id="106" name="等腰三角形 105"/>
            <p:cNvSpPr/>
            <p:nvPr/>
          </p:nvSpPr>
          <p:spPr>
            <a:xfrm rot="5400000">
              <a:off x="2604388" y="3141465"/>
              <a:ext cx="267181" cy="159772"/>
            </a:xfrm>
            <a:prstGeom prst="triangle">
              <a:avLst/>
            </a:prstGeom>
            <a:gradFill flip="none" rotWithShape="1">
              <a:gsLst>
                <a:gs pos="0">
                  <a:srgbClr val="666666">
                    <a:alpha val="0"/>
                  </a:srgbClr>
                </a:gs>
                <a:gs pos="57000">
                  <a:srgbClr val="C00000">
                    <a:alpha val="73000"/>
                  </a:srgbClr>
                </a:gs>
                <a:gs pos="100000">
                  <a:srgbClr val="C00000">
                    <a:alpha val="81000"/>
                  </a:srgbClr>
                </a:gs>
                <a:gs pos="100000">
                  <a:srgbClr val="C00000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等腰三角形 106"/>
            <p:cNvSpPr/>
            <p:nvPr/>
          </p:nvSpPr>
          <p:spPr>
            <a:xfrm rot="5400000">
              <a:off x="2696236" y="3141466"/>
              <a:ext cx="267181" cy="159772"/>
            </a:xfrm>
            <a:prstGeom prst="triangle">
              <a:avLst/>
            </a:prstGeom>
            <a:gradFill flip="none" rotWithShape="1">
              <a:gsLst>
                <a:gs pos="0">
                  <a:srgbClr val="666666">
                    <a:alpha val="0"/>
                  </a:srgbClr>
                </a:gs>
                <a:gs pos="57000">
                  <a:srgbClr val="C00000">
                    <a:alpha val="73000"/>
                  </a:srgbClr>
                </a:gs>
                <a:gs pos="100000">
                  <a:srgbClr val="C00000">
                    <a:alpha val="81000"/>
                  </a:srgbClr>
                </a:gs>
                <a:gs pos="100000">
                  <a:srgbClr val="C00000"/>
                </a:gs>
              </a:gsLst>
              <a:lin ang="162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>
                <a:sym typeface="微软雅黑"/>
              </a:rPr>
              <a:t>ModelZoo</a:t>
            </a:r>
            <a:r>
              <a:rPr lang="zh-CN" altLang="en-US" dirty="0">
                <a:sym typeface="微软雅黑"/>
              </a:rPr>
              <a:t>：开源开放主流预训练模型，助力</a:t>
            </a:r>
            <a:r>
              <a:rPr lang="en-US" altLang="zh-CN" dirty="0">
                <a:sym typeface="微软雅黑"/>
              </a:rPr>
              <a:t>AI</a:t>
            </a:r>
            <a:r>
              <a:rPr lang="zh-CN" altLang="en-US" dirty="0">
                <a:sym typeface="微软雅黑"/>
              </a:rPr>
              <a:t>训练</a:t>
            </a:r>
            <a:r>
              <a:rPr lang="en-US" altLang="zh-CN" dirty="0">
                <a:sym typeface="微软雅黑"/>
              </a:rPr>
              <a:t>/</a:t>
            </a:r>
            <a:r>
              <a:rPr lang="zh-CN" altLang="en-US" dirty="0">
                <a:sym typeface="微软雅黑"/>
              </a:rPr>
              <a:t>推理</a:t>
            </a:r>
            <a:br>
              <a:rPr lang="zh-CN" altLang="en-US" dirty="0">
                <a:sym typeface="微软雅黑"/>
              </a:rPr>
            </a:br>
            <a:endParaRPr lang="zh-CN" altLang="en-US" dirty="0"/>
          </a:p>
        </p:txBody>
      </p:sp>
      <p:pic>
        <p:nvPicPr>
          <p:cNvPr id="28" name="Picture 2" descr="Monte Carlo simulations in Instac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386" y="2353641"/>
            <a:ext cx="2952919" cy="99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副标题 5"/>
          <p:cNvSpPr txBox="1">
            <a:spLocks/>
          </p:cNvSpPr>
          <p:nvPr/>
        </p:nvSpPr>
        <p:spPr>
          <a:xfrm>
            <a:off x="836889" y="5627470"/>
            <a:ext cx="5545263" cy="37354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defPPr>
              <a:defRPr lang="zh-CN"/>
            </a:defPPr>
            <a:lvl1pPr indent="0" defTabSz="914583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sz="2668" b="1" ker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/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har char="–"/>
              <a:defRPr sz="16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9pPr>
          </a:lstStyle>
          <a:p>
            <a:pPr marL="0" marR="0" lvl="0" indent="0" defTabSz="914583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热门领域网络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+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细分应用场景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+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易用、高精度、亲和性推荐</a:t>
            </a:r>
          </a:p>
        </p:txBody>
      </p:sp>
      <p:pic>
        <p:nvPicPr>
          <p:cNvPr id="30" name="图片 29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512" y="2176692"/>
            <a:ext cx="1550940" cy="151631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82138" y="22130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381">
              <a:buClr>
                <a:srgbClr val="CC9900"/>
              </a:buClr>
              <a:defRPr/>
            </a:pPr>
            <a:r>
              <a:rPr lang="zh-CN" altLang="en-US" b="1" kern="0" dirty="0">
                <a:solidFill>
                  <a:srgbClr val="1D1D1A"/>
                </a:solidFill>
                <a:cs typeface="+mn-ea"/>
                <a:sym typeface="+mn-lt"/>
              </a:rPr>
              <a:t>图像分类</a:t>
            </a:r>
          </a:p>
        </p:txBody>
      </p:sp>
      <p:sp>
        <p:nvSpPr>
          <p:cNvPr id="32" name="矩形 31"/>
          <p:cNvSpPr/>
          <p:nvPr/>
        </p:nvSpPr>
        <p:spPr>
          <a:xfrm>
            <a:off x="682138" y="27311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381">
              <a:buClr>
                <a:srgbClr val="CC9900"/>
              </a:buClr>
              <a:defRPr/>
            </a:pPr>
            <a:r>
              <a:rPr lang="zh-CN" altLang="en-US" b="1" kern="0" dirty="0">
                <a:solidFill>
                  <a:srgbClr val="1D1D1A"/>
                </a:solidFill>
                <a:cs typeface="+mn-ea"/>
              </a:rPr>
              <a:t>目标检测</a:t>
            </a:r>
          </a:p>
        </p:txBody>
      </p:sp>
      <p:sp>
        <p:nvSpPr>
          <p:cNvPr id="33" name="矩形 32"/>
          <p:cNvSpPr/>
          <p:nvPr/>
        </p:nvSpPr>
        <p:spPr>
          <a:xfrm>
            <a:off x="682138" y="32491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381">
              <a:buClr>
                <a:srgbClr val="CC9900"/>
              </a:buClr>
              <a:defRPr/>
            </a:pPr>
            <a:r>
              <a:rPr lang="zh-CN" altLang="en-US" b="1" kern="0" dirty="0">
                <a:solidFill>
                  <a:srgbClr val="1D1D1A"/>
                </a:solidFill>
                <a:cs typeface="+mn-ea"/>
              </a:rPr>
              <a:t>语义文本</a:t>
            </a:r>
          </a:p>
        </p:txBody>
      </p:sp>
      <p:sp>
        <p:nvSpPr>
          <p:cNvPr id="34" name="矩形 33"/>
          <p:cNvSpPr/>
          <p:nvPr/>
        </p:nvSpPr>
        <p:spPr>
          <a:xfrm>
            <a:off x="682138" y="376715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381">
              <a:buClr>
                <a:srgbClr val="CC9900"/>
              </a:buClr>
              <a:defRPr/>
            </a:pPr>
            <a:r>
              <a:rPr lang="zh-CN" altLang="en-US" b="1" kern="0" dirty="0">
                <a:solidFill>
                  <a:srgbClr val="1D1D1A"/>
                </a:solidFill>
                <a:cs typeface="+mn-ea"/>
              </a:rPr>
              <a:t>推荐排序</a:t>
            </a:r>
          </a:p>
        </p:txBody>
      </p:sp>
      <p:sp>
        <p:nvSpPr>
          <p:cNvPr id="35" name="矩形 34"/>
          <p:cNvSpPr/>
          <p:nvPr/>
        </p:nvSpPr>
        <p:spPr>
          <a:xfrm>
            <a:off x="792318" y="4285183"/>
            <a:ext cx="887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381">
              <a:buClr>
                <a:srgbClr val="CC9900"/>
              </a:buClr>
              <a:defRPr/>
            </a:pPr>
            <a:r>
              <a:rPr lang="zh-CN" altLang="en-US" b="1" kern="0" dirty="0">
                <a:solidFill>
                  <a:srgbClr val="1D1D1A"/>
                </a:solidFill>
                <a:cs typeface="+mn-ea"/>
              </a:rPr>
              <a:t>自编码</a:t>
            </a:r>
          </a:p>
        </p:txBody>
      </p:sp>
      <p:sp>
        <p:nvSpPr>
          <p:cNvPr id="36" name="矩形 35"/>
          <p:cNvSpPr/>
          <p:nvPr/>
        </p:nvSpPr>
        <p:spPr>
          <a:xfrm>
            <a:off x="792318" y="4803205"/>
            <a:ext cx="887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381">
              <a:buClr>
                <a:srgbClr val="CC9900"/>
              </a:buClr>
              <a:defRPr/>
            </a:pPr>
            <a:r>
              <a:rPr lang="en-US" altLang="zh-CN" b="1" kern="0" dirty="0">
                <a:solidFill>
                  <a:srgbClr val="1D1D1A"/>
                </a:solidFill>
                <a:cs typeface="+mn-ea"/>
              </a:rPr>
              <a:t>…</a:t>
            </a:r>
            <a:endParaRPr lang="zh-CN" altLang="en-US" b="1" kern="0" dirty="0">
              <a:solidFill>
                <a:srgbClr val="1D1D1A"/>
              </a:solidFill>
              <a:cs typeface="+mn-ea"/>
            </a:endParaRPr>
          </a:p>
        </p:txBody>
      </p:sp>
      <p:sp>
        <p:nvSpPr>
          <p:cNvPr id="37" name="文本框 264"/>
          <p:cNvSpPr txBox="1"/>
          <p:nvPr/>
        </p:nvSpPr>
        <p:spPr>
          <a:xfrm>
            <a:off x="2729520" y="3761748"/>
            <a:ext cx="955962" cy="4108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kern="0" dirty="0">
                <a:solidFill>
                  <a:srgbClr val="666666"/>
                </a:solidFill>
                <a:cs typeface="+mn-ea"/>
                <a:sym typeface="+mn-lt"/>
              </a:rPr>
              <a:t>88+</a:t>
            </a:r>
            <a:endParaRPr lang="en-US" altLang="zh-CN" sz="2000" b="1" kern="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8" name="KSO_Shape"/>
          <p:cNvSpPr>
            <a:spLocks noChangeAspect="1"/>
          </p:cNvSpPr>
          <p:nvPr/>
        </p:nvSpPr>
        <p:spPr>
          <a:xfrm>
            <a:off x="2254699" y="4102690"/>
            <a:ext cx="926558" cy="761574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H2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9" name="文本框 264"/>
          <p:cNvSpPr txBox="1"/>
          <p:nvPr/>
        </p:nvSpPr>
        <p:spPr>
          <a:xfrm>
            <a:off x="4774846" y="3618467"/>
            <a:ext cx="88824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kern="0" dirty="0">
                <a:solidFill>
                  <a:srgbClr val="666666"/>
                </a:solidFill>
                <a:cs typeface="+mn-ea"/>
                <a:sym typeface="+mn-lt"/>
              </a:rPr>
              <a:t>87+</a:t>
            </a:r>
          </a:p>
        </p:txBody>
      </p:sp>
      <p:sp>
        <p:nvSpPr>
          <p:cNvPr id="40" name="KSO_Shape"/>
          <p:cNvSpPr>
            <a:spLocks noChangeAspect="1"/>
          </p:cNvSpPr>
          <p:nvPr/>
        </p:nvSpPr>
        <p:spPr>
          <a:xfrm>
            <a:off x="4393368" y="4022771"/>
            <a:ext cx="860926" cy="707629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rgbClr val="F4A1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H2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1" name="文本框 264"/>
          <p:cNvSpPr txBox="1"/>
          <p:nvPr/>
        </p:nvSpPr>
        <p:spPr>
          <a:xfrm>
            <a:off x="8222409" y="4113712"/>
            <a:ext cx="686308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>
            <a:sp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kern="0" dirty="0">
                <a:solidFill>
                  <a:srgbClr val="666666"/>
                </a:solidFill>
                <a:cs typeface="+mn-ea"/>
                <a:sym typeface="+mn-lt"/>
              </a:rPr>
              <a:t>81+</a:t>
            </a:r>
            <a:endParaRPr lang="en-US" altLang="zh-CN" sz="2000" kern="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42" name="KSO_Shape"/>
          <p:cNvSpPr>
            <a:spLocks noChangeAspect="1"/>
          </p:cNvSpPr>
          <p:nvPr/>
        </p:nvSpPr>
        <p:spPr>
          <a:xfrm>
            <a:off x="7411366" y="4472375"/>
            <a:ext cx="1100015" cy="781076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rgbClr val="F4A1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  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+mn-cs"/>
              </a:rPr>
              <a:t>H2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+mn-cs"/>
            </a:endParaRPr>
          </a:p>
        </p:txBody>
      </p:sp>
      <p:graphicFrame>
        <p:nvGraphicFramePr>
          <p:cNvPr id="43" name="图示 42"/>
          <p:cNvGraphicFramePr/>
          <p:nvPr>
            <p:extLst>
              <p:ext uri="{D42A27DB-BD31-4B8C-83A1-F6EECF244321}">
                <p14:modId xmlns:p14="http://schemas.microsoft.com/office/powerpoint/2010/main" val="1684080746"/>
              </p:ext>
            </p:extLst>
          </p:nvPr>
        </p:nvGraphicFramePr>
        <p:xfrm>
          <a:off x="8313405" y="1354572"/>
          <a:ext cx="2774343" cy="385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4" name="圆角矩形标注 43"/>
          <p:cNvSpPr/>
          <p:nvPr/>
        </p:nvSpPr>
        <p:spPr>
          <a:xfrm>
            <a:off x="7879250" y="2341496"/>
            <a:ext cx="1481424" cy="338528"/>
          </a:xfrm>
          <a:prstGeom prst="wedgeRoundRectCallout">
            <a:avLst/>
          </a:prstGeom>
          <a:solidFill>
            <a:srgbClr val="D6E8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zh-CN" altLang="en-US" sz="1400" kern="0" dirty="0">
                <a:solidFill>
                  <a:srgbClr val="1D1D1A"/>
                </a:solidFill>
              </a:rPr>
              <a:t>算子调度优化</a:t>
            </a:r>
          </a:p>
        </p:txBody>
      </p:sp>
      <p:sp>
        <p:nvSpPr>
          <p:cNvPr id="45" name="圆角矩形标注 44"/>
          <p:cNvSpPr>
            <a:spLocks noChangeAspect="1"/>
          </p:cNvSpPr>
          <p:nvPr/>
        </p:nvSpPr>
        <p:spPr>
          <a:xfrm>
            <a:off x="7609440" y="2727930"/>
            <a:ext cx="1481424" cy="338172"/>
          </a:xfrm>
          <a:prstGeom prst="wedgeRoundRectCallout">
            <a:avLst/>
          </a:prstGeom>
          <a:solidFill>
            <a:srgbClr val="D6E8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zh-CN" altLang="en-US" sz="1400" kern="0" dirty="0">
                <a:solidFill>
                  <a:srgbClr val="1D1D1A"/>
                </a:solidFill>
              </a:rPr>
              <a:t>权值数据重排</a:t>
            </a:r>
          </a:p>
        </p:txBody>
      </p:sp>
      <p:sp>
        <p:nvSpPr>
          <p:cNvPr id="46" name="圆角矩形标注 45"/>
          <p:cNvSpPr>
            <a:spLocks/>
          </p:cNvSpPr>
          <p:nvPr/>
        </p:nvSpPr>
        <p:spPr>
          <a:xfrm>
            <a:off x="7321538" y="3135327"/>
            <a:ext cx="1480153" cy="338528"/>
          </a:xfrm>
          <a:prstGeom prst="wedgeRoundRectCallout">
            <a:avLst/>
          </a:prstGeom>
          <a:solidFill>
            <a:srgbClr val="D6E8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zh-CN" altLang="en-US" sz="1400" kern="0" dirty="0">
                <a:solidFill>
                  <a:srgbClr val="1D1D1A"/>
                </a:solidFill>
              </a:rPr>
              <a:t>内存使用优化</a:t>
            </a:r>
            <a:endParaRPr lang="en-US" altLang="zh-CN" sz="1400" kern="0" dirty="0">
              <a:solidFill>
                <a:srgbClr val="1D1D1A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78253" y="3313255"/>
            <a:ext cx="2296641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altLang="zh-CN" sz="1200" kern="0" dirty="0">
                <a:solidFill>
                  <a:srgbClr val="1D1D1A"/>
                </a:solidFill>
              </a:rPr>
              <a:t>Ascend Tensor Compiler</a:t>
            </a:r>
          </a:p>
          <a:p>
            <a:pPr defTabSz="914400">
              <a:lnSpc>
                <a:spcPts val="3440"/>
              </a:lnSpc>
              <a:defRPr/>
            </a:pPr>
            <a:endParaRPr lang="zh-CN" altLang="en-US" sz="2000" kern="0" dirty="0">
              <a:solidFill>
                <a:srgbClr val="1D1D1A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977596" y="13097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C7000B"/>
                </a:solidFill>
              </a:rPr>
              <a:t>训练模型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337680" y="129185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C7000B"/>
                </a:solidFill>
              </a:rPr>
              <a:t>推理模型</a:t>
            </a:r>
          </a:p>
        </p:txBody>
      </p:sp>
      <p:cxnSp>
        <p:nvCxnSpPr>
          <p:cNvPr id="50" name="直接连接符 49"/>
          <p:cNvCxnSpPr/>
          <p:nvPr/>
        </p:nvCxnSpPr>
        <p:spPr bwMode="auto">
          <a:xfrm flipV="1">
            <a:off x="6106326" y="1294939"/>
            <a:ext cx="0" cy="4656869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副标题 5"/>
          <p:cNvSpPr txBox="1">
            <a:spLocks/>
          </p:cNvSpPr>
          <p:nvPr/>
        </p:nvSpPr>
        <p:spPr>
          <a:xfrm>
            <a:off x="6223682" y="5634140"/>
            <a:ext cx="5251212" cy="29068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defPPr>
              <a:defRPr lang="zh-CN"/>
            </a:defPPr>
            <a:lvl1pPr indent="0" defTabSz="914583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sz="2668" b="1" kern="0">
                <a:solidFill>
                  <a:srgbClr val="99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/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har char="–"/>
              <a:defRPr sz="1600"/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/>
            </a:lvl9pPr>
          </a:lstStyle>
          <a:p>
            <a:pPr marL="0" marR="0" lvl="0" indent="0" defTabSz="914583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拿来即用，使用模型运行推断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/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预测，实现项目的快速落地</a:t>
            </a:r>
          </a:p>
        </p:txBody>
      </p:sp>
    </p:spTree>
    <p:extLst>
      <p:ext uri="{BB962C8B-B14F-4D97-AF65-F5344CB8AC3E}">
        <p14:creationId xmlns:p14="http://schemas.microsoft.com/office/powerpoint/2010/main" val="1070592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行业</a:t>
            </a:r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SDK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：凝聚行业经验，结合</a:t>
            </a:r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AI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最佳实践，加速行业</a:t>
            </a:r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AI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应用落地</a:t>
            </a:r>
            <a:b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43" name="图片 4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5303" y="3934527"/>
            <a:ext cx="648000" cy="1908000"/>
          </a:xfrm>
          <a:prstGeom prst="rect">
            <a:avLst/>
          </a:prstGeom>
        </p:spPr>
      </p:pic>
      <p:pic>
        <p:nvPicPr>
          <p:cNvPr id="44" name="图片 43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6127" y="3934527"/>
            <a:ext cx="648000" cy="1908000"/>
          </a:xfrm>
          <a:prstGeom prst="rect">
            <a:avLst/>
          </a:prstGeom>
        </p:spPr>
      </p:pic>
      <p:pic>
        <p:nvPicPr>
          <p:cNvPr id="45" name="图片 44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6662" y="3934527"/>
            <a:ext cx="648000" cy="1908000"/>
          </a:xfrm>
          <a:prstGeom prst="rect">
            <a:avLst/>
          </a:prstGeom>
        </p:spPr>
      </p:pic>
      <p:pic>
        <p:nvPicPr>
          <p:cNvPr id="46" name="图片 45"/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186" y="3934527"/>
            <a:ext cx="648000" cy="19080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91"/>
          <a:stretch/>
        </p:blipFill>
        <p:spPr>
          <a:xfrm>
            <a:off x="6408059" y="3934527"/>
            <a:ext cx="652419" cy="1908000"/>
          </a:xfrm>
          <a:prstGeom prst="rect">
            <a:avLst/>
          </a:prstGeom>
        </p:spPr>
      </p:pic>
      <p:sp>
        <p:nvSpPr>
          <p:cNvPr id="48" name="文本框 16"/>
          <p:cNvSpPr txBox="1"/>
          <p:nvPr/>
        </p:nvSpPr>
        <p:spPr>
          <a:xfrm>
            <a:off x="2364084" y="3047624"/>
            <a:ext cx="1461940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/>
          <a:p>
            <a:pPr algn="ctr" defTabSz="902412" hangingPunct="0">
              <a:lnSpc>
                <a:spcPct val="150000"/>
              </a:lnSpc>
              <a:defRPr sz="4000" b="0">
                <a:solidFill>
                  <a:srgbClr val="AFA15B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rPr lang="zh-CN" altLang="en-US" sz="1400" b="1" kern="0" dirty="0">
                <a:solidFill>
                  <a:srgbClr val="666666">
                    <a:lumMod val="75000"/>
                  </a:srgb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+mn-ea"/>
                <a:sym typeface="+mn-lt"/>
              </a:rPr>
              <a:t>已在昇腾社区上线</a:t>
            </a:r>
            <a:endParaRPr sz="1400" b="1" kern="0" dirty="0">
              <a:solidFill>
                <a:srgbClr val="666666">
                  <a:lumMod val="75000"/>
                </a:srgb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1129062" y="3612793"/>
            <a:ext cx="10279063" cy="0"/>
          </a:xfrm>
          <a:prstGeom prst="straightConnector1">
            <a:avLst/>
          </a:prstGeom>
          <a:noFill/>
          <a:ln w="19050" cap="flat" cmpd="sng" algn="ctr">
            <a:solidFill>
              <a:srgbClr val="C7000A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1" r="23692" b="11735"/>
          <a:stretch/>
        </p:blipFill>
        <p:spPr>
          <a:xfrm>
            <a:off x="488260" y="3934527"/>
            <a:ext cx="1833563" cy="19080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r="36281"/>
          <a:stretch/>
        </p:blipFill>
        <p:spPr>
          <a:xfrm>
            <a:off x="2352536" y="3938373"/>
            <a:ext cx="1828801" cy="19080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50" y="1667859"/>
            <a:ext cx="868874" cy="84381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3263">
            <a:off x="5359052" y="1428857"/>
            <a:ext cx="1316034" cy="131603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59" y="1668564"/>
            <a:ext cx="867422" cy="84240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3792792" y="1991282"/>
            <a:ext cx="54373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算力</a:t>
            </a:r>
          </a:p>
        </p:txBody>
      </p:sp>
      <p:sp>
        <p:nvSpPr>
          <p:cNvPr id="56" name="矩形 55"/>
          <p:cNvSpPr/>
          <p:nvPr/>
        </p:nvSpPr>
        <p:spPr bwMode="white">
          <a:xfrm>
            <a:off x="5447791" y="1939156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行业知识</a:t>
            </a:r>
          </a:p>
        </p:txBody>
      </p:sp>
      <p:sp>
        <p:nvSpPr>
          <p:cNvPr id="57" name="矩形 56"/>
          <p:cNvSpPr/>
          <p:nvPr/>
        </p:nvSpPr>
        <p:spPr>
          <a:xfrm>
            <a:off x="7634751" y="1987498"/>
            <a:ext cx="54373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</a:t>
            </a:r>
          </a:p>
        </p:txBody>
      </p:sp>
      <p:sp>
        <p:nvSpPr>
          <p:cNvPr id="58" name="文本框 16"/>
          <p:cNvSpPr txBox="1"/>
          <p:nvPr/>
        </p:nvSpPr>
        <p:spPr>
          <a:xfrm>
            <a:off x="7951782" y="3047624"/>
            <a:ext cx="613098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rIns="12700">
            <a:spAutoFit/>
          </a:bodyPr>
          <a:lstStyle/>
          <a:p>
            <a:pPr algn="ctr" defTabSz="902412" hangingPunct="0">
              <a:lnSpc>
                <a:spcPct val="150000"/>
              </a:lnSpc>
              <a:defRPr sz="4000" b="0">
                <a:solidFill>
                  <a:srgbClr val="AFA15B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rPr lang="zh-CN" altLang="en-US" sz="1400" b="1" kern="0" dirty="0">
                <a:solidFill>
                  <a:srgbClr val="666666">
                    <a:lumMod val="75000"/>
                  </a:srgb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+mn-ea"/>
                <a:sym typeface="+mn-lt"/>
              </a:rPr>
              <a:t>未来</a:t>
            </a:r>
            <a:endParaRPr sz="1400" b="1" kern="0" dirty="0">
              <a:solidFill>
                <a:srgbClr val="666666">
                  <a:lumMod val="75000"/>
                </a:srgb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031910" y="3526468"/>
            <a:ext cx="172649" cy="172649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8170592" y="3526468"/>
            <a:ext cx="172649" cy="172649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1" name="视觉"/>
          <p:cNvSpPr txBox="1"/>
          <p:nvPr/>
        </p:nvSpPr>
        <p:spPr>
          <a:xfrm>
            <a:off x="11370203" y="4604086"/>
            <a:ext cx="272510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>
            <a:defPPr>
              <a:defRPr lang="zh-CN"/>
            </a:defPPr>
            <a:lvl1pPr algn="ctr" defTabSz="902412" hangingPunct="0">
              <a:lnSpc>
                <a:spcPct val="150000"/>
              </a:lnSpc>
              <a:defRPr sz="1400" b="1" ker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</a:rPr>
              <a:t>……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2" name="文本框 16"/>
          <p:cNvSpPr txBox="1"/>
          <p:nvPr/>
        </p:nvSpPr>
        <p:spPr>
          <a:xfrm>
            <a:off x="4820404" y="1721197"/>
            <a:ext cx="18114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/>
          <a:p>
            <a:pPr algn="ctr" defTabSz="902412" hangingPunct="0">
              <a:lnSpc>
                <a:spcPct val="150000"/>
              </a:lnSpc>
              <a:defRPr sz="4000" b="0">
                <a:solidFill>
                  <a:srgbClr val="AFA15B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rPr lang="en-US" sz="2400" b="1" kern="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+</a:t>
            </a:r>
            <a:endParaRPr sz="2400" b="1" kern="0" dirty="0">
              <a:solidFill>
                <a:srgbClr val="666666">
                  <a:lumMod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3" name="文本框 16"/>
          <p:cNvSpPr txBox="1"/>
          <p:nvPr/>
        </p:nvSpPr>
        <p:spPr>
          <a:xfrm>
            <a:off x="7001856" y="1721197"/>
            <a:ext cx="18114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/>
          <a:p>
            <a:pPr algn="ctr" defTabSz="902412" hangingPunct="0">
              <a:lnSpc>
                <a:spcPct val="150000"/>
              </a:lnSpc>
              <a:defRPr sz="4000" b="0">
                <a:solidFill>
                  <a:srgbClr val="AFA15B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rPr lang="en-US" sz="2400" b="1" kern="0" dirty="0">
                <a:solidFill>
                  <a:srgbClr val="666666">
                    <a:lumMod val="75000"/>
                  </a:srgbClr>
                </a:solidFill>
                <a:cs typeface="+mn-ea"/>
                <a:sym typeface="+mn-lt"/>
              </a:rPr>
              <a:t>+</a:t>
            </a:r>
            <a:endParaRPr sz="2400" b="1" kern="0" dirty="0">
              <a:solidFill>
                <a:srgbClr val="666666">
                  <a:lumMod val="75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64" name="组合 103"/>
          <p:cNvGrpSpPr/>
          <p:nvPr/>
        </p:nvGrpSpPr>
        <p:grpSpPr>
          <a:xfrm rot="5400000" flipV="1">
            <a:off x="5703732" y="3041275"/>
            <a:ext cx="300130" cy="199439"/>
            <a:chOff x="7746386" y="2931576"/>
            <a:chExt cx="431750" cy="234764"/>
          </a:xfrm>
          <a:solidFill>
            <a:srgbClr val="666666">
              <a:lumMod val="60000"/>
              <a:lumOff val="40000"/>
            </a:srgbClr>
          </a:solidFill>
        </p:grpSpPr>
        <p:sp>
          <p:nvSpPr>
            <p:cNvPr id="65" name="Freeform 11"/>
            <p:cNvSpPr/>
            <p:nvPr/>
          </p:nvSpPr>
          <p:spPr bwMode="auto">
            <a:xfrm rot="10800000" flipH="1">
              <a:off x="8020706" y="2931576"/>
              <a:ext cx="157430" cy="234764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0"/>
                </a:cxn>
                <a:cxn ang="0">
                  <a:pos x="158" y="78"/>
                </a:cxn>
                <a:cxn ang="0">
                  <a:pos x="158" y="111"/>
                </a:cxn>
                <a:cxn ang="0">
                  <a:pos x="0" y="189"/>
                </a:cxn>
                <a:cxn ang="0">
                  <a:pos x="0" y="152"/>
                </a:cxn>
                <a:cxn ang="0">
                  <a:pos x="114" y="95"/>
                </a:cxn>
                <a:cxn ang="0">
                  <a:pos x="0" y="38"/>
                </a:cxn>
              </a:cxnLst>
              <a:rect l="0" t="0" r="r" b="b"/>
              <a:pathLst>
                <a:path w="158" h="189">
                  <a:moveTo>
                    <a:pt x="0" y="38"/>
                  </a:moveTo>
                  <a:lnTo>
                    <a:pt x="0" y="0"/>
                  </a:lnTo>
                  <a:lnTo>
                    <a:pt x="158" y="78"/>
                  </a:lnTo>
                  <a:lnTo>
                    <a:pt x="158" y="111"/>
                  </a:lnTo>
                  <a:lnTo>
                    <a:pt x="0" y="189"/>
                  </a:lnTo>
                  <a:lnTo>
                    <a:pt x="0" y="152"/>
                  </a:lnTo>
                  <a:lnTo>
                    <a:pt x="114" y="95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txBody>
            <a:bodyPr wrap="square" lIns="16839" tIns="8420" rIns="16839" bIns="8420" anchor="ctr" anchorCtr="0">
              <a:noAutofit/>
            </a:bodyPr>
            <a:lstStyle/>
            <a:p>
              <a:pPr marL="0" marR="0" lvl="4" indent="-228509" algn="ctr" defTabSz="914400" eaLnBrk="0" fontAlgn="ctr" latinLnBrk="0" hangingPunct="0">
                <a:lnSpc>
                  <a:spcPct val="120000"/>
                </a:lnSpc>
                <a:spcBef>
                  <a:spcPts val="1135"/>
                </a:spcBef>
                <a:spcAft>
                  <a:spcPts val="0"/>
                </a:spcAft>
                <a:buClr>
                  <a:srgbClr val="CC9900"/>
                </a:buClr>
                <a:buSzPct val="60000"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 11"/>
            <p:cNvSpPr/>
            <p:nvPr/>
          </p:nvSpPr>
          <p:spPr bwMode="auto">
            <a:xfrm rot="10800000" flipH="1">
              <a:off x="7746386" y="2931576"/>
              <a:ext cx="157430" cy="234764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0"/>
                </a:cxn>
                <a:cxn ang="0">
                  <a:pos x="158" y="78"/>
                </a:cxn>
                <a:cxn ang="0">
                  <a:pos x="158" y="111"/>
                </a:cxn>
                <a:cxn ang="0">
                  <a:pos x="0" y="189"/>
                </a:cxn>
                <a:cxn ang="0">
                  <a:pos x="0" y="152"/>
                </a:cxn>
                <a:cxn ang="0">
                  <a:pos x="114" y="95"/>
                </a:cxn>
                <a:cxn ang="0">
                  <a:pos x="0" y="38"/>
                </a:cxn>
              </a:cxnLst>
              <a:rect l="0" t="0" r="r" b="b"/>
              <a:pathLst>
                <a:path w="158" h="189">
                  <a:moveTo>
                    <a:pt x="0" y="38"/>
                  </a:moveTo>
                  <a:lnTo>
                    <a:pt x="0" y="0"/>
                  </a:lnTo>
                  <a:lnTo>
                    <a:pt x="158" y="78"/>
                  </a:lnTo>
                  <a:lnTo>
                    <a:pt x="158" y="111"/>
                  </a:lnTo>
                  <a:lnTo>
                    <a:pt x="0" y="189"/>
                  </a:lnTo>
                  <a:lnTo>
                    <a:pt x="0" y="152"/>
                  </a:lnTo>
                  <a:lnTo>
                    <a:pt x="114" y="95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txBody>
            <a:bodyPr wrap="square" lIns="16839" tIns="8420" rIns="16839" bIns="8420" anchor="ctr" anchorCtr="0">
              <a:noAutofit/>
            </a:bodyPr>
            <a:lstStyle/>
            <a:p>
              <a:pPr marL="0" marR="0" lvl="4" indent="-228509" algn="ctr" defTabSz="914400" eaLnBrk="0" fontAlgn="ctr" latinLnBrk="0" hangingPunct="0">
                <a:lnSpc>
                  <a:spcPct val="120000"/>
                </a:lnSpc>
                <a:spcBef>
                  <a:spcPts val="1135"/>
                </a:spcBef>
                <a:spcAft>
                  <a:spcPts val="0"/>
                </a:spcAft>
                <a:buClr>
                  <a:srgbClr val="CC9900"/>
                </a:buClr>
                <a:buSzPct val="60000"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7" name="组合 103"/>
          <p:cNvGrpSpPr/>
          <p:nvPr/>
        </p:nvGrpSpPr>
        <p:grpSpPr>
          <a:xfrm rot="5400000" flipV="1">
            <a:off x="6090002" y="3041276"/>
            <a:ext cx="300130" cy="199439"/>
            <a:chOff x="7746386" y="2931576"/>
            <a:chExt cx="431750" cy="234764"/>
          </a:xfrm>
          <a:solidFill>
            <a:srgbClr val="666666">
              <a:lumMod val="60000"/>
              <a:lumOff val="40000"/>
            </a:srgbClr>
          </a:solidFill>
        </p:grpSpPr>
        <p:sp>
          <p:nvSpPr>
            <p:cNvPr id="68" name="Freeform 11"/>
            <p:cNvSpPr/>
            <p:nvPr/>
          </p:nvSpPr>
          <p:spPr bwMode="auto">
            <a:xfrm rot="10800000" flipH="1">
              <a:off x="8020706" y="2931576"/>
              <a:ext cx="157430" cy="234764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0"/>
                </a:cxn>
                <a:cxn ang="0">
                  <a:pos x="158" y="78"/>
                </a:cxn>
                <a:cxn ang="0">
                  <a:pos x="158" y="111"/>
                </a:cxn>
                <a:cxn ang="0">
                  <a:pos x="0" y="189"/>
                </a:cxn>
                <a:cxn ang="0">
                  <a:pos x="0" y="152"/>
                </a:cxn>
                <a:cxn ang="0">
                  <a:pos x="114" y="95"/>
                </a:cxn>
                <a:cxn ang="0">
                  <a:pos x="0" y="38"/>
                </a:cxn>
              </a:cxnLst>
              <a:rect l="0" t="0" r="r" b="b"/>
              <a:pathLst>
                <a:path w="158" h="189">
                  <a:moveTo>
                    <a:pt x="0" y="38"/>
                  </a:moveTo>
                  <a:lnTo>
                    <a:pt x="0" y="0"/>
                  </a:lnTo>
                  <a:lnTo>
                    <a:pt x="158" y="78"/>
                  </a:lnTo>
                  <a:lnTo>
                    <a:pt x="158" y="111"/>
                  </a:lnTo>
                  <a:lnTo>
                    <a:pt x="0" y="189"/>
                  </a:lnTo>
                  <a:lnTo>
                    <a:pt x="0" y="152"/>
                  </a:lnTo>
                  <a:lnTo>
                    <a:pt x="114" y="95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txBody>
            <a:bodyPr wrap="square" lIns="16839" tIns="8420" rIns="16839" bIns="8420" anchor="ctr" anchorCtr="0">
              <a:noAutofit/>
            </a:bodyPr>
            <a:lstStyle/>
            <a:p>
              <a:pPr marL="0" marR="0" lvl="4" indent="-228509" algn="ctr" defTabSz="914400" eaLnBrk="0" fontAlgn="ctr" latinLnBrk="0" hangingPunct="0">
                <a:lnSpc>
                  <a:spcPct val="120000"/>
                </a:lnSpc>
                <a:spcBef>
                  <a:spcPts val="1135"/>
                </a:spcBef>
                <a:spcAft>
                  <a:spcPts val="0"/>
                </a:spcAft>
                <a:buClr>
                  <a:srgbClr val="CC9900"/>
                </a:buClr>
                <a:buSzPct val="60000"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11"/>
            <p:cNvSpPr/>
            <p:nvPr/>
          </p:nvSpPr>
          <p:spPr bwMode="auto">
            <a:xfrm rot="10800000" flipH="1">
              <a:off x="7746386" y="2931576"/>
              <a:ext cx="157430" cy="234764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0"/>
                </a:cxn>
                <a:cxn ang="0">
                  <a:pos x="158" y="78"/>
                </a:cxn>
                <a:cxn ang="0">
                  <a:pos x="158" y="111"/>
                </a:cxn>
                <a:cxn ang="0">
                  <a:pos x="0" y="189"/>
                </a:cxn>
                <a:cxn ang="0">
                  <a:pos x="0" y="152"/>
                </a:cxn>
                <a:cxn ang="0">
                  <a:pos x="114" y="95"/>
                </a:cxn>
                <a:cxn ang="0">
                  <a:pos x="0" y="38"/>
                </a:cxn>
              </a:cxnLst>
              <a:rect l="0" t="0" r="r" b="b"/>
              <a:pathLst>
                <a:path w="158" h="189">
                  <a:moveTo>
                    <a:pt x="0" y="38"/>
                  </a:moveTo>
                  <a:lnTo>
                    <a:pt x="0" y="0"/>
                  </a:lnTo>
                  <a:lnTo>
                    <a:pt x="158" y="78"/>
                  </a:lnTo>
                  <a:lnTo>
                    <a:pt x="158" y="111"/>
                  </a:lnTo>
                  <a:lnTo>
                    <a:pt x="0" y="189"/>
                  </a:lnTo>
                  <a:lnTo>
                    <a:pt x="0" y="152"/>
                  </a:lnTo>
                  <a:lnTo>
                    <a:pt x="114" y="95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txBody>
            <a:bodyPr wrap="square" lIns="16839" tIns="8420" rIns="16839" bIns="8420" anchor="ctr" anchorCtr="0">
              <a:noAutofit/>
            </a:bodyPr>
            <a:lstStyle/>
            <a:p>
              <a:pPr marL="0" marR="0" lvl="4" indent="-228509" algn="ctr" defTabSz="914400" eaLnBrk="0" fontAlgn="ctr" latinLnBrk="0" hangingPunct="0">
                <a:lnSpc>
                  <a:spcPct val="120000"/>
                </a:lnSpc>
                <a:spcBef>
                  <a:spcPts val="1135"/>
                </a:spcBef>
                <a:spcAft>
                  <a:spcPts val="0"/>
                </a:spcAft>
                <a:buClr>
                  <a:srgbClr val="CC9900"/>
                </a:buClr>
                <a:buSzPct val="60000"/>
                <a:buFont typeface="Wingdings" panose="05000000000000000000" pitchFamily="2" charset="2"/>
                <a:buChar char="n"/>
                <a:tabLst/>
                <a:defRPr/>
              </a:pPr>
              <a:endPara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488261" y="3934527"/>
            <a:ext cx="1841152" cy="1908000"/>
          </a:xfrm>
          <a:prstGeom prst="rect">
            <a:avLst/>
          </a:prstGeom>
          <a:solidFill>
            <a:srgbClr val="1D1D1A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71" name="视觉"/>
          <p:cNvSpPr txBox="1"/>
          <p:nvPr/>
        </p:nvSpPr>
        <p:spPr bwMode="white">
          <a:xfrm>
            <a:off x="711413" y="4534413"/>
            <a:ext cx="141064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>
            <a:defPPr>
              <a:defRPr lang="zh-CN"/>
            </a:defPPr>
            <a:lvl1pPr algn="ctr" defTabSz="902412" hangingPunct="0">
              <a:lnSpc>
                <a:spcPct val="150000"/>
              </a:lnSpc>
              <a:defRPr sz="1400" b="1" ker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制造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</a:p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mxManufacture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352535" y="3938373"/>
            <a:ext cx="1828801" cy="1908000"/>
          </a:xfrm>
          <a:prstGeom prst="rect">
            <a:avLst/>
          </a:prstGeom>
          <a:solidFill>
            <a:srgbClr val="1D1D1A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73" name="视觉"/>
          <p:cNvSpPr txBox="1"/>
          <p:nvPr/>
        </p:nvSpPr>
        <p:spPr bwMode="white">
          <a:xfrm>
            <a:off x="2858969" y="4538259"/>
            <a:ext cx="815929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>
            <a:defPPr>
              <a:defRPr lang="zh-CN"/>
            </a:defPPr>
            <a:lvl1pPr algn="ctr" defTabSz="902412" hangingPunct="0">
              <a:lnSpc>
                <a:spcPct val="150000"/>
              </a:lnSpc>
              <a:defRPr sz="1400" b="1" ker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视觉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</a:p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mxVision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401727" y="3934527"/>
            <a:ext cx="658752" cy="1908000"/>
          </a:xfrm>
          <a:prstGeom prst="rect">
            <a:avLst/>
          </a:prstGeom>
          <a:solidFill>
            <a:srgbClr val="1D1D1A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305375" y="3934527"/>
            <a:ext cx="658752" cy="1908000"/>
          </a:xfrm>
          <a:prstGeom prst="rect">
            <a:avLst/>
          </a:prstGeom>
          <a:solidFill>
            <a:srgbClr val="1D1D1A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8266626" y="3934527"/>
            <a:ext cx="658752" cy="1908000"/>
          </a:xfrm>
          <a:prstGeom prst="rect">
            <a:avLst/>
          </a:prstGeom>
          <a:solidFill>
            <a:srgbClr val="1D1D1A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311841" y="3934527"/>
            <a:ext cx="658752" cy="1908000"/>
          </a:xfrm>
          <a:prstGeom prst="rect">
            <a:avLst/>
          </a:prstGeom>
          <a:solidFill>
            <a:srgbClr val="1D1D1A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385303" y="3934527"/>
            <a:ext cx="658752" cy="1908000"/>
          </a:xfrm>
          <a:prstGeom prst="rect">
            <a:avLst/>
          </a:prstGeom>
          <a:solidFill>
            <a:srgbClr val="1D1D1A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79" name="视觉"/>
          <p:cNvSpPr txBox="1"/>
          <p:nvPr/>
        </p:nvSpPr>
        <p:spPr bwMode="white">
          <a:xfrm>
            <a:off x="6539819" y="4648713"/>
            <a:ext cx="384721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>
            <a:defPPr>
              <a:defRPr lang="zh-CN"/>
            </a:defPPr>
            <a:lvl1pPr algn="ctr" defTabSz="902412" hangingPunct="0">
              <a:lnSpc>
                <a:spcPct val="150000"/>
              </a:lnSpc>
              <a:defRPr sz="1400" b="1" ker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电力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80" name="视觉"/>
          <p:cNvSpPr txBox="1"/>
          <p:nvPr/>
        </p:nvSpPr>
        <p:spPr bwMode="white">
          <a:xfrm>
            <a:off x="7445932" y="4648713"/>
            <a:ext cx="384721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>
            <a:defPPr>
              <a:defRPr lang="zh-CN"/>
            </a:defPPr>
            <a:lvl1pPr algn="ctr" defTabSz="902412" hangingPunct="0">
              <a:lnSpc>
                <a:spcPct val="150000"/>
              </a:lnSpc>
              <a:defRPr sz="1400" b="1" ker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交通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81" name="视觉"/>
          <p:cNvSpPr txBox="1"/>
          <p:nvPr/>
        </p:nvSpPr>
        <p:spPr bwMode="white">
          <a:xfrm>
            <a:off x="8403642" y="4648713"/>
            <a:ext cx="384721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>
            <a:defPPr>
              <a:defRPr lang="zh-CN"/>
            </a:defPPr>
            <a:lvl1pPr algn="ctr" defTabSz="902412" hangingPunct="0">
              <a:lnSpc>
                <a:spcPct val="150000"/>
              </a:lnSpc>
              <a:defRPr sz="1400" b="1" ker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医疗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82" name="视觉"/>
          <p:cNvSpPr txBox="1"/>
          <p:nvPr/>
        </p:nvSpPr>
        <p:spPr bwMode="white">
          <a:xfrm>
            <a:off x="9454744" y="4648713"/>
            <a:ext cx="384721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>
            <a:defPPr>
              <a:defRPr lang="zh-CN"/>
            </a:defPPr>
            <a:lvl1pPr algn="ctr" defTabSz="902412" hangingPunct="0">
              <a:lnSpc>
                <a:spcPct val="150000"/>
              </a:lnSpc>
              <a:defRPr sz="1400" b="1" ker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金融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83" name="视觉"/>
          <p:cNvSpPr txBox="1"/>
          <p:nvPr/>
        </p:nvSpPr>
        <p:spPr bwMode="white">
          <a:xfrm>
            <a:off x="10431546" y="4648713"/>
            <a:ext cx="564257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>
            <a:defPPr>
              <a:defRPr lang="zh-CN"/>
            </a:defPPr>
            <a:lvl1pPr algn="ctr" defTabSz="902412" hangingPunct="0">
              <a:lnSpc>
                <a:spcPct val="150000"/>
              </a:lnSpc>
              <a:defRPr sz="1400" b="1" ker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</a:rPr>
              <a:t>机器人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4DC79-0D3F-4E71-9859-B137C51A7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9024" y="3938373"/>
            <a:ext cx="1813928" cy="1908000"/>
          </a:xfrm>
          <a:prstGeom prst="rect">
            <a:avLst/>
          </a:prstGeom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7D1D9F79-D562-4E66-9448-135DE8D7E033}"/>
              </a:ext>
            </a:extLst>
          </p:cNvPr>
          <p:cNvSpPr/>
          <p:nvPr/>
        </p:nvSpPr>
        <p:spPr>
          <a:xfrm>
            <a:off x="4199454" y="3938373"/>
            <a:ext cx="1828801" cy="1908000"/>
          </a:xfrm>
          <a:prstGeom prst="rect">
            <a:avLst/>
          </a:prstGeom>
          <a:solidFill>
            <a:srgbClr val="1D1D1A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86" name="视觉">
            <a:extLst>
              <a:ext uri="{FF2B5EF4-FFF2-40B4-BE49-F238E27FC236}">
                <a16:creationId xmlns:a16="http://schemas.microsoft.com/office/drawing/2014/main" id="{8961C12A-FA59-43B2-93B4-A7A519F210A7}"/>
              </a:ext>
            </a:extLst>
          </p:cNvPr>
          <p:cNvSpPr txBox="1"/>
          <p:nvPr/>
        </p:nvSpPr>
        <p:spPr bwMode="white">
          <a:xfrm>
            <a:off x="4788436" y="4503833"/>
            <a:ext cx="665246" cy="705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2700" rIns="12700">
            <a:spAutoFit/>
          </a:bodyPr>
          <a:lstStyle>
            <a:defPPr>
              <a:defRPr lang="zh-CN"/>
            </a:defPPr>
            <a:lvl1pPr algn="ctr" defTabSz="902412" hangingPunct="0">
              <a:lnSpc>
                <a:spcPct val="150000"/>
              </a:lnSpc>
              <a:defRPr sz="1400" b="1" ker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+mn-lt"/>
                <a:ea typeface="+mn-ea"/>
              </a:rPr>
              <a:t>数据</a:t>
            </a:r>
            <a:endParaRPr lang="en-US" altLang="zh-CN" dirty="0">
              <a:solidFill>
                <a:srgbClr val="FFFFFF"/>
              </a:solidFill>
              <a:latin typeface="+mn-lt"/>
              <a:ea typeface="+mn-ea"/>
            </a:endParaRPr>
          </a:p>
          <a:p>
            <a:pPr marL="0" marR="0" lvl="0" indent="0" algn="ctr" defTabSz="902412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FFFF"/>
                </a:solidFill>
                <a:latin typeface="+mn-lt"/>
                <a:ea typeface="+mn-ea"/>
              </a:rPr>
              <a:t>mxIndex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5068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>
                <a:sym typeface="+mn-lt"/>
              </a:rPr>
              <a:t>mxManufacture</a:t>
            </a:r>
            <a:r>
              <a:rPr lang="en-US" altLang="zh-CN" dirty="0">
                <a:sym typeface="+mn-lt"/>
              </a:rPr>
              <a:t> SDK</a:t>
            </a:r>
            <a:r>
              <a:rPr lang="zh-CN" altLang="en-US" dirty="0">
                <a:sym typeface="+mn-lt"/>
              </a:rPr>
              <a:t>已在华为松山湖新产线上线使用</a:t>
            </a:r>
            <a:br>
              <a:rPr lang="zh-CN" altLang="en-US" dirty="0">
                <a:sym typeface="+mn-lt"/>
              </a:rPr>
            </a:br>
            <a:endParaRPr lang="zh-CN" altLang="en-US" dirty="0"/>
          </a:p>
        </p:txBody>
      </p:sp>
      <p:sp>
        <p:nvSpPr>
          <p:cNvPr id="4" name="矩形"/>
          <p:cNvSpPr/>
          <p:nvPr/>
        </p:nvSpPr>
        <p:spPr>
          <a:xfrm>
            <a:off x="1395310" y="1224920"/>
            <a:ext cx="9406142" cy="1604734"/>
          </a:xfrm>
          <a:prstGeom prst="rect">
            <a:avLst/>
          </a:prstGeom>
          <a:solidFill>
            <a:srgbClr val="FFFFFF">
              <a:lumMod val="85000"/>
              <a:alpha val="25000"/>
            </a:srgbClr>
          </a:solidFill>
          <a:ln w="12700" cap="flat">
            <a:noFill/>
            <a:miter lim="400000"/>
          </a:ln>
          <a:effectLst/>
        </p:spPr>
        <p:txBody>
          <a:bodyPr wrap="square" lIns="60199" tIns="60199" rIns="60199" bIns="60199" numCol="1" anchor="ctr">
            <a:noAutofit/>
          </a:bodyPr>
          <a:lstStyle/>
          <a:p>
            <a:pPr marL="0" marR="0" lvl="0" indent="0" defTabSz="43545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33" b="0" i="0" u="none" strike="noStrike" kern="0" cap="none" spc="0" normalizeH="0" baseline="0" noProof="0" dirty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cs typeface="Calibri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84531" y="1282627"/>
            <a:ext cx="277672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4"/>
            <a:r>
              <a:rPr lang="en-US" altLang="zh-CN" sz="2133" b="1" dirty="0">
                <a:solidFill>
                  <a:srgbClr val="1D1D1A">
                    <a:lumMod val="75000"/>
                    <a:lumOff val="25000"/>
                  </a:srgbClr>
                </a:solidFill>
                <a:cs typeface="Huawei Sans"/>
              </a:rPr>
              <a:t>&lt; </a:t>
            </a:r>
            <a:r>
              <a:rPr lang="en-US" altLang="zh-CN" sz="2133" b="1" dirty="0">
                <a:solidFill>
                  <a:srgbClr val="1D1D1A">
                    <a:lumMod val="75000"/>
                    <a:lumOff val="25000"/>
                  </a:srgbClr>
                </a:solidFill>
                <a:cs typeface="Arial" panose="020B0604020202020204" pitchFamily="34" charset="0"/>
              </a:rPr>
              <a:t>mxManufacture </a:t>
            </a:r>
            <a:r>
              <a:rPr lang="en-US" altLang="zh-CN" sz="2133" b="1" dirty="0">
                <a:solidFill>
                  <a:srgbClr val="1D1D1A">
                    <a:lumMod val="75000"/>
                    <a:lumOff val="25000"/>
                  </a:srgbClr>
                </a:solidFill>
                <a:cs typeface="Huawei Sans"/>
              </a:rPr>
              <a:t>&gt;</a:t>
            </a:r>
            <a:endParaRPr lang="zh-CN" altLang="en-US" sz="2133" b="1" dirty="0">
              <a:solidFill>
                <a:srgbClr val="1D1D1A">
                  <a:lumMod val="75000"/>
                  <a:lumOff val="25000"/>
                </a:srgbClr>
              </a:solidFill>
              <a:cs typeface="Huawei Sans"/>
            </a:endParaRPr>
          </a:p>
        </p:txBody>
      </p:sp>
      <p:sp>
        <p:nvSpPr>
          <p:cNvPr id="6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2211149" y="2138129"/>
            <a:ext cx="793792" cy="523023"/>
          </a:xfrm>
          <a:prstGeom prst="rect">
            <a:avLst/>
          </a:prstGeom>
          <a:noFill/>
          <a:ln w="19050" cap="flat">
            <a:solidFill>
              <a:srgbClr val="C00000">
                <a:alpha val="57000"/>
              </a:srgbClr>
            </a:solidFill>
            <a:prstDash val="solid"/>
            <a:miter lim="8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algn="ctr" defTabSz="914431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1D1D1A">
                    <a:lumMod val="75000"/>
                    <a:lumOff val="25000"/>
                  </a:srgbClr>
                </a:solidFill>
                <a:sym typeface="Huawei Sans"/>
              </a:rPr>
              <a:t>数据接入</a:t>
            </a:r>
            <a:endParaRPr sz="1200" b="1" kern="0" dirty="0">
              <a:solidFill>
                <a:srgbClr val="1D1D1A">
                  <a:lumMod val="75000"/>
                  <a:lumOff val="25000"/>
                </a:srgbClr>
              </a:solidFill>
              <a:sym typeface="Huawei Sans"/>
            </a:endParaRPr>
          </a:p>
        </p:txBody>
      </p:sp>
      <p:sp>
        <p:nvSpPr>
          <p:cNvPr id="7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3106943" y="2138129"/>
            <a:ext cx="793792" cy="523023"/>
          </a:xfrm>
          <a:prstGeom prst="rect">
            <a:avLst/>
          </a:prstGeom>
          <a:noFill/>
          <a:ln w="19050" cap="flat">
            <a:solidFill>
              <a:srgbClr val="C00000">
                <a:alpha val="57000"/>
              </a:srgbClr>
            </a:solidFill>
            <a:prstDash val="solid"/>
            <a:miter lim="8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algn="ctr" defTabSz="914431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1D1D1A">
                    <a:lumMod val="75000"/>
                    <a:lumOff val="25000"/>
                  </a:srgbClr>
                </a:solidFill>
                <a:sym typeface="Huawei Sans"/>
              </a:rPr>
              <a:t>解码</a:t>
            </a:r>
            <a:endParaRPr sz="1200" b="1" kern="0" dirty="0">
              <a:solidFill>
                <a:srgbClr val="1D1D1A">
                  <a:lumMod val="75000"/>
                  <a:lumOff val="25000"/>
                </a:srgbClr>
              </a:solidFill>
              <a:sym typeface="Huawei Sans"/>
            </a:endParaRPr>
          </a:p>
        </p:txBody>
      </p:sp>
      <p:sp>
        <p:nvSpPr>
          <p:cNvPr id="8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4002737" y="2138129"/>
            <a:ext cx="793792" cy="523023"/>
          </a:xfrm>
          <a:prstGeom prst="rect">
            <a:avLst/>
          </a:prstGeom>
          <a:noFill/>
          <a:ln w="19050" cap="flat">
            <a:solidFill>
              <a:srgbClr val="C00000">
                <a:alpha val="57000"/>
              </a:srgbClr>
            </a:solidFill>
            <a:prstDash val="solid"/>
            <a:miter lim="8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algn="ctr" defTabSz="914431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1D1D1A">
                    <a:lumMod val="75000"/>
                    <a:lumOff val="25000"/>
                  </a:srgbClr>
                </a:solidFill>
                <a:sym typeface="Huawei Sans"/>
              </a:rPr>
              <a:t>缩放</a:t>
            </a:r>
            <a:endParaRPr sz="1200" b="1" kern="0" dirty="0">
              <a:solidFill>
                <a:srgbClr val="1D1D1A">
                  <a:lumMod val="75000"/>
                  <a:lumOff val="25000"/>
                </a:srgbClr>
              </a:solidFill>
              <a:sym typeface="Huawei Sans"/>
            </a:endParaRPr>
          </a:p>
        </p:txBody>
      </p:sp>
      <p:sp>
        <p:nvSpPr>
          <p:cNvPr id="9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4898531" y="2138129"/>
            <a:ext cx="793792" cy="523023"/>
          </a:xfrm>
          <a:prstGeom prst="rect">
            <a:avLst/>
          </a:prstGeom>
          <a:noFill/>
          <a:ln w="19050" cap="flat">
            <a:solidFill>
              <a:srgbClr val="C00000">
                <a:alpha val="57000"/>
              </a:srgbClr>
            </a:solidFill>
            <a:prstDash val="solid"/>
            <a:miter lim="8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algn="ctr" defTabSz="914431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1D1D1A">
                    <a:lumMod val="75000"/>
                    <a:lumOff val="25000"/>
                  </a:srgbClr>
                </a:solidFill>
                <a:sym typeface="Huawei Sans"/>
              </a:rPr>
              <a:t>目标检测</a:t>
            </a:r>
            <a:endParaRPr sz="1200" b="1" kern="0" dirty="0">
              <a:solidFill>
                <a:srgbClr val="1D1D1A">
                  <a:lumMod val="75000"/>
                  <a:lumOff val="25000"/>
                </a:srgbClr>
              </a:solidFill>
              <a:sym typeface="Huawei Sans"/>
            </a:endParaRPr>
          </a:p>
        </p:txBody>
      </p:sp>
      <p:sp>
        <p:nvSpPr>
          <p:cNvPr id="10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5794326" y="2138129"/>
            <a:ext cx="793792" cy="523023"/>
          </a:xfrm>
          <a:prstGeom prst="rect">
            <a:avLst/>
          </a:prstGeom>
          <a:noFill/>
          <a:ln w="19050" cap="flat">
            <a:solidFill>
              <a:srgbClr val="C00000">
                <a:alpha val="57000"/>
              </a:srgbClr>
            </a:solidFill>
            <a:prstDash val="solid"/>
            <a:miter lim="8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algn="ctr" defTabSz="914431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1D1D1A">
                    <a:lumMod val="75000"/>
                    <a:lumOff val="25000"/>
                  </a:srgbClr>
                </a:solidFill>
                <a:sym typeface="Huawei Sans"/>
              </a:rPr>
              <a:t>抠图</a:t>
            </a:r>
            <a:endParaRPr sz="1200" b="1" kern="0" dirty="0">
              <a:solidFill>
                <a:srgbClr val="1D1D1A">
                  <a:lumMod val="75000"/>
                  <a:lumOff val="25000"/>
                </a:srgbClr>
              </a:solidFill>
              <a:sym typeface="Huawei Sans"/>
            </a:endParaRPr>
          </a:p>
        </p:txBody>
      </p:sp>
      <p:sp>
        <p:nvSpPr>
          <p:cNvPr id="11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6690120" y="2138129"/>
            <a:ext cx="793792" cy="523023"/>
          </a:xfrm>
          <a:prstGeom prst="rect">
            <a:avLst/>
          </a:prstGeom>
          <a:noFill/>
          <a:ln w="19050" cap="flat">
            <a:solidFill>
              <a:srgbClr val="C00000">
                <a:alpha val="57000"/>
              </a:srgbClr>
            </a:solidFill>
            <a:prstDash val="solid"/>
            <a:miter lim="8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algn="ctr" defTabSz="914431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1D1D1A">
                    <a:lumMod val="75000"/>
                    <a:lumOff val="25000"/>
                  </a:srgbClr>
                </a:solidFill>
                <a:sym typeface="Huawei Sans"/>
              </a:rPr>
              <a:t>缩放</a:t>
            </a:r>
            <a:endParaRPr sz="1200" b="1" kern="0" dirty="0">
              <a:solidFill>
                <a:srgbClr val="1D1D1A">
                  <a:lumMod val="75000"/>
                  <a:lumOff val="25000"/>
                </a:srgbClr>
              </a:solidFill>
              <a:sym typeface="Huawei Sans"/>
            </a:endParaRPr>
          </a:p>
        </p:txBody>
      </p:sp>
      <p:sp>
        <p:nvSpPr>
          <p:cNvPr id="12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7585914" y="2138129"/>
            <a:ext cx="793792" cy="523023"/>
          </a:xfrm>
          <a:prstGeom prst="rect">
            <a:avLst/>
          </a:prstGeom>
          <a:noFill/>
          <a:ln w="19050" cap="flat">
            <a:solidFill>
              <a:srgbClr val="C00000">
                <a:alpha val="57000"/>
              </a:srgbClr>
            </a:solidFill>
            <a:prstDash val="solid"/>
            <a:miter lim="8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algn="ctr" defTabSz="914431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1D1D1A">
                    <a:lumMod val="75000"/>
                    <a:lumOff val="25000"/>
                  </a:srgbClr>
                </a:solidFill>
                <a:sym typeface="Huawei Sans"/>
              </a:rPr>
              <a:t>分类</a:t>
            </a:r>
            <a:endParaRPr sz="1200" b="1" kern="0" dirty="0">
              <a:solidFill>
                <a:srgbClr val="1D1D1A">
                  <a:lumMod val="75000"/>
                  <a:lumOff val="25000"/>
                </a:srgbClr>
              </a:solidFill>
              <a:sym typeface="Huawei Sans"/>
            </a:endParaRPr>
          </a:p>
        </p:txBody>
      </p:sp>
      <p:sp>
        <p:nvSpPr>
          <p:cNvPr id="13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8481708" y="2138129"/>
            <a:ext cx="793792" cy="523023"/>
          </a:xfrm>
          <a:prstGeom prst="rect">
            <a:avLst/>
          </a:prstGeom>
          <a:noFill/>
          <a:ln w="19050" cap="flat">
            <a:solidFill>
              <a:srgbClr val="C00000">
                <a:alpha val="57000"/>
              </a:srgbClr>
            </a:solidFill>
            <a:prstDash val="solid"/>
            <a:miter lim="8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algn="ctr" defTabSz="914431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1D1D1A">
                    <a:lumMod val="75000"/>
                    <a:lumOff val="25000"/>
                  </a:srgbClr>
                </a:solidFill>
                <a:sym typeface="Huawei Sans"/>
              </a:rPr>
              <a:t>序列化</a:t>
            </a:r>
            <a:endParaRPr sz="1200" b="1" kern="0" dirty="0">
              <a:solidFill>
                <a:srgbClr val="1D1D1A">
                  <a:lumMod val="75000"/>
                  <a:lumOff val="25000"/>
                </a:srgbClr>
              </a:solidFill>
              <a:sym typeface="Huawei Sans"/>
            </a:endParaRPr>
          </a:p>
        </p:txBody>
      </p:sp>
      <p:sp>
        <p:nvSpPr>
          <p:cNvPr id="14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9377505" y="2138129"/>
            <a:ext cx="793792" cy="523023"/>
          </a:xfrm>
          <a:prstGeom prst="rect">
            <a:avLst/>
          </a:prstGeom>
          <a:noFill/>
          <a:ln w="19050" cap="flat">
            <a:solidFill>
              <a:srgbClr val="C00000">
                <a:alpha val="57000"/>
              </a:srgbClr>
            </a:solidFill>
            <a:prstDash val="solid"/>
            <a:miter lim="800000"/>
          </a:ln>
          <a:effectLst/>
        </p:spPr>
        <p:txBody>
          <a:bodyPr wrap="square" lIns="45713" tIns="45713" rIns="45713" bIns="45713" numCol="1" anchor="ctr">
            <a:noAutofit/>
          </a:bodyPr>
          <a:lstStyle/>
          <a:p>
            <a:pPr algn="ctr" defTabSz="914431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1D1D1A">
                    <a:lumMod val="75000"/>
                    <a:lumOff val="25000"/>
                  </a:srgbClr>
                </a:solidFill>
                <a:sym typeface="Huawei Sans"/>
              </a:rPr>
              <a:t>数据输出</a:t>
            </a:r>
            <a:endParaRPr sz="1200" b="1" kern="0" dirty="0">
              <a:solidFill>
                <a:srgbClr val="1D1D1A">
                  <a:lumMod val="75000"/>
                  <a:lumOff val="25000"/>
                </a:srgbClr>
              </a:solidFill>
              <a:sym typeface="Huawei Sans"/>
            </a:endParaRPr>
          </a:p>
        </p:txBody>
      </p:sp>
      <p:sp>
        <p:nvSpPr>
          <p:cNvPr id="15" name="Chevron 77"/>
          <p:cNvSpPr/>
          <p:nvPr/>
        </p:nvSpPr>
        <p:spPr>
          <a:xfrm rot="10800000" flipH="1" flipV="1">
            <a:off x="3036745" y="2352802"/>
            <a:ext cx="42929" cy="93676"/>
          </a:xfrm>
          <a:prstGeom prst="chevron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60941" tIns="30471" rIns="60941" bIns="3047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094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63978" y="2898352"/>
            <a:ext cx="4137474" cy="1295547"/>
          </a:xfrm>
          <a:prstGeom prst="rect">
            <a:avLst/>
          </a:prstGeom>
          <a:solidFill>
            <a:srgbClr val="FFFFFF">
              <a:lumMod val="95000"/>
              <a:alpha val="32000"/>
            </a:srgbClr>
          </a:solidFill>
          <a:ln w="12700" cap="flat">
            <a:solidFill>
              <a:srgbClr val="C00000"/>
            </a:solidFill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30470" tIns="30470" rIns="30470" bIns="30470" numCol="1" spcCol="38100" rtlCol="0" anchor="ctr">
            <a:noAutofit/>
          </a:bodyPr>
          <a:lstStyle/>
          <a:p>
            <a:pPr marL="0" marR="0" lvl="0" indent="0" defTabSz="60949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cs typeface="Huawei Sans"/>
              <a:sym typeface="Huawei San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95310" y="2891639"/>
            <a:ext cx="4222712" cy="1295547"/>
          </a:xfrm>
          <a:prstGeom prst="rect">
            <a:avLst/>
          </a:prstGeom>
          <a:solidFill>
            <a:srgbClr val="1D1D1A">
              <a:alpha val="60000"/>
            </a:srgbClr>
          </a:solidFill>
          <a:ln w="22225">
            <a:noFill/>
            <a:prstDash val="sysDot"/>
            <a:miter lim="400000"/>
          </a:ln>
        </p:spPr>
        <p:txBody>
          <a:bodyPr lIns="15050" tIns="15050" rIns="15050" bIns="15050" anchor="ctr"/>
          <a:lstStyle/>
          <a:p>
            <a:pPr marL="0" marR="0" lvl="0" indent="0" defTabSz="108872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00" b="0" i="0" u="none" strike="noStrike" kern="0" cap="none" spc="0" normalizeH="0" baseline="0" noProof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cs typeface="Calibri"/>
              <a:sym typeface="Huawei San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70011" y="3002925"/>
            <a:ext cx="2303545" cy="523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70" tIns="30470" rIns="30470" bIns="30470" numCol="1" spcCol="38100" rtlCol="0" anchor="t">
            <a:spAutoFit/>
          </a:bodyPr>
          <a:lstStyle/>
          <a:p>
            <a:pPr marL="0" marR="0" lvl="0" indent="0" defTabSz="60949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Huawei Sans"/>
                <a:sym typeface="Huawei Sans"/>
              </a:rPr>
              <a:t>1.5k</a:t>
            </a:r>
            <a:r>
              <a:rPr kumimoji="0" lang="zh-CN" altLang="en-US" sz="2666" b="1" i="0" u="none" strike="noStrike" kern="0" cap="none" spc="0" normalizeH="0" baseline="0" noProof="0" dirty="0">
                <a:ln>
                  <a:noFill/>
                </a:ln>
                <a:solidFill>
                  <a:srgbClr val="1D1D1A">
                    <a:lumMod val="75000"/>
                    <a:lumOff val="25000"/>
                  </a:srgbClr>
                </a:solidFill>
                <a:effectLst/>
                <a:uLnTx/>
                <a:uFillTx/>
                <a:cs typeface="Huawei Sans"/>
                <a:sym typeface="Huawei Sans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>
                    <a:lumMod val="75000"/>
                    <a:lumOff val="25000"/>
                  </a:srgbClr>
                </a:solidFill>
                <a:effectLst/>
                <a:uLnTx/>
                <a:uFillTx/>
                <a:cs typeface="Huawei Sans"/>
                <a:sym typeface="Huawei Sans"/>
              </a:rPr>
              <a:t>行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>
                    <a:lumMod val="75000"/>
                    <a:lumOff val="25000"/>
                  </a:srgbClr>
                </a:solidFill>
                <a:effectLst/>
                <a:uLnTx/>
                <a:uFillTx/>
                <a:cs typeface="Huawei Sans"/>
                <a:sym typeface="Huawei Sans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>
                    <a:lumMod val="75000"/>
                    <a:lumOff val="25000"/>
                  </a:srgbClr>
                </a:solidFill>
                <a:effectLst/>
                <a:uLnTx/>
                <a:uFillTx/>
                <a:cs typeface="Huawei Sans"/>
                <a:sym typeface="Huawei Sans"/>
              </a:rPr>
              <a:t>代码开发量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883016" y="3002925"/>
            <a:ext cx="1907690" cy="523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70" tIns="30470" rIns="30470" bIns="30470" numCol="1" spcCol="38100" rtlCol="0" anchor="t">
            <a:spAutoFit/>
          </a:bodyPr>
          <a:lstStyle/>
          <a:p>
            <a:pPr marL="0" marR="0" lvl="0" indent="0" defTabSz="60949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Huawei Sans"/>
                <a:sym typeface="Huawei Sans"/>
              </a:rPr>
              <a:t>30k</a:t>
            </a:r>
            <a:r>
              <a:rPr kumimoji="0" lang="zh-CN" altLang="en-US" sz="2666" b="1" i="0" u="none" strike="noStrike" kern="0" cap="none" spc="0" normalizeH="0" baseline="0" noProof="0" dirty="0">
                <a:ln>
                  <a:noFill/>
                </a:ln>
                <a:solidFill>
                  <a:srgbClr val="1D1D1A">
                    <a:lumMod val="75000"/>
                    <a:lumOff val="25000"/>
                  </a:srgbClr>
                </a:solidFill>
                <a:effectLst/>
                <a:uLnTx/>
                <a:uFillTx/>
                <a:cs typeface="Huawei Sans"/>
                <a:sym typeface="Huawei Sans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Huawei Sans"/>
                <a:sym typeface="Huawei Sans"/>
              </a:rPr>
              <a:t>行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Huawei Sans"/>
                <a:sym typeface="Huawei Sans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Huawei Sans"/>
                <a:sym typeface="Huawei Sans"/>
              </a:rPr>
              <a:t>代码开发量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905965" y="3401554"/>
            <a:ext cx="423370" cy="273336"/>
            <a:chOff x="7968327" y="6172670"/>
            <a:chExt cx="278621" cy="179883"/>
          </a:xfrm>
        </p:grpSpPr>
        <p:sp>
          <p:nvSpPr>
            <p:cNvPr id="21" name="Chevron 70"/>
            <p:cNvSpPr/>
            <p:nvPr/>
          </p:nvSpPr>
          <p:spPr>
            <a:xfrm rot="10800000" flipH="1" flipV="1">
              <a:off x="7968327" y="6172670"/>
              <a:ext cx="122196" cy="179883"/>
            </a:xfrm>
            <a:prstGeom prst="chevron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txBody>
            <a:bodyPr vert="horz" wrap="square" lIns="60941" tIns="30471" rIns="60941" bIns="30471" numCol="1" rtlCol="0" anchor="t" anchorCtr="0" compatLnSpc="1">
              <a:prstTxWarp prst="textNoShape">
                <a:avLst/>
              </a:prstTxWarp>
            </a:bodyPr>
            <a:lstStyle/>
            <a:p>
              <a:pPr defTabSz="609448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sz="1200" kern="0">
                <a:solidFill>
                  <a:srgbClr val="1D1D1A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2" name="Chevron 77"/>
            <p:cNvSpPr/>
            <p:nvPr/>
          </p:nvSpPr>
          <p:spPr>
            <a:xfrm rot="10800000" flipH="1" flipV="1">
              <a:off x="8046538" y="6172670"/>
              <a:ext cx="122197" cy="179883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vert="horz" wrap="square" lIns="60941" tIns="30471" rIns="60941" bIns="30471" numCol="1" rtlCol="0" anchor="t" anchorCtr="0" compatLnSpc="1">
              <a:prstTxWarp prst="textNoShape">
                <a:avLst/>
              </a:prstTxWarp>
            </a:bodyPr>
            <a:lstStyle/>
            <a:p>
              <a:pPr defTabSz="609448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sz="1200" kern="0">
                <a:solidFill>
                  <a:srgbClr val="1D1D1A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3" name="Chevron 77"/>
            <p:cNvSpPr/>
            <p:nvPr/>
          </p:nvSpPr>
          <p:spPr>
            <a:xfrm rot="10800000" flipH="1" flipV="1">
              <a:off x="8124751" y="6172670"/>
              <a:ext cx="122197" cy="179883"/>
            </a:xfrm>
            <a:prstGeom prst="chevron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  <a:effectLst/>
          </p:spPr>
          <p:txBody>
            <a:bodyPr vert="horz" wrap="square" lIns="60941" tIns="30471" rIns="60941" bIns="30471" numCol="1" rtlCol="0" anchor="t" anchorCtr="0" compatLnSpc="1">
              <a:prstTxWarp prst="textNoShape">
                <a:avLst/>
              </a:prstTxWarp>
            </a:bodyPr>
            <a:lstStyle/>
            <a:p>
              <a:pPr defTabSz="609448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sz="1200" kern="0">
                <a:solidFill>
                  <a:srgbClr val="1D1D1A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883016" y="3525982"/>
            <a:ext cx="1907690" cy="523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70" tIns="30470" rIns="30470" bIns="30470" numCol="1" spcCol="38100" rtlCol="0" anchor="t">
            <a:spAutoFit/>
          </a:bodyPr>
          <a:lstStyle/>
          <a:p>
            <a:pPr marL="0" marR="0" lvl="0" indent="0" defTabSz="60949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cs typeface="Huawei Sans"/>
                <a:sym typeface="Huawei Sans"/>
              </a:rPr>
              <a:t>60</a:t>
            </a:r>
            <a:r>
              <a:rPr kumimoji="0" lang="zh-CN" altLang="en-US" sz="2666" b="1" i="0" u="none" strike="noStrike" kern="0" cap="none" spc="0" normalizeH="0" baseline="0" noProof="0" dirty="0">
                <a:ln>
                  <a:noFill/>
                </a:ln>
                <a:solidFill>
                  <a:srgbClr val="1D1D1A">
                    <a:lumMod val="75000"/>
                    <a:lumOff val="25000"/>
                  </a:srgbClr>
                </a:solidFill>
                <a:effectLst/>
                <a:uLnTx/>
                <a:uFillTx/>
                <a:cs typeface="Huawei Sans"/>
                <a:sym typeface="Huawei Sans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Huawei Sans"/>
                <a:sym typeface="Huawei Sans"/>
              </a:rPr>
              <a:t>人月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Huawei Sans"/>
                <a:sym typeface="Huawei Sans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Huawei Sans"/>
                <a:sym typeface="Huawei Sans"/>
              </a:rPr>
              <a:t>业务上线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970011" y="3525982"/>
            <a:ext cx="1907690" cy="523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70" tIns="30470" rIns="30470" bIns="30470" numCol="1" spcCol="38100" rtlCol="0" anchor="t">
            <a:spAutoFit/>
          </a:bodyPr>
          <a:lstStyle/>
          <a:p>
            <a:pPr marL="0" marR="0" lvl="0" indent="0" defTabSz="60949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Huawei Sans"/>
                <a:sym typeface="Huawei Sans"/>
              </a:rPr>
              <a:t>3</a:t>
            </a:r>
            <a:r>
              <a:rPr kumimoji="0" lang="en-US" altLang="zh-CN" sz="2666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cs typeface="Huawei Sans"/>
                <a:sym typeface="Huawei Sans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>
                    <a:lumMod val="75000"/>
                    <a:lumOff val="25000"/>
                  </a:srgbClr>
                </a:solidFill>
                <a:effectLst/>
                <a:uLnTx/>
                <a:uFillTx/>
                <a:cs typeface="Huawei Sans"/>
                <a:sym typeface="Huawei Sans"/>
              </a:rPr>
              <a:t>人月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>
                    <a:lumMod val="75000"/>
                    <a:lumOff val="25000"/>
                  </a:srgbClr>
                </a:solidFill>
                <a:effectLst/>
                <a:uLnTx/>
                <a:uFillTx/>
                <a:cs typeface="Huawei Sans"/>
                <a:sym typeface="Huawei Sans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>
                    <a:lumMod val="75000"/>
                    <a:lumOff val="25000"/>
                  </a:srgbClr>
                </a:solidFill>
                <a:effectLst/>
                <a:uLnTx/>
                <a:uFillTx/>
                <a:cs typeface="Huawei Sans"/>
                <a:sym typeface="Huawei Sans"/>
              </a:rPr>
              <a:t>业务上线</a:t>
            </a:r>
          </a:p>
        </p:txBody>
      </p:sp>
      <p:sp>
        <p:nvSpPr>
          <p:cNvPr id="26" name="矩形 25"/>
          <p:cNvSpPr/>
          <p:nvPr/>
        </p:nvSpPr>
        <p:spPr>
          <a:xfrm>
            <a:off x="3729232" y="1725747"/>
            <a:ext cx="4801371" cy="31152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algn="ctr" defTabSz="228606" hangingPunct="0">
              <a:lnSpc>
                <a:spcPct val="150000"/>
              </a:lnSpc>
            </a:pPr>
            <a:r>
              <a:rPr lang="zh-CN" altLang="en-US" sz="1200" kern="0" spc="96" dirty="0">
                <a:solidFill>
                  <a:srgbClr val="1D1D1A">
                    <a:lumMod val="75000"/>
                    <a:lumOff val="25000"/>
                  </a:srgbClr>
                </a:solidFill>
              </a:rPr>
              <a:t>核心质检流程全面插件化，无需从头开发，直接进行流程编排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468693" y="4555347"/>
            <a:ext cx="9262170" cy="1618187"/>
            <a:chOff x="-8559734" y="11913838"/>
            <a:chExt cx="52389456" cy="892899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/>
            <a:srcRect t="1900" b="11328"/>
            <a:stretch/>
          </p:blipFill>
          <p:spPr>
            <a:xfrm>
              <a:off x="8377985" y="11913840"/>
              <a:ext cx="17778447" cy="892899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/>
            <a:srcRect t="1998" b="11230"/>
            <a:stretch/>
          </p:blipFill>
          <p:spPr>
            <a:xfrm>
              <a:off x="26096293" y="11913840"/>
              <a:ext cx="17733429" cy="892899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5"/>
            <a:srcRect t="2392" r="3787" b="11637"/>
            <a:stretch/>
          </p:blipFill>
          <p:spPr>
            <a:xfrm>
              <a:off x="-8559734" y="11913838"/>
              <a:ext cx="16921880" cy="8928993"/>
            </a:xfrm>
            <a:prstGeom prst="rect">
              <a:avLst/>
            </a:prstGeom>
          </p:spPr>
        </p:pic>
      </p:grpSp>
      <p:sp>
        <p:nvSpPr>
          <p:cNvPr id="31" name="矩形 30"/>
          <p:cNvSpPr/>
          <p:nvPr/>
        </p:nvSpPr>
        <p:spPr bwMode="white">
          <a:xfrm>
            <a:off x="1468692" y="5268133"/>
            <a:ext cx="9262169" cy="246201"/>
          </a:xfrm>
          <a:prstGeom prst="rect">
            <a:avLst/>
          </a:prstGeom>
          <a:solidFill>
            <a:srgbClr val="1D1D1A">
              <a:alpha val="53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30470" tIns="30470" rIns="30470" bIns="30470" numCol="1" spcCol="38100" rtlCol="0" anchor="ctr">
            <a:spAutoFit/>
          </a:bodyPr>
          <a:lstStyle/>
          <a:p>
            <a:pPr marL="0" marR="0" lvl="0" indent="0" defTabSz="609499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cs typeface="Huawei Sans"/>
              <a:sym typeface="Huawei San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395310" y="4541587"/>
            <a:ext cx="0" cy="162271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</a:ln>
          <a:effectLst/>
          <a:sp3d/>
        </p:spPr>
      </p:cxnSp>
      <p:cxnSp>
        <p:nvCxnSpPr>
          <p:cNvPr id="33" name="直接连接符 32"/>
          <p:cNvCxnSpPr/>
          <p:nvPr/>
        </p:nvCxnSpPr>
        <p:spPr>
          <a:xfrm>
            <a:off x="10801452" y="4541587"/>
            <a:ext cx="0" cy="1622711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</a:ln>
          <a:effectLst/>
          <a:sp3d/>
        </p:spPr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34089B48-D69C-2E4C-BC56-9EE3D15EF7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61" y="3068824"/>
            <a:ext cx="372412" cy="37241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08C3B8B-FF92-104D-A487-D822656231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19" y="3602437"/>
            <a:ext cx="312308" cy="31230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2B90248-8AB7-8343-9634-A5C1FE295A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E9002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62" y="3068824"/>
            <a:ext cx="372412" cy="372412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D66F1E7-35AC-7C4F-98D5-6234236DFE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E9002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20" y="3586092"/>
            <a:ext cx="312308" cy="312308"/>
          </a:xfrm>
          <a:prstGeom prst="rect">
            <a:avLst/>
          </a:prstGeom>
        </p:spPr>
      </p:pic>
      <p:sp>
        <p:nvSpPr>
          <p:cNvPr id="38" name="Chevron 77">
            <a:extLst>
              <a:ext uri="{FF2B5EF4-FFF2-40B4-BE49-F238E27FC236}">
                <a16:creationId xmlns:a16="http://schemas.microsoft.com/office/drawing/2014/main" id="{DEC8D01E-07DB-4C4C-BE77-F67126DBB6AA}"/>
              </a:ext>
            </a:extLst>
          </p:cNvPr>
          <p:cNvSpPr/>
          <p:nvPr/>
        </p:nvSpPr>
        <p:spPr>
          <a:xfrm rot="10800000" flipH="1" flipV="1">
            <a:off x="3930816" y="2352802"/>
            <a:ext cx="42929" cy="93676"/>
          </a:xfrm>
          <a:prstGeom prst="chevron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60941" tIns="30471" rIns="60941" bIns="3047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094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sym typeface="微软雅黑" panose="020B0503020204020204" pitchFamily="34" charset="-122"/>
            </a:endParaRPr>
          </a:p>
        </p:txBody>
      </p:sp>
      <p:sp>
        <p:nvSpPr>
          <p:cNvPr id="39" name="Chevron 77">
            <a:extLst>
              <a:ext uri="{FF2B5EF4-FFF2-40B4-BE49-F238E27FC236}">
                <a16:creationId xmlns:a16="http://schemas.microsoft.com/office/drawing/2014/main" id="{3E0B4979-F113-B043-9653-23120AF79844}"/>
              </a:ext>
            </a:extLst>
          </p:cNvPr>
          <p:cNvSpPr/>
          <p:nvPr/>
        </p:nvSpPr>
        <p:spPr>
          <a:xfrm rot="10800000" flipH="1" flipV="1">
            <a:off x="4824888" y="2352802"/>
            <a:ext cx="42929" cy="93676"/>
          </a:xfrm>
          <a:prstGeom prst="chevron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60941" tIns="30471" rIns="60941" bIns="3047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094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sym typeface="微软雅黑" panose="020B0503020204020204" pitchFamily="34" charset="-122"/>
            </a:endParaRPr>
          </a:p>
        </p:txBody>
      </p:sp>
      <p:sp>
        <p:nvSpPr>
          <p:cNvPr id="40" name="Chevron 77">
            <a:extLst>
              <a:ext uri="{FF2B5EF4-FFF2-40B4-BE49-F238E27FC236}">
                <a16:creationId xmlns:a16="http://schemas.microsoft.com/office/drawing/2014/main" id="{39AE607B-8673-AB41-98B6-E96ADD8CD979}"/>
              </a:ext>
            </a:extLst>
          </p:cNvPr>
          <p:cNvSpPr/>
          <p:nvPr/>
        </p:nvSpPr>
        <p:spPr>
          <a:xfrm rot="10800000" flipH="1" flipV="1">
            <a:off x="5718959" y="2352802"/>
            <a:ext cx="42929" cy="93676"/>
          </a:xfrm>
          <a:prstGeom prst="chevron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60941" tIns="30471" rIns="60941" bIns="3047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094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sym typeface="微软雅黑" panose="020B0503020204020204" pitchFamily="34" charset="-122"/>
            </a:endParaRPr>
          </a:p>
        </p:txBody>
      </p:sp>
      <p:sp>
        <p:nvSpPr>
          <p:cNvPr id="41" name="Chevron 77">
            <a:extLst>
              <a:ext uri="{FF2B5EF4-FFF2-40B4-BE49-F238E27FC236}">
                <a16:creationId xmlns:a16="http://schemas.microsoft.com/office/drawing/2014/main" id="{A6112BD1-C029-EE46-AD3E-296C45C417AF}"/>
              </a:ext>
            </a:extLst>
          </p:cNvPr>
          <p:cNvSpPr/>
          <p:nvPr/>
        </p:nvSpPr>
        <p:spPr>
          <a:xfrm rot="10800000" flipH="1" flipV="1">
            <a:off x="6621049" y="2352802"/>
            <a:ext cx="42929" cy="93676"/>
          </a:xfrm>
          <a:prstGeom prst="chevron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60941" tIns="30471" rIns="60941" bIns="3047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094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sym typeface="微软雅黑" panose="020B0503020204020204" pitchFamily="34" charset="-122"/>
            </a:endParaRPr>
          </a:p>
        </p:txBody>
      </p:sp>
      <p:sp>
        <p:nvSpPr>
          <p:cNvPr id="42" name="Chevron 77">
            <a:extLst>
              <a:ext uri="{FF2B5EF4-FFF2-40B4-BE49-F238E27FC236}">
                <a16:creationId xmlns:a16="http://schemas.microsoft.com/office/drawing/2014/main" id="{7A9909EA-2213-3345-A709-166B6B8F5FE4}"/>
              </a:ext>
            </a:extLst>
          </p:cNvPr>
          <p:cNvSpPr/>
          <p:nvPr/>
        </p:nvSpPr>
        <p:spPr>
          <a:xfrm rot="10800000" flipH="1" flipV="1">
            <a:off x="7511111" y="2352802"/>
            <a:ext cx="42929" cy="93676"/>
          </a:xfrm>
          <a:prstGeom prst="chevron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60941" tIns="30471" rIns="60941" bIns="3047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094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sym typeface="微软雅黑" panose="020B0503020204020204" pitchFamily="34" charset="-122"/>
            </a:endParaRPr>
          </a:p>
        </p:txBody>
      </p:sp>
      <p:sp>
        <p:nvSpPr>
          <p:cNvPr id="43" name="Chevron 77">
            <a:extLst>
              <a:ext uri="{FF2B5EF4-FFF2-40B4-BE49-F238E27FC236}">
                <a16:creationId xmlns:a16="http://schemas.microsoft.com/office/drawing/2014/main" id="{A8C53C92-8A29-2C47-A278-4DB5EA5EEA70}"/>
              </a:ext>
            </a:extLst>
          </p:cNvPr>
          <p:cNvSpPr/>
          <p:nvPr/>
        </p:nvSpPr>
        <p:spPr>
          <a:xfrm rot="10800000" flipH="1" flipV="1">
            <a:off x="8409191" y="2352802"/>
            <a:ext cx="42929" cy="93676"/>
          </a:xfrm>
          <a:prstGeom prst="chevron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60941" tIns="30471" rIns="60941" bIns="3047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094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sym typeface="微软雅黑" panose="020B0503020204020204" pitchFamily="34" charset="-122"/>
            </a:endParaRPr>
          </a:p>
        </p:txBody>
      </p:sp>
      <p:sp>
        <p:nvSpPr>
          <p:cNvPr id="44" name="Chevron 77">
            <a:extLst>
              <a:ext uri="{FF2B5EF4-FFF2-40B4-BE49-F238E27FC236}">
                <a16:creationId xmlns:a16="http://schemas.microsoft.com/office/drawing/2014/main" id="{171B5213-7964-F94C-B9A7-696E9ADA8156}"/>
              </a:ext>
            </a:extLst>
          </p:cNvPr>
          <p:cNvSpPr/>
          <p:nvPr/>
        </p:nvSpPr>
        <p:spPr>
          <a:xfrm rot="10800000" flipH="1" flipV="1">
            <a:off x="9311282" y="2352802"/>
            <a:ext cx="42929" cy="93676"/>
          </a:xfrm>
          <a:prstGeom prst="chevron">
            <a:avLst/>
          </a:prstGeom>
          <a:solidFill>
            <a:srgbClr val="666666"/>
          </a:solidFill>
          <a:ln>
            <a:noFill/>
          </a:ln>
          <a:effectLst/>
        </p:spPr>
        <p:txBody>
          <a:bodyPr vert="horz" wrap="square" lIns="60941" tIns="30471" rIns="60941" bIns="3047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094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D1D1A">
                  <a:lumMod val="75000"/>
                  <a:lumOff val="25000"/>
                </a:srgbClr>
              </a:solidFill>
              <a:effectLst/>
              <a:uLnTx/>
              <a:uFillTx/>
              <a:sym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 bwMode="white">
          <a:xfrm>
            <a:off x="1910544" y="5210288"/>
            <a:ext cx="8419285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4"/>
            <a:r>
              <a:rPr lang="en-US" altLang="zh-CN" dirty="0">
                <a:solidFill>
                  <a:srgbClr val="FFFFFF"/>
                </a:solidFill>
              </a:rPr>
              <a:t>2020</a:t>
            </a:r>
            <a:r>
              <a:rPr lang="zh-CN" altLang="en-US" dirty="0">
                <a:solidFill>
                  <a:srgbClr val="FFFFFF"/>
                </a:solidFill>
              </a:rPr>
              <a:t>年</a:t>
            </a:r>
            <a:r>
              <a:rPr lang="en-US" altLang="zh-CN" dirty="0">
                <a:solidFill>
                  <a:srgbClr val="FFFFFF"/>
                </a:solidFill>
              </a:rPr>
              <a:t>10</a:t>
            </a:r>
            <a:r>
              <a:rPr lang="zh-CN" altLang="en-US" dirty="0">
                <a:solidFill>
                  <a:srgbClr val="FFFFFF"/>
                </a:solidFill>
              </a:rPr>
              <a:t>月起，</a:t>
            </a:r>
            <a:r>
              <a:rPr lang="en-US" altLang="zh-CN" dirty="0">
                <a:solidFill>
                  <a:srgbClr val="FFFFFF"/>
                </a:solidFill>
              </a:rPr>
              <a:t>mxManufacture</a:t>
            </a:r>
            <a:r>
              <a:rPr lang="zh-CN" altLang="en-US" dirty="0">
                <a:solidFill>
                  <a:srgbClr val="FFFFFF"/>
                </a:solidFill>
              </a:rPr>
              <a:t>规模上线华为新产线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67D4E4A-2695-A849-A713-766A40222784}"/>
              </a:ext>
            </a:extLst>
          </p:cNvPr>
          <p:cNvGrpSpPr/>
          <p:nvPr/>
        </p:nvGrpSpPr>
        <p:grpSpPr>
          <a:xfrm rot="5400000">
            <a:off x="8589674" y="4178533"/>
            <a:ext cx="304524" cy="273336"/>
            <a:chOff x="7968327" y="6172670"/>
            <a:chExt cx="200408" cy="179883"/>
          </a:xfrm>
        </p:grpSpPr>
        <p:sp>
          <p:nvSpPr>
            <p:cNvPr id="47" name="Chevron 70">
              <a:extLst>
                <a:ext uri="{FF2B5EF4-FFF2-40B4-BE49-F238E27FC236}">
                  <a16:creationId xmlns:a16="http://schemas.microsoft.com/office/drawing/2014/main" id="{FAE18CED-E9A4-6046-AA90-7B9D56C5D537}"/>
                </a:ext>
              </a:extLst>
            </p:cNvPr>
            <p:cNvSpPr/>
            <p:nvPr/>
          </p:nvSpPr>
          <p:spPr>
            <a:xfrm rot="10800000" flipH="1" flipV="1">
              <a:off x="7968327" y="6172670"/>
              <a:ext cx="122196" cy="179883"/>
            </a:xfrm>
            <a:prstGeom prst="chevron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txBody>
            <a:bodyPr vert="horz" wrap="square" lIns="60941" tIns="30471" rIns="60941" bIns="30471" numCol="1" rtlCol="0" anchor="t" anchorCtr="0" compatLnSpc="1">
              <a:prstTxWarp prst="textNoShape">
                <a:avLst/>
              </a:prstTxWarp>
            </a:bodyPr>
            <a:lstStyle/>
            <a:p>
              <a:pPr defTabSz="609448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endParaRPr lang="en-US" sz="1200" kern="0" dirty="0">
                <a:solidFill>
                  <a:srgbClr val="1D1D1A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48" name="Chevron 77">
              <a:extLst>
                <a:ext uri="{FF2B5EF4-FFF2-40B4-BE49-F238E27FC236}">
                  <a16:creationId xmlns:a16="http://schemas.microsoft.com/office/drawing/2014/main" id="{32E767D9-FEE9-004E-B32D-33AE6D34E4DF}"/>
                </a:ext>
              </a:extLst>
            </p:cNvPr>
            <p:cNvSpPr/>
            <p:nvPr/>
          </p:nvSpPr>
          <p:spPr>
            <a:xfrm rot="10800000" flipH="1" flipV="1">
              <a:off x="8046538" y="6172670"/>
              <a:ext cx="122197" cy="179883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vert="horz" wrap="square" lIns="60941" tIns="30471" rIns="60941" bIns="30471" numCol="1" rtlCol="0" anchor="t" anchorCtr="0" compatLnSpc="1">
              <a:prstTxWarp prst="textNoShape">
                <a:avLst/>
              </a:prstTxWarp>
            </a:bodyPr>
            <a:lstStyle/>
            <a:p>
              <a:pPr defTabSz="609448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sz="1200" kern="0">
                <a:solidFill>
                  <a:srgbClr val="1D1D1A">
                    <a:lumMod val="75000"/>
                    <a:lumOff val="25000"/>
                  </a:srgbClr>
                </a:solidFill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90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754925" y="979712"/>
            <a:ext cx="6350151" cy="2360055"/>
          </a:xfrm>
          <a:prstGeom prst="rect">
            <a:avLst/>
          </a:prstGeom>
          <a:solidFill>
            <a:srgbClr val="1D1D1A">
              <a:lumMod val="10000"/>
              <a:lumOff val="90000"/>
              <a:alpha val="6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srgbClr val="666666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+mn-lt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888540" y="1232638"/>
            <a:ext cx="2392603" cy="1763951"/>
            <a:chOff x="6398496" y="1720642"/>
            <a:chExt cx="2393538" cy="1764640"/>
          </a:xfrm>
        </p:grpSpPr>
        <p:sp>
          <p:nvSpPr>
            <p:cNvPr id="96" name="流程图: 手动操作 13"/>
            <p:cNvSpPr/>
            <p:nvPr/>
          </p:nvSpPr>
          <p:spPr>
            <a:xfrm rot="6985445">
              <a:off x="7437955" y="1597398"/>
              <a:ext cx="1230835" cy="1477323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4768"/>
                <a:gd name="connsiteY0" fmla="*/ 453 h 10000"/>
                <a:gd name="connsiteX1" fmla="*/ 14768 w 14768"/>
                <a:gd name="connsiteY1" fmla="*/ 0 h 10000"/>
                <a:gd name="connsiteX2" fmla="*/ 12768 w 14768"/>
                <a:gd name="connsiteY2" fmla="*/ 10000 h 10000"/>
                <a:gd name="connsiteX3" fmla="*/ 6768 w 14768"/>
                <a:gd name="connsiteY3" fmla="*/ 10000 h 10000"/>
                <a:gd name="connsiteX4" fmla="*/ 0 w 14768"/>
                <a:gd name="connsiteY4" fmla="*/ 453 h 10000"/>
                <a:gd name="connsiteX0" fmla="*/ 0 w 13536"/>
                <a:gd name="connsiteY0" fmla="*/ 77 h 9624"/>
                <a:gd name="connsiteX1" fmla="*/ 13536 w 13536"/>
                <a:gd name="connsiteY1" fmla="*/ 0 h 9624"/>
                <a:gd name="connsiteX2" fmla="*/ 12768 w 13536"/>
                <a:gd name="connsiteY2" fmla="*/ 9624 h 9624"/>
                <a:gd name="connsiteX3" fmla="*/ 6768 w 13536"/>
                <a:gd name="connsiteY3" fmla="*/ 9624 h 9624"/>
                <a:gd name="connsiteX4" fmla="*/ 0 w 13536"/>
                <a:gd name="connsiteY4" fmla="*/ 77 h 9624"/>
                <a:gd name="connsiteX0" fmla="*/ 0 w 11758"/>
                <a:gd name="connsiteY0" fmla="*/ 80 h 10058"/>
                <a:gd name="connsiteX1" fmla="*/ 10000 w 11758"/>
                <a:gd name="connsiteY1" fmla="*/ 0 h 10058"/>
                <a:gd name="connsiteX2" fmla="*/ 11758 w 11758"/>
                <a:gd name="connsiteY2" fmla="*/ 10058 h 10058"/>
                <a:gd name="connsiteX3" fmla="*/ 5000 w 11758"/>
                <a:gd name="connsiteY3" fmla="*/ 10000 h 10058"/>
                <a:gd name="connsiteX4" fmla="*/ 0 w 11758"/>
                <a:gd name="connsiteY4" fmla="*/ 80 h 10058"/>
                <a:gd name="connsiteX0" fmla="*/ 0 w 11758"/>
                <a:gd name="connsiteY0" fmla="*/ 80 h 10095"/>
                <a:gd name="connsiteX1" fmla="*/ 10000 w 11758"/>
                <a:gd name="connsiteY1" fmla="*/ 0 h 10095"/>
                <a:gd name="connsiteX2" fmla="*/ 11758 w 11758"/>
                <a:gd name="connsiteY2" fmla="*/ 10058 h 10095"/>
                <a:gd name="connsiteX3" fmla="*/ 10327 w 11758"/>
                <a:gd name="connsiteY3" fmla="*/ 10095 h 10095"/>
                <a:gd name="connsiteX4" fmla="*/ 0 w 11758"/>
                <a:gd name="connsiteY4" fmla="*/ 80 h 10095"/>
                <a:gd name="connsiteX0" fmla="*/ 0 w 11758"/>
                <a:gd name="connsiteY0" fmla="*/ 457 h 10472"/>
                <a:gd name="connsiteX1" fmla="*/ 9870 w 11758"/>
                <a:gd name="connsiteY1" fmla="*/ 0 h 10472"/>
                <a:gd name="connsiteX2" fmla="*/ 11758 w 11758"/>
                <a:gd name="connsiteY2" fmla="*/ 10435 h 10472"/>
                <a:gd name="connsiteX3" fmla="*/ 10327 w 11758"/>
                <a:gd name="connsiteY3" fmla="*/ 10472 h 10472"/>
                <a:gd name="connsiteX4" fmla="*/ 0 w 11758"/>
                <a:gd name="connsiteY4" fmla="*/ 457 h 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8" h="10472">
                  <a:moveTo>
                    <a:pt x="0" y="457"/>
                  </a:moveTo>
                  <a:lnTo>
                    <a:pt x="9870" y="0"/>
                  </a:lnTo>
                  <a:lnTo>
                    <a:pt x="11758" y="10435"/>
                  </a:lnTo>
                  <a:lnTo>
                    <a:pt x="10327" y="10472"/>
                  </a:lnTo>
                  <a:lnTo>
                    <a:pt x="0" y="457"/>
                  </a:lnTo>
                  <a:close/>
                </a:path>
              </a:pathLst>
            </a:custGeom>
            <a:gradFill>
              <a:gsLst>
                <a:gs pos="0">
                  <a:srgbClr val="4F81BD">
                    <a:lumMod val="5000"/>
                    <a:lumOff val="95000"/>
                    <a:alpha val="32000"/>
                  </a:srgbClr>
                </a:gs>
                <a:gs pos="61000">
                  <a:srgbClr val="4F81BD">
                    <a:lumMod val="45000"/>
                    <a:lumOff val="55000"/>
                    <a:alpha val="36000"/>
                  </a:srgbClr>
                </a:gs>
                <a:gs pos="100000">
                  <a:srgbClr val="4F81BD">
                    <a:lumMod val="45000"/>
                    <a:lumOff val="55000"/>
                  </a:srgbClr>
                </a:gs>
                <a:gs pos="100000">
                  <a:srgbClr val="4F81BD">
                    <a:lumMod val="30000"/>
                    <a:lumOff val="70000"/>
                    <a:alpha val="18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56">
                <a:defRPr/>
              </a:pPr>
              <a:endParaRPr lang="en-US" sz="1200" kern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pic>
          <p:nvPicPr>
            <p:cNvPr id="97" name="图片 96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82"/>
            <a:stretch/>
          </p:blipFill>
          <p:spPr>
            <a:xfrm>
              <a:off x="6398496" y="2045755"/>
              <a:ext cx="632178" cy="1439527"/>
            </a:xfrm>
            <a:prstGeom prst="rect">
              <a:avLst/>
            </a:prstGeom>
          </p:spPr>
        </p:pic>
        <p:pic>
          <p:nvPicPr>
            <p:cNvPr id="98" name="Picture 67" descr="详细资料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6936620" y="2232365"/>
              <a:ext cx="277384" cy="321258"/>
            </a:xfrm>
            <a:prstGeom prst="rect">
              <a:avLst/>
            </a:prstGeom>
            <a:noFill/>
          </p:spPr>
        </p:pic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1028" y="2228296"/>
              <a:ext cx="255871" cy="482189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82"/>
            <a:stretch/>
          </p:blipFill>
          <p:spPr>
            <a:xfrm>
              <a:off x="7817334" y="1800032"/>
              <a:ext cx="288297" cy="628808"/>
            </a:xfrm>
            <a:prstGeom prst="rect">
              <a:avLst/>
            </a:prstGeom>
          </p:spPr>
        </p:pic>
        <p:pic>
          <p:nvPicPr>
            <p:cNvPr id="101" name="Picture 67" descr="详细资料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82330" y="1895365"/>
              <a:ext cx="151512" cy="170259"/>
            </a:xfrm>
            <a:prstGeom prst="rect">
              <a:avLst/>
            </a:prstGeom>
            <a:noFill/>
          </p:spPr>
        </p:pic>
        <p:pic>
          <p:nvPicPr>
            <p:cNvPr id="102" name="图片 101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9124" y="1853198"/>
              <a:ext cx="117860" cy="222108"/>
            </a:xfrm>
            <a:prstGeom prst="rect">
              <a:avLst/>
            </a:prstGeom>
          </p:spPr>
        </p:pic>
        <p:cxnSp>
          <p:nvCxnSpPr>
            <p:cNvPr id="103" name="直接连接符 102"/>
            <p:cNvCxnSpPr/>
            <p:nvPr/>
          </p:nvCxnSpPr>
          <p:spPr>
            <a:xfrm flipV="1">
              <a:off x="7020367" y="1885683"/>
              <a:ext cx="1006618" cy="333415"/>
            </a:xfrm>
            <a:prstGeom prst="line">
              <a:avLst/>
            </a:prstGeom>
            <a:noFill/>
            <a:ln w="9525" cap="flat" cmpd="sng" algn="ctr">
              <a:solidFill>
                <a:srgbClr val="666666">
                  <a:lumMod val="95000"/>
                </a:srgbClr>
              </a:solidFill>
              <a:prstDash val="solid"/>
            </a:ln>
            <a:effectLst/>
          </p:spPr>
        </p:cxnSp>
        <p:cxnSp>
          <p:nvCxnSpPr>
            <p:cNvPr id="104" name="直接连接符 103"/>
            <p:cNvCxnSpPr>
              <a:endCxn id="101" idx="0"/>
            </p:cNvCxnSpPr>
            <p:nvPr/>
          </p:nvCxnSpPr>
          <p:spPr>
            <a:xfrm flipV="1">
              <a:off x="6746757" y="1895365"/>
              <a:ext cx="1111330" cy="265478"/>
            </a:xfrm>
            <a:prstGeom prst="line">
              <a:avLst/>
            </a:prstGeom>
            <a:noFill/>
            <a:ln w="9525" cap="flat" cmpd="sng" algn="ctr">
              <a:solidFill>
                <a:srgbClr val="666666">
                  <a:lumMod val="95000"/>
                </a:srgbClr>
              </a:solidFill>
              <a:prstDash val="solid"/>
            </a:ln>
            <a:effectLst/>
          </p:spPr>
        </p:cxnSp>
        <p:cxnSp>
          <p:nvCxnSpPr>
            <p:cNvPr id="105" name="直接连接符 104"/>
            <p:cNvCxnSpPr/>
            <p:nvPr/>
          </p:nvCxnSpPr>
          <p:spPr>
            <a:xfrm flipV="1">
              <a:off x="6448951" y="1846068"/>
              <a:ext cx="1409135" cy="307645"/>
            </a:xfrm>
            <a:prstGeom prst="line">
              <a:avLst/>
            </a:prstGeom>
            <a:noFill/>
            <a:ln w="9525" cap="flat" cmpd="sng" algn="ctr">
              <a:solidFill>
                <a:srgbClr val="666666">
                  <a:lumMod val="95000"/>
                </a:srgbClr>
              </a:solidFill>
              <a:prstDash val="solid"/>
            </a:ln>
            <a:effectLst/>
          </p:spPr>
        </p:cxnSp>
      </p:grpSp>
      <p:sp>
        <p:nvSpPr>
          <p:cNvPr id="106" name="圆角矩形 105"/>
          <p:cNvSpPr/>
          <p:nvPr/>
        </p:nvSpPr>
        <p:spPr>
          <a:xfrm>
            <a:off x="2705621" y="1126642"/>
            <a:ext cx="1017697" cy="2212383"/>
          </a:xfrm>
          <a:prstGeom prst="roundRect">
            <a:avLst>
              <a:gd name="adj" fmla="val 8459"/>
            </a:avLst>
          </a:prstGeom>
          <a:noFill/>
          <a:ln w="12700" cap="flat" cmpd="sng" algn="ctr">
            <a:solidFill>
              <a:srgbClr val="595959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799" kern="0">
              <a:solidFill>
                <a:srgbClr val="666666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+mn-lt"/>
            </a:endParaRPr>
          </a:p>
        </p:txBody>
      </p:sp>
      <p:pic>
        <p:nvPicPr>
          <p:cNvPr id="108" name="Picture 6" descr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338" y="3402603"/>
            <a:ext cx="4969853" cy="2758824"/>
          </a:xfrm>
          <a:prstGeom prst="rect">
            <a:avLst/>
          </a:prstGeom>
          <a:ln w="3175">
            <a:miter lim="400000"/>
          </a:ln>
        </p:spPr>
      </p:pic>
      <p:sp>
        <p:nvSpPr>
          <p:cNvPr id="109" name="矩形 16"/>
          <p:cNvSpPr/>
          <p:nvPr/>
        </p:nvSpPr>
        <p:spPr>
          <a:xfrm>
            <a:off x="4225579" y="3395274"/>
            <a:ext cx="3193559" cy="2766153"/>
          </a:xfrm>
          <a:prstGeom prst="rect">
            <a:avLst/>
          </a:prstGeom>
          <a:solidFill>
            <a:srgbClr val="000000">
              <a:alpha val="70299"/>
            </a:srgbClr>
          </a:solidFill>
          <a:ln w="3175">
            <a:miter lim="400000"/>
          </a:ln>
        </p:spPr>
        <p:txBody>
          <a:bodyPr lIns="15487" tIns="15487" rIns="15487" bIns="15487" anchor="ctr"/>
          <a:lstStyle/>
          <a:p>
            <a:pPr algn="ctr" defTabSz="155093" hangingPunct="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569" kern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+mn-lt"/>
            </a:endParaRPr>
          </a:p>
        </p:txBody>
      </p:sp>
      <p:grpSp>
        <p:nvGrpSpPr>
          <p:cNvPr id="111" name="组合 6"/>
          <p:cNvGrpSpPr/>
          <p:nvPr/>
        </p:nvGrpSpPr>
        <p:grpSpPr bwMode="white">
          <a:xfrm>
            <a:off x="4537645" y="4268889"/>
            <a:ext cx="2366504" cy="741962"/>
            <a:chOff x="0" y="-969461"/>
            <a:chExt cx="8793183" cy="2447051"/>
          </a:xfrm>
        </p:grpSpPr>
        <p:sp>
          <p:nvSpPr>
            <p:cNvPr id="118" name="矩形 9"/>
            <p:cNvSpPr/>
            <p:nvPr/>
          </p:nvSpPr>
          <p:spPr bwMode="white">
            <a:xfrm>
              <a:off x="0" y="-969461"/>
              <a:ext cx="4922497" cy="244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487" tIns="15487" rIns="15487" bIns="15487" numCol="1" anchor="t">
              <a:spAutoFit/>
            </a:bodyPr>
            <a:lstStyle/>
            <a:p>
              <a:pPr algn="ctr" defTabSz="155093" hangingPunct="0">
                <a:lnSpc>
                  <a:spcPct val="110000"/>
                </a:lnSpc>
                <a:defRPr sz="4000" b="0">
                  <a:latin typeface="Huawei Sans"/>
                  <a:ea typeface="Huawei Sans"/>
                  <a:cs typeface="Huawei Sans"/>
                  <a:sym typeface="Huawei Sans"/>
                </a:defRPr>
              </a:pPr>
              <a:r>
                <a:rPr sz="1399" kern="0" dirty="0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Manual inspection</a:t>
              </a:r>
            </a:p>
            <a:p>
              <a:pPr algn="ctr" defTabSz="155093" hangingPunct="0">
                <a:lnSpc>
                  <a:spcPct val="110000"/>
                </a:lnSpc>
                <a:defRPr sz="4000" b="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r>
                <a:rPr sz="1399" kern="0" dirty="0" err="1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人工巡检</a:t>
              </a:r>
              <a:endParaRPr sz="1399" kern="0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19" name="矩形 10"/>
            <p:cNvSpPr/>
            <p:nvPr/>
          </p:nvSpPr>
          <p:spPr bwMode="white">
            <a:xfrm>
              <a:off x="7523182" y="-969461"/>
              <a:ext cx="1270001" cy="1270000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5487" tIns="15487" rIns="15487" bIns="15487" numCol="1" anchor="t">
              <a:spAutoFit/>
            </a:bodyPr>
            <a:lstStyle/>
            <a:p>
              <a:pPr algn="ctr" defTabSz="155093" hangingPunct="0">
                <a:lnSpc>
                  <a:spcPct val="110000"/>
                </a:lnSpc>
                <a:defRPr sz="4000" b="0">
                  <a:latin typeface="FZLanTingHei-R-GBK"/>
                  <a:ea typeface="FZLanTingHei-R-GBK"/>
                  <a:cs typeface="FZLanTingHei-R-GBK"/>
                  <a:sym typeface="FZLanTingHei-R-GBK"/>
                </a:defRPr>
              </a:pPr>
              <a:r>
                <a:rPr sz="1399" kern="0" dirty="0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AI </a:t>
              </a:r>
              <a:endParaRPr lang="en-US" sz="1399" kern="0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  <a:p>
              <a:pPr algn="ctr" defTabSz="155093" hangingPunct="0">
                <a:lnSpc>
                  <a:spcPct val="110000"/>
                </a:lnSpc>
                <a:defRPr sz="4000" b="0">
                  <a:latin typeface="FZLanTingHei-R-GBK"/>
                  <a:ea typeface="FZLanTingHei-R-GBK"/>
                  <a:cs typeface="FZLanTingHei-R-GBK"/>
                  <a:sym typeface="FZLanTingHei-R-GBK"/>
                </a:defRPr>
              </a:pPr>
              <a:r>
                <a:rPr sz="1399" kern="0" dirty="0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inspection</a:t>
              </a:r>
            </a:p>
            <a:p>
              <a:pPr algn="ctr" defTabSz="155093" hangingPunct="0">
                <a:lnSpc>
                  <a:spcPct val="110000"/>
                </a:lnSpc>
                <a:defRPr sz="4000" b="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r>
                <a:rPr sz="1399" kern="0" dirty="0" err="1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AI巡检</a:t>
              </a:r>
              <a:endParaRPr sz="1399" kern="0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</p:grpSp>
      <p:sp>
        <p:nvSpPr>
          <p:cNvPr id="112" name="形状"/>
          <p:cNvSpPr/>
          <p:nvPr/>
        </p:nvSpPr>
        <p:spPr bwMode="white">
          <a:xfrm rot="10800000">
            <a:off x="4283329" y="4638560"/>
            <a:ext cx="193715" cy="152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47" y="14163"/>
                </a:moveTo>
                <a:lnTo>
                  <a:pt x="12547" y="21600"/>
                </a:lnTo>
                <a:cubicBezTo>
                  <a:pt x="14056" y="19762"/>
                  <a:pt x="15565" y="17924"/>
                  <a:pt x="17074" y="16086"/>
                </a:cubicBezTo>
                <a:cubicBezTo>
                  <a:pt x="18582" y="14248"/>
                  <a:pt x="20091" y="12410"/>
                  <a:pt x="21600" y="10572"/>
                </a:cubicBezTo>
                <a:lnTo>
                  <a:pt x="12547" y="0"/>
                </a:lnTo>
                <a:lnTo>
                  <a:pt x="12547" y="6980"/>
                </a:lnTo>
                <a:lnTo>
                  <a:pt x="0" y="6980"/>
                </a:lnTo>
                <a:lnTo>
                  <a:pt x="0" y="14163"/>
                </a:lnTo>
                <a:lnTo>
                  <a:pt x="12547" y="14163"/>
                </a:lnTo>
                <a:close/>
              </a:path>
            </a:pathLst>
          </a:custGeom>
          <a:solidFill>
            <a:srgbClr val="C70001"/>
          </a:solidFill>
          <a:ln w="3175">
            <a:miter lim="400000"/>
          </a:ln>
        </p:spPr>
        <p:txBody>
          <a:bodyPr lIns="6350" tIns="6350" rIns="6350" bIns="6350" anchor="ctr"/>
          <a:lstStyle/>
          <a:p>
            <a:pPr algn="ctr" defTabSz="73025" hangingPunct="0">
              <a:defRPr sz="700" b="0">
                <a:latin typeface="+mn-lt"/>
                <a:ea typeface="+mn-ea"/>
                <a:cs typeface="+mn-cs"/>
                <a:sym typeface="Helvetica Neue Medium"/>
              </a:defRPr>
            </a:pPr>
            <a:endParaRPr sz="249" kern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13" name="形状"/>
          <p:cNvSpPr/>
          <p:nvPr/>
        </p:nvSpPr>
        <p:spPr bwMode="white">
          <a:xfrm rot="10800000" flipH="1">
            <a:off x="7167066" y="4629611"/>
            <a:ext cx="193715" cy="152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47" y="14163"/>
                </a:moveTo>
                <a:lnTo>
                  <a:pt x="12547" y="21600"/>
                </a:lnTo>
                <a:cubicBezTo>
                  <a:pt x="14056" y="19762"/>
                  <a:pt x="15565" y="17924"/>
                  <a:pt x="17074" y="16086"/>
                </a:cubicBezTo>
                <a:cubicBezTo>
                  <a:pt x="18582" y="14248"/>
                  <a:pt x="20091" y="12410"/>
                  <a:pt x="21600" y="10572"/>
                </a:cubicBezTo>
                <a:lnTo>
                  <a:pt x="12547" y="0"/>
                </a:lnTo>
                <a:lnTo>
                  <a:pt x="12547" y="6980"/>
                </a:lnTo>
                <a:lnTo>
                  <a:pt x="0" y="6980"/>
                </a:lnTo>
                <a:lnTo>
                  <a:pt x="0" y="14163"/>
                </a:lnTo>
                <a:lnTo>
                  <a:pt x="12547" y="14163"/>
                </a:lnTo>
                <a:close/>
              </a:path>
            </a:pathLst>
          </a:custGeom>
          <a:solidFill>
            <a:srgbClr val="C70001"/>
          </a:solidFill>
          <a:ln w="3175">
            <a:miter lim="400000"/>
          </a:ln>
        </p:spPr>
        <p:txBody>
          <a:bodyPr lIns="6350" tIns="6350" rIns="6350" bIns="6350" anchor="ctr"/>
          <a:lstStyle/>
          <a:p>
            <a:pPr algn="ctr" defTabSz="73025" hangingPunct="0">
              <a:defRPr sz="700" b="0">
                <a:latin typeface="+mn-lt"/>
                <a:ea typeface="+mn-ea"/>
                <a:cs typeface="+mn-cs"/>
                <a:sym typeface="Helvetica Neue Medium"/>
              </a:defRPr>
            </a:pPr>
            <a:endParaRPr sz="249" kern="0">
              <a:solidFill>
                <a:srgbClr val="FFFFFF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+mn-lt"/>
            </a:endParaRPr>
          </a:p>
        </p:txBody>
      </p:sp>
      <p:pic>
        <p:nvPicPr>
          <p:cNvPr id="115" name="Picture 4" descr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9355" y="3674607"/>
            <a:ext cx="2046006" cy="364668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文本框 120"/>
          <p:cNvSpPr txBox="1"/>
          <p:nvPr/>
        </p:nvSpPr>
        <p:spPr bwMode="white">
          <a:xfrm>
            <a:off x="4819419" y="5094012"/>
            <a:ext cx="2347644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作业效率提升 </a:t>
            </a:r>
            <a:r>
              <a:rPr lang="en-US" altLang="zh-CN" sz="2399" b="1" dirty="0">
                <a:solidFill>
                  <a:srgbClr val="FFC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80X+</a:t>
            </a:r>
            <a:endParaRPr lang="zh-CN" altLang="en-US" sz="2399" dirty="0">
              <a:solidFill>
                <a:srgbClr val="FFC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122" name="文本框 121"/>
          <p:cNvSpPr txBox="1"/>
          <p:nvPr/>
        </p:nvSpPr>
        <p:spPr bwMode="white">
          <a:xfrm>
            <a:off x="4819421" y="5475747"/>
            <a:ext cx="2174793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9" b="1" dirty="0">
                <a:solidFill>
                  <a:srgbClr val="FFFFFF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系统成本下降 </a:t>
            </a:r>
            <a:r>
              <a:rPr lang="en-US" altLang="zh-CN" sz="2399" b="1" dirty="0">
                <a:solidFill>
                  <a:srgbClr val="FFC00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30%</a:t>
            </a:r>
            <a:endParaRPr lang="zh-CN" altLang="en-US" sz="1799" dirty="0">
              <a:solidFill>
                <a:srgbClr val="FFC00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  <a:sym typeface="+mn-lt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3743124" y="2588151"/>
            <a:ext cx="3148471" cy="857736"/>
            <a:chOff x="6409838" y="3469359"/>
            <a:chExt cx="3149701" cy="858071"/>
          </a:xfrm>
        </p:grpSpPr>
        <p:sp>
          <p:nvSpPr>
            <p:cNvPr id="125" name="TextBox 4"/>
            <p:cNvSpPr txBox="1"/>
            <p:nvPr/>
          </p:nvSpPr>
          <p:spPr>
            <a:xfrm>
              <a:off x="6716010" y="3717760"/>
              <a:ext cx="720358" cy="60967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897" tIns="179897" rIns="179897" bIns="179897" anchor="ctr">
              <a:spAutoFit/>
            </a:bodyPr>
            <a:lstStyle>
              <a:lvl1pPr algn="r" defTabSz="611480">
                <a:defRPr sz="16400" b="1">
                  <a:solidFill>
                    <a:schemeClr val="accent5"/>
                  </a:solidFill>
                  <a:latin typeface="Akkurat Pro"/>
                  <a:ea typeface="Akkurat Pro"/>
                  <a:cs typeface="Akkurat Pro"/>
                  <a:sym typeface="Akkurat Pro"/>
                </a:defRPr>
              </a:lvl1pPr>
            </a:lstStyle>
            <a:p>
              <a:pPr algn="ctr" defTabSz="611235">
                <a:defRPr/>
              </a:pPr>
              <a:r>
                <a:rPr lang="en-US" altLang="zh-CN" sz="1599" kern="0" dirty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1</a:t>
              </a:r>
              <a:r>
                <a:rPr lang="en-US" altLang="zh-CN" sz="1200" kern="0" dirty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W</a:t>
              </a:r>
              <a:endParaRPr sz="1200" b="0" kern="0" dirty="0">
                <a:solidFill>
                  <a:srgbClr val="666666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26" name="TextBox 4"/>
            <p:cNvSpPr txBox="1"/>
            <p:nvPr/>
          </p:nvSpPr>
          <p:spPr>
            <a:xfrm>
              <a:off x="7480472" y="3710036"/>
              <a:ext cx="1089546" cy="60967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897" tIns="179897" rIns="179897" bIns="179897" anchor="ctr">
              <a:spAutoFit/>
            </a:bodyPr>
            <a:lstStyle>
              <a:lvl1pPr algn="r" defTabSz="611480">
                <a:defRPr sz="16400" b="1">
                  <a:solidFill>
                    <a:schemeClr val="accent5"/>
                  </a:solidFill>
                  <a:latin typeface="Akkurat Pro"/>
                  <a:ea typeface="Akkurat Pro"/>
                  <a:cs typeface="Akkurat Pro"/>
                  <a:sym typeface="Akkurat Pro"/>
                </a:defRPr>
              </a:lvl1pPr>
            </a:lstStyle>
            <a:p>
              <a:pPr algn="ctr" defTabSz="611235">
                <a:defRPr/>
              </a:pPr>
              <a:r>
                <a:rPr lang="en-US" sz="1599" kern="0" dirty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1</a:t>
              </a:r>
              <a:r>
                <a:rPr lang="zh-CN" altLang="en-US" sz="1200" kern="0" dirty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次</a:t>
              </a:r>
              <a:r>
                <a:rPr lang="en-US" altLang="zh-CN" sz="1200" kern="0" dirty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/</a:t>
              </a:r>
              <a:r>
                <a:rPr lang="zh-CN" altLang="en-US" sz="1200" kern="0" dirty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分钟</a:t>
              </a:r>
              <a:endParaRPr sz="1200" b="0" kern="0" dirty="0">
                <a:solidFill>
                  <a:srgbClr val="666666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27" name="TextBox 4"/>
            <p:cNvSpPr txBox="1"/>
            <p:nvPr/>
          </p:nvSpPr>
          <p:spPr>
            <a:xfrm>
              <a:off x="8039488" y="3710052"/>
              <a:ext cx="1520051" cy="609639"/>
            </a:xfrm>
            <a:prstGeom prst="rect">
              <a:avLst/>
            </a:prstGeom>
            <a:ln w="3175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897" tIns="179897" rIns="179897" bIns="179897" anchor="ctr">
              <a:spAutoFit/>
            </a:bodyPr>
            <a:lstStyle>
              <a:lvl1pPr algn="r" defTabSz="611480">
                <a:defRPr sz="16400" b="1">
                  <a:solidFill>
                    <a:schemeClr val="accent5"/>
                  </a:solidFill>
                  <a:latin typeface="Akkurat Pro"/>
                  <a:ea typeface="Akkurat Pro"/>
                  <a:cs typeface="Akkurat Pro"/>
                  <a:sym typeface="Akkurat Pro"/>
                </a:defRPr>
              </a:lvl1pPr>
            </a:lstStyle>
            <a:p>
              <a:pPr algn="ctr" defTabSz="611235">
                <a:defRPr/>
              </a:pPr>
              <a:r>
                <a:rPr lang="en-US" altLang="zh-CN" sz="1599" kern="0" dirty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22</a:t>
              </a:r>
              <a:r>
                <a:rPr lang="en-US" altLang="zh-CN" sz="1200" kern="0" dirty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TOPS</a:t>
              </a:r>
              <a:endParaRPr sz="1200" b="0" kern="0" dirty="0">
                <a:solidFill>
                  <a:srgbClr val="666666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28" name="TextBox 4"/>
            <p:cNvSpPr txBox="1"/>
            <p:nvPr/>
          </p:nvSpPr>
          <p:spPr>
            <a:xfrm>
              <a:off x="6409838" y="3474480"/>
              <a:ext cx="1325328" cy="5481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897" tIns="179897" rIns="179897" bIns="179897" anchor="ctr">
              <a:spAutoFit/>
            </a:bodyPr>
            <a:lstStyle>
              <a:lvl1pPr algn="r" defTabSz="611480">
                <a:defRPr sz="16400" b="1">
                  <a:solidFill>
                    <a:schemeClr val="accent5"/>
                  </a:solidFill>
                  <a:latin typeface="Akkurat Pro"/>
                  <a:ea typeface="Akkurat Pro"/>
                  <a:cs typeface="Akkurat Pro"/>
                  <a:sym typeface="Akkurat Pro"/>
                </a:defRPr>
              </a:lvl1pPr>
            </a:lstStyle>
            <a:p>
              <a:pPr algn="ctr" defTabSz="611235">
                <a:defRPr/>
              </a:pPr>
              <a:r>
                <a:rPr lang="zh-CN" altLang="en-US" sz="1200" b="0" kern="0" dirty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系统平均功耗</a:t>
              </a:r>
            </a:p>
          </p:txBody>
        </p:sp>
        <p:sp>
          <p:nvSpPr>
            <p:cNvPr id="129" name="TextBox 4"/>
            <p:cNvSpPr txBox="1"/>
            <p:nvPr/>
          </p:nvSpPr>
          <p:spPr>
            <a:xfrm>
              <a:off x="7427925" y="3469359"/>
              <a:ext cx="1197186" cy="5481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897" tIns="179897" rIns="179897" bIns="179897" anchor="ctr">
              <a:spAutoFit/>
            </a:bodyPr>
            <a:lstStyle>
              <a:lvl1pPr algn="r" defTabSz="611480">
                <a:defRPr sz="16400" b="1">
                  <a:solidFill>
                    <a:schemeClr val="accent5"/>
                  </a:solidFill>
                  <a:latin typeface="Akkurat Pro"/>
                  <a:ea typeface="Akkurat Pro"/>
                  <a:cs typeface="Akkurat Pro"/>
                  <a:sym typeface="Akkurat Pro"/>
                </a:defRPr>
              </a:lvl1pPr>
            </a:lstStyle>
            <a:p>
              <a:pPr algn="ctr" defTabSz="611235">
                <a:defRPr/>
              </a:pPr>
              <a:r>
                <a:rPr lang="zh-CN" altLang="en-US" sz="1200" b="0" kern="0" dirty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实时分析</a:t>
              </a:r>
            </a:p>
          </p:txBody>
        </p:sp>
        <p:sp>
          <p:nvSpPr>
            <p:cNvPr id="130" name="TextBox 4"/>
            <p:cNvSpPr txBox="1"/>
            <p:nvPr/>
          </p:nvSpPr>
          <p:spPr>
            <a:xfrm>
              <a:off x="8206835" y="3469359"/>
              <a:ext cx="1197186" cy="54811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897" tIns="179897" rIns="179897" bIns="179897" anchor="ctr">
              <a:spAutoFit/>
            </a:bodyPr>
            <a:lstStyle>
              <a:lvl1pPr algn="r" defTabSz="611480">
                <a:defRPr sz="16400" b="1">
                  <a:solidFill>
                    <a:schemeClr val="accent5"/>
                  </a:solidFill>
                  <a:latin typeface="Akkurat Pro"/>
                  <a:ea typeface="Akkurat Pro"/>
                  <a:cs typeface="Akkurat Pro"/>
                  <a:sym typeface="Akkurat Pro"/>
                </a:defRPr>
              </a:lvl1pPr>
            </a:lstStyle>
            <a:p>
              <a:pPr algn="ctr" defTabSz="611235">
                <a:defRPr/>
              </a:pPr>
              <a:r>
                <a:rPr lang="zh-CN" altLang="en-US" sz="1200" b="0" kern="0" dirty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高算力</a:t>
              </a:r>
            </a:p>
          </p:txBody>
        </p:sp>
        <p:cxnSp>
          <p:nvCxnSpPr>
            <p:cNvPr id="131" name="直接连接符 130"/>
            <p:cNvCxnSpPr/>
            <p:nvPr/>
          </p:nvCxnSpPr>
          <p:spPr>
            <a:xfrm>
              <a:off x="7625715" y="3672840"/>
              <a:ext cx="0" cy="156210"/>
            </a:xfrm>
            <a:prstGeom prst="line">
              <a:avLst/>
            </a:prstGeom>
            <a:noFill/>
            <a:ln w="6350" cap="flat" cmpd="sng" algn="ctr">
              <a:solidFill>
                <a:srgbClr val="1D1D1A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32" name="直接连接符 131"/>
            <p:cNvCxnSpPr/>
            <p:nvPr/>
          </p:nvCxnSpPr>
          <p:spPr>
            <a:xfrm>
              <a:off x="8452485" y="3672840"/>
              <a:ext cx="0" cy="156210"/>
            </a:xfrm>
            <a:prstGeom prst="line">
              <a:avLst/>
            </a:prstGeom>
            <a:noFill/>
            <a:ln w="6350" cap="flat" cmpd="sng" algn="ctr">
              <a:solidFill>
                <a:srgbClr val="1D1D1A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133" name="TextBox 60"/>
          <p:cNvSpPr txBox="1"/>
          <p:nvPr/>
        </p:nvSpPr>
        <p:spPr>
          <a:xfrm>
            <a:off x="7852389" y="1107599"/>
            <a:ext cx="3311087" cy="399553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39" tIns="8420" rIns="16839" bIns="8420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zh-CN" altLang="en-US" sz="1599" kern="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超低功耗使能端侧智能分析</a:t>
            </a:r>
          </a:p>
        </p:txBody>
      </p:sp>
      <p:grpSp>
        <p:nvGrpSpPr>
          <p:cNvPr id="134" name="组合 133"/>
          <p:cNvGrpSpPr/>
          <p:nvPr/>
        </p:nvGrpSpPr>
        <p:grpSpPr>
          <a:xfrm>
            <a:off x="9666842" y="1888175"/>
            <a:ext cx="1793322" cy="820093"/>
            <a:chOff x="9486565" y="2230476"/>
            <a:chExt cx="2035394" cy="559169"/>
          </a:xfrm>
        </p:grpSpPr>
        <p:sp>
          <p:nvSpPr>
            <p:cNvPr id="135" name="矩形 134"/>
            <p:cNvSpPr/>
            <p:nvPr/>
          </p:nvSpPr>
          <p:spPr>
            <a:xfrm>
              <a:off x="9757883" y="2230476"/>
              <a:ext cx="1720390" cy="559169"/>
            </a:xfrm>
            <a:prstGeom prst="rect">
              <a:avLst/>
            </a:prstGeom>
            <a:solidFill>
              <a:srgbClr val="DAE3F3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1" tIns="45701" rIns="91401" bIns="457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26">
                <a:defRPr/>
              </a:pPr>
              <a:endParaRPr lang="en-US" sz="2399" kern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36" name="等腰三角形 135"/>
            <p:cNvSpPr/>
            <p:nvPr/>
          </p:nvSpPr>
          <p:spPr>
            <a:xfrm rot="16200000">
              <a:off x="9523391" y="2577631"/>
              <a:ext cx="170996" cy="244647"/>
            </a:xfrm>
            <a:prstGeom prst="triangle">
              <a:avLst>
                <a:gd name="adj" fmla="val 0"/>
              </a:avLst>
            </a:prstGeom>
            <a:solidFill>
              <a:srgbClr val="DAE3F3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26">
                <a:defRPr/>
              </a:pPr>
              <a:endParaRPr lang="en-US" sz="1349" kern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grpSp>
          <p:nvGrpSpPr>
            <p:cNvPr id="137" name="组合 136"/>
            <p:cNvGrpSpPr/>
            <p:nvPr/>
          </p:nvGrpSpPr>
          <p:grpSpPr>
            <a:xfrm rot="10800000" flipH="1" flipV="1">
              <a:off x="9763239" y="2237898"/>
              <a:ext cx="147468" cy="147462"/>
              <a:chOff x="19514276" y="4423691"/>
              <a:chExt cx="1080550" cy="1080519"/>
            </a:xfrm>
          </p:grpSpPr>
          <p:cxnSp>
            <p:nvCxnSpPr>
              <p:cNvPr id="139" name="直接连接符 138"/>
              <p:cNvCxnSpPr/>
              <p:nvPr/>
            </p:nvCxnSpPr>
            <p:spPr>
              <a:xfrm>
                <a:off x="19514824" y="4423691"/>
                <a:ext cx="1080002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19514276" y="4424195"/>
                <a:ext cx="0" cy="108001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38" name="矩形 137"/>
            <p:cNvSpPr/>
            <p:nvPr/>
          </p:nvSpPr>
          <p:spPr>
            <a:xfrm>
              <a:off x="9765847" y="2285770"/>
              <a:ext cx="1756112" cy="4702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228509">
                <a:lnSpc>
                  <a:spcPct val="110000"/>
                </a:lnSpc>
                <a:spcBef>
                  <a:spcPts val="700"/>
                </a:spcBef>
                <a:defRPr sz="4200" b="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r>
                <a:rPr lang="zh-CN" altLang="en-US" sz="1399" kern="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功耗降低 </a:t>
              </a:r>
              <a:r>
                <a:rPr lang="en-US" altLang="zh-CN" sz="1599" b="1" kern="0" dirty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80%</a:t>
              </a:r>
            </a:p>
            <a:p>
              <a:pPr algn="ctr" defTabSz="228509">
                <a:lnSpc>
                  <a:spcPct val="110000"/>
                </a:lnSpc>
                <a:spcBef>
                  <a:spcPts val="700"/>
                </a:spcBef>
                <a:defRPr sz="4200" b="0">
                  <a:latin typeface="FZLanTingHeiS-R-GB"/>
                  <a:ea typeface="FZLanTingHeiS-R-GB"/>
                  <a:cs typeface="FZLanTingHeiS-R-GB"/>
                  <a:sym typeface="FZLanTingHeiS-R-GB"/>
                </a:defRPr>
              </a:pPr>
              <a:r>
                <a:rPr lang="zh-CN" altLang="en-US" sz="1399" kern="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满足边缘计算要求</a:t>
              </a:r>
            </a:p>
          </p:txBody>
        </p:sp>
      </p:grpSp>
      <p:grpSp>
        <p:nvGrpSpPr>
          <p:cNvPr id="141" name="组合 140"/>
          <p:cNvGrpSpPr>
            <a:grpSpLocks noChangeAspect="1"/>
          </p:cNvGrpSpPr>
          <p:nvPr/>
        </p:nvGrpSpPr>
        <p:grpSpPr>
          <a:xfrm>
            <a:off x="11026477" y="1250639"/>
            <a:ext cx="359859" cy="100465"/>
            <a:chOff x="737542" y="1353101"/>
            <a:chExt cx="766940" cy="214110"/>
          </a:xfrm>
        </p:grpSpPr>
        <p:sp>
          <p:nvSpPr>
            <p:cNvPr id="142" name="椭圆 141"/>
            <p:cNvSpPr/>
            <p:nvPr/>
          </p:nvSpPr>
          <p:spPr>
            <a:xfrm>
              <a:off x="737542" y="1353101"/>
              <a:ext cx="214110" cy="21411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>
                <a:defRPr/>
              </a:pPr>
              <a:endParaRPr lang="en-US" sz="1799" kern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1013957" y="1353101"/>
              <a:ext cx="214110" cy="214110"/>
            </a:xfrm>
            <a:prstGeom prst="ellipse">
              <a:avLst/>
            </a:prstGeom>
            <a:solidFill>
              <a:srgbClr val="C00000">
                <a:alpha val="6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>
                <a:defRPr/>
              </a:pPr>
              <a:endParaRPr lang="en-US" sz="1799" kern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>
              <a:off x="1290372" y="1353101"/>
              <a:ext cx="214110" cy="214110"/>
            </a:xfrm>
            <a:prstGeom prst="ellipse">
              <a:avLst/>
            </a:prstGeom>
            <a:solidFill>
              <a:srgbClr val="C00000">
                <a:alpha val="3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>
                <a:defRPr/>
              </a:pPr>
              <a:endParaRPr lang="en-US" sz="1799" kern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</p:grpSp>
      <p:grpSp>
        <p:nvGrpSpPr>
          <p:cNvPr id="145" name="组合 144"/>
          <p:cNvGrpSpPr>
            <a:grpSpLocks noChangeAspect="1"/>
          </p:cNvGrpSpPr>
          <p:nvPr/>
        </p:nvGrpSpPr>
        <p:grpSpPr>
          <a:xfrm>
            <a:off x="7629808" y="1250639"/>
            <a:ext cx="359859" cy="100465"/>
            <a:chOff x="737542" y="1353101"/>
            <a:chExt cx="766940" cy="214110"/>
          </a:xfrm>
        </p:grpSpPr>
        <p:sp>
          <p:nvSpPr>
            <p:cNvPr id="146" name="椭圆 145"/>
            <p:cNvSpPr/>
            <p:nvPr/>
          </p:nvSpPr>
          <p:spPr>
            <a:xfrm>
              <a:off x="737542" y="1353101"/>
              <a:ext cx="214110" cy="214110"/>
            </a:xfrm>
            <a:prstGeom prst="ellipse">
              <a:avLst/>
            </a:prstGeom>
            <a:solidFill>
              <a:srgbClr val="D79C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>
                <a:defRPr/>
              </a:pPr>
              <a:endParaRPr lang="en-US" sz="1799" kern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>
              <a:off x="1013957" y="1353101"/>
              <a:ext cx="214110" cy="214110"/>
            </a:xfrm>
            <a:prstGeom prst="ellipse">
              <a:avLst/>
            </a:prstGeom>
            <a:solidFill>
              <a:srgbClr val="C00000">
                <a:alpha val="6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>
                <a:defRPr/>
              </a:pPr>
              <a:endParaRPr lang="en-US" sz="1799" kern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>
              <a:off x="1290372" y="1353101"/>
              <a:ext cx="214110" cy="214110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83" tIns="45691" rIns="91383" bIns="456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>
                <a:defRPr/>
              </a:pPr>
              <a:endParaRPr lang="en-US" sz="1799" kern="0" dirty="0">
                <a:solidFill>
                  <a:prstClr val="white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494838" y="1170169"/>
            <a:ext cx="1495835" cy="2168856"/>
            <a:chOff x="5404010" y="640130"/>
            <a:chExt cx="1496419" cy="2392163"/>
          </a:xfrm>
        </p:grpSpPr>
        <p:sp>
          <p:nvSpPr>
            <p:cNvPr id="151" name="TextBox 60"/>
            <p:cNvSpPr txBox="1"/>
            <p:nvPr/>
          </p:nvSpPr>
          <p:spPr>
            <a:xfrm>
              <a:off x="5404010" y="2632584"/>
              <a:ext cx="1496419" cy="39970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txBody>
            <a:bodyPr lIns="16839" tIns="8420" rIns="16839" bIns="8420" anchor="ctr"/>
            <a:lstStyle>
              <a:defPPr>
                <a:defRPr lang="zh-CN"/>
              </a:defPPr>
              <a:lvl1pPr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 b="1">
                  <a:solidFill>
                    <a:schemeClr val="bg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defRPr>
              </a:lvl1pPr>
            </a:lstStyle>
            <a:p>
              <a:pPr defTabSz="914034">
                <a:defRPr/>
              </a:pPr>
              <a:r>
                <a:rPr lang="en-US" altLang="zh-CN" sz="1200" kern="0" dirty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Atlas 200</a:t>
              </a:r>
              <a:endParaRPr lang="zh-CN" altLang="en-US" sz="1200" kern="0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5614876" y="640130"/>
              <a:ext cx="993140" cy="2076426"/>
              <a:chOff x="5940083" y="-599340"/>
              <a:chExt cx="1792845" cy="3748426"/>
            </a:xfrm>
          </p:grpSpPr>
          <p:pic>
            <p:nvPicPr>
              <p:cNvPr id="154" name="图片 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030843" y="-599340"/>
                <a:ext cx="1588226" cy="18108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5" name="图片 15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0083" y="2140611"/>
                <a:ext cx="1792845" cy="1008475"/>
              </a:xfrm>
              <a:prstGeom prst="rect">
                <a:avLst/>
              </a:prstGeom>
            </p:spPr>
          </p:pic>
          <p:sp>
            <p:nvSpPr>
              <p:cNvPr id="156" name="加号 155"/>
              <p:cNvSpPr/>
              <p:nvPr/>
            </p:nvSpPr>
            <p:spPr>
              <a:xfrm>
                <a:off x="6608846" y="1814635"/>
                <a:ext cx="455319" cy="437915"/>
              </a:xfrm>
              <a:prstGeom prst="mathPlus">
                <a:avLst>
                  <a:gd name="adj1" fmla="val 19636"/>
                </a:avLst>
              </a:prstGeom>
              <a:solidFill>
                <a:srgbClr val="3B89D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034">
                  <a:defRPr/>
                </a:pPr>
                <a:endParaRPr lang="zh-CN" altLang="en-US" sz="1799" kern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</p:grpSp>
        <p:sp>
          <p:nvSpPr>
            <p:cNvPr id="153" name="矩形 277"/>
            <p:cNvSpPr/>
            <p:nvPr/>
          </p:nvSpPr>
          <p:spPr>
            <a:xfrm>
              <a:off x="5686909" y="1703446"/>
              <a:ext cx="930622" cy="203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 defTabSz="685663">
                <a:defRPr/>
              </a:pPr>
              <a:r>
                <a:rPr lang="zh-CN" altLang="en-US" sz="1200" b="1" kern="0" dirty="0"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智能摄像机</a:t>
              </a:r>
            </a:p>
          </p:txBody>
        </p:sp>
      </p:grpSp>
      <p:sp>
        <p:nvSpPr>
          <p:cNvPr id="157" name="文本框 156"/>
          <p:cNvSpPr txBox="1"/>
          <p:nvPr/>
        </p:nvSpPr>
        <p:spPr>
          <a:xfrm>
            <a:off x="5527062" y="2468558"/>
            <a:ext cx="1128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监控管理平台</a:t>
            </a:r>
          </a:p>
        </p:txBody>
      </p:sp>
      <p:grpSp>
        <p:nvGrpSpPr>
          <p:cNvPr id="158" name="组合 157"/>
          <p:cNvGrpSpPr/>
          <p:nvPr/>
        </p:nvGrpSpPr>
        <p:grpSpPr bwMode="gray">
          <a:xfrm>
            <a:off x="5452668" y="1789438"/>
            <a:ext cx="1235347" cy="649451"/>
            <a:chOff x="646118" y="4021076"/>
            <a:chExt cx="3843157" cy="1786591"/>
          </a:xfrm>
        </p:grpSpPr>
        <p:pic>
          <p:nvPicPr>
            <p:cNvPr id="159" name="Picture 10" descr="Picture 10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5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646118" y="4021076"/>
              <a:ext cx="3843157" cy="17865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Freeform 8"/>
            <p:cNvSpPr/>
            <p:nvPr/>
          </p:nvSpPr>
          <p:spPr bwMode="gray">
            <a:xfrm>
              <a:off x="646118" y="4028817"/>
              <a:ext cx="3843157" cy="1763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47" y="12897"/>
                  </a:moveTo>
                  <a:lnTo>
                    <a:pt x="19319" y="12559"/>
                  </a:lnTo>
                  <a:lnTo>
                    <a:pt x="19276" y="12220"/>
                  </a:lnTo>
                  <a:lnTo>
                    <a:pt x="19227" y="11894"/>
                  </a:lnTo>
                  <a:lnTo>
                    <a:pt x="19115" y="11269"/>
                  </a:lnTo>
                  <a:lnTo>
                    <a:pt x="19045" y="10956"/>
                  </a:lnTo>
                  <a:lnTo>
                    <a:pt x="18968" y="10657"/>
                  </a:lnTo>
                  <a:lnTo>
                    <a:pt x="18883" y="10370"/>
                  </a:lnTo>
                  <a:lnTo>
                    <a:pt x="18792" y="10083"/>
                  </a:lnTo>
                  <a:lnTo>
                    <a:pt x="18694" y="9810"/>
                  </a:lnTo>
                  <a:lnTo>
                    <a:pt x="18483" y="9289"/>
                  </a:lnTo>
                  <a:lnTo>
                    <a:pt x="18371" y="9041"/>
                  </a:lnTo>
                  <a:lnTo>
                    <a:pt x="18245" y="8794"/>
                  </a:lnTo>
                  <a:lnTo>
                    <a:pt x="17992" y="8351"/>
                  </a:lnTo>
                  <a:lnTo>
                    <a:pt x="17851" y="8142"/>
                  </a:lnTo>
                  <a:lnTo>
                    <a:pt x="17571" y="7752"/>
                  </a:lnTo>
                  <a:lnTo>
                    <a:pt x="17262" y="7413"/>
                  </a:lnTo>
                  <a:lnTo>
                    <a:pt x="17107" y="7269"/>
                  </a:lnTo>
                  <a:lnTo>
                    <a:pt x="16939" y="7126"/>
                  </a:lnTo>
                  <a:lnTo>
                    <a:pt x="16777" y="6996"/>
                  </a:lnTo>
                  <a:lnTo>
                    <a:pt x="16609" y="6892"/>
                  </a:lnTo>
                  <a:lnTo>
                    <a:pt x="16433" y="6787"/>
                  </a:lnTo>
                  <a:lnTo>
                    <a:pt x="16258" y="6709"/>
                  </a:lnTo>
                  <a:lnTo>
                    <a:pt x="15893" y="6579"/>
                  </a:lnTo>
                  <a:lnTo>
                    <a:pt x="15710" y="6540"/>
                  </a:lnTo>
                  <a:lnTo>
                    <a:pt x="15331" y="6514"/>
                  </a:lnTo>
                  <a:lnTo>
                    <a:pt x="15100" y="6527"/>
                  </a:lnTo>
                  <a:lnTo>
                    <a:pt x="14868" y="6566"/>
                  </a:lnTo>
                  <a:lnTo>
                    <a:pt x="14784" y="6201"/>
                  </a:lnTo>
                  <a:lnTo>
                    <a:pt x="14685" y="5849"/>
                  </a:lnTo>
                  <a:lnTo>
                    <a:pt x="14587" y="5511"/>
                  </a:lnTo>
                  <a:lnTo>
                    <a:pt x="14482" y="5172"/>
                  </a:lnTo>
                  <a:lnTo>
                    <a:pt x="14370" y="4846"/>
                  </a:lnTo>
                  <a:lnTo>
                    <a:pt x="14250" y="4521"/>
                  </a:lnTo>
                  <a:lnTo>
                    <a:pt x="14124" y="4208"/>
                  </a:lnTo>
                  <a:lnTo>
                    <a:pt x="13998" y="3908"/>
                  </a:lnTo>
                  <a:lnTo>
                    <a:pt x="13857" y="3609"/>
                  </a:lnTo>
                  <a:lnTo>
                    <a:pt x="13717" y="3335"/>
                  </a:lnTo>
                  <a:lnTo>
                    <a:pt x="13569" y="3062"/>
                  </a:lnTo>
                  <a:lnTo>
                    <a:pt x="13415" y="2788"/>
                  </a:lnTo>
                  <a:lnTo>
                    <a:pt x="13260" y="2540"/>
                  </a:lnTo>
                  <a:lnTo>
                    <a:pt x="13099" y="2293"/>
                  </a:lnTo>
                  <a:lnTo>
                    <a:pt x="12931" y="2058"/>
                  </a:lnTo>
                  <a:lnTo>
                    <a:pt x="12762" y="1837"/>
                  </a:lnTo>
                  <a:lnTo>
                    <a:pt x="12587" y="1615"/>
                  </a:lnTo>
                  <a:lnTo>
                    <a:pt x="12404" y="1420"/>
                  </a:lnTo>
                  <a:lnTo>
                    <a:pt x="12222" y="1238"/>
                  </a:lnTo>
                  <a:lnTo>
                    <a:pt x="12032" y="1055"/>
                  </a:lnTo>
                  <a:lnTo>
                    <a:pt x="11639" y="743"/>
                  </a:lnTo>
                  <a:lnTo>
                    <a:pt x="11442" y="599"/>
                  </a:lnTo>
                  <a:lnTo>
                    <a:pt x="11035" y="365"/>
                  </a:lnTo>
                  <a:lnTo>
                    <a:pt x="10825" y="274"/>
                  </a:lnTo>
                  <a:lnTo>
                    <a:pt x="10614" y="195"/>
                  </a:lnTo>
                  <a:lnTo>
                    <a:pt x="10396" y="117"/>
                  </a:lnTo>
                  <a:lnTo>
                    <a:pt x="10179" y="65"/>
                  </a:lnTo>
                  <a:lnTo>
                    <a:pt x="9961" y="26"/>
                  </a:lnTo>
                  <a:lnTo>
                    <a:pt x="9736" y="0"/>
                  </a:lnTo>
                  <a:lnTo>
                    <a:pt x="9512" y="0"/>
                  </a:lnTo>
                  <a:lnTo>
                    <a:pt x="9231" y="13"/>
                  </a:lnTo>
                  <a:lnTo>
                    <a:pt x="8950" y="52"/>
                  </a:lnTo>
                  <a:lnTo>
                    <a:pt x="8677" y="104"/>
                  </a:lnTo>
                  <a:lnTo>
                    <a:pt x="8403" y="195"/>
                  </a:lnTo>
                  <a:lnTo>
                    <a:pt x="8136" y="300"/>
                  </a:lnTo>
                  <a:lnTo>
                    <a:pt x="7869" y="430"/>
                  </a:lnTo>
                  <a:lnTo>
                    <a:pt x="7609" y="586"/>
                  </a:lnTo>
                  <a:lnTo>
                    <a:pt x="7357" y="756"/>
                  </a:lnTo>
                  <a:lnTo>
                    <a:pt x="7111" y="951"/>
                  </a:lnTo>
                  <a:lnTo>
                    <a:pt x="6872" y="1172"/>
                  </a:lnTo>
                  <a:lnTo>
                    <a:pt x="6641" y="1407"/>
                  </a:lnTo>
                  <a:lnTo>
                    <a:pt x="6409" y="1668"/>
                  </a:lnTo>
                  <a:lnTo>
                    <a:pt x="6191" y="1928"/>
                  </a:lnTo>
                  <a:lnTo>
                    <a:pt x="5974" y="2228"/>
                  </a:lnTo>
                  <a:lnTo>
                    <a:pt x="5770" y="2527"/>
                  </a:lnTo>
                  <a:lnTo>
                    <a:pt x="5567" y="2853"/>
                  </a:lnTo>
                  <a:lnTo>
                    <a:pt x="5377" y="3192"/>
                  </a:lnTo>
                  <a:lnTo>
                    <a:pt x="5195" y="3557"/>
                  </a:lnTo>
                  <a:lnTo>
                    <a:pt x="5026" y="3921"/>
                  </a:lnTo>
                  <a:lnTo>
                    <a:pt x="4865" y="4312"/>
                  </a:lnTo>
                  <a:lnTo>
                    <a:pt x="4703" y="4716"/>
                  </a:lnTo>
                  <a:lnTo>
                    <a:pt x="4563" y="5120"/>
                  </a:lnTo>
                  <a:lnTo>
                    <a:pt x="4430" y="5550"/>
                  </a:lnTo>
                  <a:lnTo>
                    <a:pt x="4303" y="5993"/>
                  </a:lnTo>
                  <a:lnTo>
                    <a:pt x="4191" y="6436"/>
                  </a:lnTo>
                  <a:lnTo>
                    <a:pt x="4086" y="6892"/>
                  </a:lnTo>
                  <a:lnTo>
                    <a:pt x="3994" y="7374"/>
                  </a:lnTo>
                  <a:lnTo>
                    <a:pt x="3917" y="7843"/>
                  </a:lnTo>
                  <a:lnTo>
                    <a:pt x="3847" y="8338"/>
                  </a:lnTo>
                  <a:lnTo>
                    <a:pt x="3791" y="8833"/>
                  </a:lnTo>
                  <a:lnTo>
                    <a:pt x="3749" y="9341"/>
                  </a:lnTo>
                  <a:lnTo>
                    <a:pt x="3713" y="9862"/>
                  </a:lnTo>
                  <a:lnTo>
                    <a:pt x="3587" y="9823"/>
                  </a:lnTo>
                  <a:lnTo>
                    <a:pt x="3320" y="9771"/>
                  </a:lnTo>
                  <a:lnTo>
                    <a:pt x="3187" y="9771"/>
                  </a:lnTo>
                  <a:lnTo>
                    <a:pt x="3019" y="9784"/>
                  </a:lnTo>
                  <a:lnTo>
                    <a:pt x="2857" y="9797"/>
                  </a:lnTo>
                  <a:lnTo>
                    <a:pt x="2703" y="9836"/>
                  </a:lnTo>
                  <a:lnTo>
                    <a:pt x="2541" y="9888"/>
                  </a:lnTo>
                  <a:lnTo>
                    <a:pt x="2387" y="9953"/>
                  </a:lnTo>
                  <a:lnTo>
                    <a:pt x="2239" y="10031"/>
                  </a:lnTo>
                  <a:lnTo>
                    <a:pt x="1944" y="10240"/>
                  </a:lnTo>
                  <a:lnTo>
                    <a:pt x="1804" y="10357"/>
                  </a:lnTo>
                  <a:lnTo>
                    <a:pt x="1664" y="10487"/>
                  </a:lnTo>
                  <a:lnTo>
                    <a:pt x="1530" y="10631"/>
                  </a:lnTo>
                  <a:lnTo>
                    <a:pt x="1278" y="10943"/>
                  </a:lnTo>
                  <a:lnTo>
                    <a:pt x="1039" y="11308"/>
                  </a:lnTo>
                  <a:lnTo>
                    <a:pt x="934" y="11503"/>
                  </a:lnTo>
                  <a:lnTo>
                    <a:pt x="723" y="11920"/>
                  </a:lnTo>
                  <a:lnTo>
                    <a:pt x="632" y="12142"/>
                  </a:lnTo>
                  <a:lnTo>
                    <a:pt x="541" y="12376"/>
                  </a:lnTo>
                  <a:lnTo>
                    <a:pt x="456" y="12624"/>
                  </a:lnTo>
                  <a:lnTo>
                    <a:pt x="316" y="13119"/>
                  </a:lnTo>
                  <a:lnTo>
                    <a:pt x="246" y="13379"/>
                  </a:lnTo>
                  <a:lnTo>
                    <a:pt x="190" y="13653"/>
                  </a:lnTo>
                  <a:lnTo>
                    <a:pt x="140" y="13927"/>
                  </a:lnTo>
                  <a:lnTo>
                    <a:pt x="98" y="14213"/>
                  </a:lnTo>
                  <a:lnTo>
                    <a:pt x="63" y="14487"/>
                  </a:lnTo>
                  <a:lnTo>
                    <a:pt x="35" y="14786"/>
                  </a:lnTo>
                  <a:lnTo>
                    <a:pt x="14" y="15086"/>
                  </a:lnTo>
                  <a:lnTo>
                    <a:pt x="0" y="15386"/>
                  </a:lnTo>
                  <a:lnTo>
                    <a:pt x="0" y="15985"/>
                  </a:lnTo>
                  <a:lnTo>
                    <a:pt x="14" y="16285"/>
                  </a:lnTo>
                  <a:lnTo>
                    <a:pt x="35" y="16584"/>
                  </a:lnTo>
                  <a:lnTo>
                    <a:pt x="63" y="16871"/>
                  </a:lnTo>
                  <a:lnTo>
                    <a:pt x="98" y="17158"/>
                  </a:lnTo>
                  <a:lnTo>
                    <a:pt x="140" y="17444"/>
                  </a:lnTo>
                  <a:lnTo>
                    <a:pt x="190" y="17718"/>
                  </a:lnTo>
                  <a:lnTo>
                    <a:pt x="246" y="17991"/>
                  </a:lnTo>
                  <a:lnTo>
                    <a:pt x="316" y="18252"/>
                  </a:lnTo>
                  <a:lnTo>
                    <a:pt x="456" y="18747"/>
                  </a:lnTo>
                  <a:lnTo>
                    <a:pt x="541" y="18994"/>
                  </a:lnTo>
                  <a:lnTo>
                    <a:pt x="632" y="19229"/>
                  </a:lnTo>
                  <a:lnTo>
                    <a:pt x="723" y="19450"/>
                  </a:lnTo>
                  <a:lnTo>
                    <a:pt x="934" y="19867"/>
                  </a:lnTo>
                  <a:lnTo>
                    <a:pt x="1039" y="20063"/>
                  </a:lnTo>
                  <a:lnTo>
                    <a:pt x="1278" y="20428"/>
                  </a:lnTo>
                  <a:lnTo>
                    <a:pt x="1530" y="20740"/>
                  </a:lnTo>
                  <a:lnTo>
                    <a:pt x="1664" y="20883"/>
                  </a:lnTo>
                  <a:lnTo>
                    <a:pt x="1804" y="21014"/>
                  </a:lnTo>
                  <a:lnTo>
                    <a:pt x="1944" y="21131"/>
                  </a:lnTo>
                  <a:lnTo>
                    <a:pt x="2239" y="21339"/>
                  </a:lnTo>
                  <a:lnTo>
                    <a:pt x="2387" y="21418"/>
                  </a:lnTo>
                  <a:lnTo>
                    <a:pt x="2541" y="21483"/>
                  </a:lnTo>
                  <a:lnTo>
                    <a:pt x="2703" y="21535"/>
                  </a:lnTo>
                  <a:lnTo>
                    <a:pt x="2857" y="21574"/>
                  </a:lnTo>
                  <a:lnTo>
                    <a:pt x="3019" y="21587"/>
                  </a:lnTo>
                  <a:lnTo>
                    <a:pt x="3187" y="21600"/>
                  </a:lnTo>
                  <a:lnTo>
                    <a:pt x="19375" y="21600"/>
                  </a:lnTo>
                  <a:lnTo>
                    <a:pt x="19613" y="21548"/>
                  </a:lnTo>
                  <a:lnTo>
                    <a:pt x="19726" y="21509"/>
                  </a:lnTo>
                  <a:lnTo>
                    <a:pt x="19950" y="21405"/>
                  </a:lnTo>
                  <a:lnTo>
                    <a:pt x="20063" y="21339"/>
                  </a:lnTo>
                  <a:lnTo>
                    <a:pt x="20168" y="21261"/>
                  </a:lnTo>
                  <a:lnTo>
                    <a:pt x="20273" y="21170"/>
                  </a:lnTo>
                  <a:lnTo>
                    <a:pt x="20372" y="21079"/>
                  </a:lnTo>
                  <a:lnTo>
                    <a:pt x="20470" y="20975"/>
                  </a:lnTo>
                  <a:lnTo>
                    <a:pt x="20568" y="20857"/>
                  </a:lnTo>
                  <a:lnTo>
                    <a:pt x="20659" y="20740"/>
                  </a:lnTo>
                  <a:lnTo>
                    <a:pt x="20744" y="20610"/>
                  </a:lnTo>
                  <a:lnTo>
                    <a:pt x="20912" y="20323"/>
                  </a:lnTo>
                  <a:lnTo>
                    <a:pt x="21066" y="20011"/>
                  </a:lnTo>
                  <a:lnTo>
                    <a:pt x="21137" y="19854"/>
                  </a:lnTo>
                  <a:lnTo>
                    <a:pt x="21200" y="19685"/>
                  </a:lnTo>
                  <a:lnTo>
                    <a:pt x="21263" y="19503"/>
                  </a:lnTo>
                  <a:lnTo>
                    <a:pt x="21319" y="19320"/>
                  </a:lnTo>
                  <a:lnTo>
                    <a:pt x="21368" y="19138"/>
                  </a:lnTo>
                  <a:lnTo>
                    <a:pt x="21417" y="18942"/>
                  </a:lnTo>
                  <a:lnTo>
                    <a:pt x="21460" y="18747"/>
                  </a:lnTo>
                  <a:lnTo>
                    <a:pt x="21530" y="18330"/>
                  </a:lnTo>
                  <a:lnTo>
                    <a:pt x="21551" y="18122"/>
                  </a:lnTo>
                  <a:lnTo>
                    <a:pt x="21572" y="17900"/>
                  </a:lnTo>
                  <a:lnTo>
                    <a:pt x="21586" y="17692"/>
                  </a:lnTo>
                  <a:lnTo>
                    <a:pt x="21600" y="17470"/>
                  </a:lnTo>
                  <a:lnTo>
                    <a:pt x="21600" y="17027"/>
                  </a:lnTo>
                  <a:lnTo>
                    <a:pt x="21586" y="16806"/>
                  </a:lnTo>
                  <a:lnTo>
                    <a:pt x="21558" y="16389"/>
                  </a:lnTo>
                  <a:lnTo>
                    <a:pt x="21502" y="15972"/>
                  </a:lnTo>
                  <a:lnTo>
                    <a:pt x="21467" y="15777"/>
                  </a:lnTo>
                  <a:lnTo>
                    <a:pt x="21425" y="15581"/>
                  </a:lnTo>
                  <a:lnTo>
                    <a:pt x="21382" y="15399"/>
                  </a:lnTo>
                  <a:lnTo>
                    <a:pt x="21333" y="15216"/>
                  </a:lnTo>
                  <a:lnTo>
                    <a:pt x="21277" y="15034"/>
                  </a:lnTo>
                  <a:lnTo>
                    <a:pt x="21221" y="14865"/>
                  </a:lnTo>
                  <a:lnTo>
                    <a:pt x="21158" y="14695"/>
                  </a:lnTo>
                  <a:lnTo>
                    <a:pt x="21088" y="14526"/>
                  </a:lnTo>
                  <a:lnTo>
                    <a:pt x="21017" y="14370"/>
                  </a:lnTo>
                  <a:lnTo>
                    <a:pt x="20947" y="14226"/>
                  </a:lnTo>
                  <a:lnTo>
                    <a:pt x="20870" y="14083"/>
                  </a:lnTo>
                  <a:lnTo>
                    <a:pt x="20786" y="13940"/>
                  </a:lnTo>
                  <a:lnTo>
                    <a:pt x="20701" y="13809"/>
                  </a:lnTo>
                  <a:lnTo>
                    <a:pt x="20519" y="13575"/>
                  </a:lnTo>
                  <a:lnTo>
                    <a:pt x="20428" y="13471"/>
                  </a:lnTo>
                  <a:lnTo>
                    <a:pt x="20231" y="13288"/>
                  </a:lnTo>
                  <a:lnTo>
                    <a:pt x="20126" y="13197"/>
                  </a:lnTo>
                  <a:lnTo>
                    <a:pt x="19915" y="13067"/>
                  </a:lnTo>
                  <a:lnTo>
                    <a:pt x="19803" y="13015"/>
                  </a:lnTo>
                  <a:lnTo>
                    <a:pt x="19698" y="12963"/>
                  </a:lnTo>
                  <a:lnTo>
                    <a:pt x="19578" y="12937"/>
                  </a:lnTo>
                  <a:lnTo>
                    <a:pt x="19466" y="12910"/>
                  </a:lnTo>
                  <a:lnTo>
                    <a:pt x="19347" y="12897"/>
                  </a:lnTo>
                  <a:close/>
                </a:path>
              </a:pathLst>
            </a:custGeom>
            <a:noFill/>
            <a:ln w="12700" cap="flat">
              <a:solidFill>
                <a:sysClr val="window" lastClr="FFFFFF">
                  <a:lumMod val="65000"/>
                </a:sysClr>
              </a:solidFill>
              <a:prstDash val="solid"/>
              <a:round/>
            </a:ln>
            <a:effectLst/>
          </p:spPr>
          <p:txBody>
            <a:bodyPr wrap="square" lIns="42315" tIns="42315" rIns="42315" bIns="42315" numCol="1" anchor="ctr">
              <a:noAutofit/>
            </a:bodyPr>
            <a:lstStyle/>
            <a:p>
              <a:pPr algn="ctr" defTabSz="845863">
                <a:lnSpc>
                  <a:spcPct val="90000"/>
                </a:lnSpc>
                <a:defRPr sz="600" b="1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600" b="1" kern="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</p:grpSp>
      <p:sp>
        <p:nvSpPr>
          <p:cNvPr id="161" name="文本框 160"/>
          <p:cNvSpPr txBox="1"/>
          <p:nvPr/>
        </p:nvSpPr>
        <p:spPr>
          <a:xfrm>
            <a:off x="3827023" y="1641702"/>
            <a:ext cx="1609676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39"/>
              </a:lnSpc>
            </a:pPr>
            <a:r>
              <a:rPr lang="zh-CN" altLang="en-US" sz="1200" b="1" dirty="0">
                <a:solidFill>
                  <a:srgbClr val="666666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前端分析，回传告警</a:t>
            </a:r>
          </a:p>
        </p:txBody>
      </p:sp>
      <p:sp>
        <p:nvSpPr>
          <p:cNvPr id="162" name="文本框 161"/>
          <p:cNvSpPr txBox="1"/>
          <p:nvPr/>
        </p:nvSpPr>
        <p:spPr>
          <a:xfrm>
            <a:off x="3879563" y="2353139"/>
            <a:ext cx="1583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666666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模型调优，远程升级</a:t>
            </a:r>
          </a:p>
        </p:txBody>
      </p:sp>
      <p:grpSp>
        <p:nvGrpSpPr>
          <p:cNvPr id="163" name="组合 162"/>
          <p:cNvGrpSpPr/>
          <p:nvPr/>
        </p:nvGrpSpPr>
        <p:grpSpPr>
          <a:xfrm>
            <a:off x="3903034" y="2024482"/>
            <a:ext cx="1494865" cy="373613"/>
            <a:chOff x="3648075" y="3179187"/>
            <a:chExt cx="4148138" cy="1101725"/>
          </a:xfrm>
        </p:grpSpPr>
        <p:sp>
          <p:nvSpPr>
            <p:cNvPr id="164" name="Freeform 10"/>
            <p:cNvSpPr>
              <a:spLocks/>
            </p:cNvSpPr>
            <p:nvPr/>
          </p:nvSpPr>
          <p:spPr bwMode="gray">
            <a:xfrm>
              <a:off x="3648075" y="3179187"/>
              <a:ext cx="4148138" cy="533400"/>
            </a:xfrm>
            <a:custGeom>
              <a:avLst/>
              <a:gdLst>
                <a:gd name="T0" fmla="*/ 0 w 2347"/>
                <a:gd name="T1" fmla="*/ 298450 h 336"/>
                <a:gd name="T2" fmla="*/ 0 w 2347"/>
                <a:gd name="T3" fmla="*/ 533400 h 336"/>
                <a:gd name="T4" fmla="*/ 4148138 w 2347"/>
                <a:gd name="T5" fmla="*/ 533400 h 336"/>
                <a:gd name="T6" fmla="*/ 3543680 w 2347"/>
                <a:gd name="T7" fmla="*/ 0 h 336"/>
                <a:gd name="T8" fmla="*/ 3543680 w 2347"/>
                <a:gd name="T9" fmla="*/ 300038 h 336"/>
                <a:gd name="T10" fmla="*/ 0 w 2347"/>
                <a:gd name="T11" fmla="*/ 298450 h 3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47" h="336">
                  <a:moveTo>
                    <a:pt x="0" y="188"/>
                  </a:moveTo>
                  <a:lnTo>
                    <a:pt x="0" y="336"/>
                  </a:lnTo>
                  <a:lnTo>
                    <a:pt x="2347" y="336"/>
                  </a:lnTo>
                  <a:lnTo>
                    <a:pt x="2005" y="0"/>
                  </a:lnTo>
                  <a:lnTo>
                    <a:pt x="2005" y="189"/>
                  </a:lnTo>
                  <a:lnTo>
                    <a:pt x="0" y="188"/>
                  </a:lnTo>
                  <a:close/>
                </a:path>
              </a:pathLst>
            </a:custGeom>
            <a:gradFill rotWithShape="1">
              <a:gsLst>
                <a:gs pos="0">
                  <a:srgbClr val="666666">
                    <a:lumMod val="20000"/>
                    <a:lumOff val="80000"/>
                  </a:srgbClr>
                </a:gs>
                <a:gs pos="100000">
                  <a:srgbClr val="666666">
                    <a:lumMod val="60000"/>
                    <a:lumOff val="40000"/>
                  </a:srgb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914034">
                <a:defRPr/>
              </a:pPr>
              <a:endParaRPr lang="zh-CN" altLang="en-US" sz="1799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gray">
            <a:xfrm flipH="1" flipV="1">
              <a:off x="3648075" y="3747512"/>
              <a:ext cx="4148138" cy="533400"/>
            </a:xfrm>
            <a:custGeom>
              <a:avLst/>
              <a:gdLst>
                <a:gd name="T0" fmla="*/ 0 w 2347"/>
                <a:gd name="T1" fmla="*/ 298450 h 336"/>
                <a:gd name="T2" fmla="*/ 0 w 2347"/>
                <a:gd name="T3" fmla="*/ 533400 h 336"/>
                <a:gd name="T4" fmla="*/ 4148138 w 2347"/>
                <a:gd name="T5" fmla="*/ 533400 h 336"/>
                <a:gd name="T6" fmla="*/ 3543680 w 2347"/>
                <a:gd name="T7" fmla="*/ 0 h 336"/>
                <a:gd name="T8" fmla="*/ 3543680 w 2347"/>
                <a:gd name="T9" fmla="*/ 300038 h 336"/>
                <a:gd name="T10" fmla="*/ 0 w 2347"/>
                <a:gd name="T11" fmla="*/ 298450 h 3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47" h="336">
                  <a:moveTo>
                    <a:pt x="0" y="188"/>
                  </a:moveTo>
                  <a:lnTo>
                    <a:pt x="0" y="336"/>
                  </a:lnTo>
                  <a:lnTo>
                    <a:pt x="2347" y="336"/>
                  </a:lnTo>
                  <a:lnTo>
                    <a:pt x="2005" y="0"/>
                  </a:lnTo>
                  <a:lnTo>
                    <a:pt x="2005" y="189"/>
                  </a:lnTo>
                  <a:lnTo>
                    <a:pt x="0" y="188"/>
                  </a:lnTo>
                  <a:close/>
                </a:path>
              </a:pathLst>
            </a:custGeom>
            <a:gradFill rotWithShape="1">
              <a:gsLst>
                <a:gs pos="0">
                  <a:srgbClr val="666666">
                    <a:lumMod val="20000"/>
                    <a:lumOff val="80000"/>
                  </a:srgbClr>
                </a:gs>
                <a:gs pos="100000">
                  <a:srgbClr val="666666">
                    <a:lumMod val="60000"/>
                    <a:lumOff val="40000"/>
                  </a:srgb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defTabSz="914034">
                <a:defRPr/>
              </a:pPr>
              <a:endParaRPr lang="zh-CN" altLang="en-US" sz="1799" kern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7332356" y="1741276"/>
            <a:ext cx="2368289" cy="1484585"/>
            <a:chOff x="7625422" y="1831692"/>
            <a:chExt cx="2369214" cy="1485165"/>
          </a:xfrm>
        </p:grpSpPr>
        <p:grpSp>
          <p:nvGrpSpPr>
            <p:cNvPr id="169" name="组合 168"/>
            <p:cNvGrpSpPr/>
            <p:nvPr/>
          </p:nvGrpSpPr>
          <p:grpSpPr>
            <a:xfrm>
              <a:off x="7625422" y="1831692"/>
              <a:ext cx="2369214" cy="1485165"/>
              <a:chOff x="7474096" y="1730898"/>
              <a:chExt cx="2369214" cy="1485165"/>
            </a:xfrm>
          </p:grpSpPr>
          <p:cxnSp>
            <p:nvCxnSpPr>
              <p:cNvPr id="172" name="直接连接符 47"/>
              <p:cNvCxnSpPr/>
              <p:nvPr/>
            </p:nvCxnSpPr>
            <p:spPr>
              <a:xfrm>
                <a:off x="7474096" y="2729318"/>
                <a:ext cx="2369214" cy="0"/>
              </a:xfrm>
              <a:prstGeom prst="line">
                <a:avLst/>
              </a:prstGeom>
              <a:noFill/>
              <a:ln w="6350" cap="flat" cmpd="sng" algn="ctr">
                <a:gradFill flip="none" rotWithShape="1">
                  <a:gsLst>
                    <a:gs pos="100000">
                      <a:srgbClr val="666666">
                        <a:alpha val="0"/>
                      </a:srgbClr>
                    </a:gs>
                    <a:gs pos="0">
                      <a:srgbClr val="666666">
                        <a:alpha val="7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prstDash val="solid"/>
                <a:miter lim="800000"/>
              </a:ln>
              <a:effectLst/>
            </p:spPr>
          </p:cxnSp>
          <p:sp>
            <p:nvSpPr>
              <p:cNvPr id="173" name="矩形 172"/>
              <p:cNvSpPr/>
              <p:nvPr/>
            </p:nvSpPr>
            <p:spPr>
              <a:xfrm>
                <a:off x="7671499" y="2312489"/>
                <a:ext cx="444526" cy="27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 kern="0" dirty="0">
                    <a:solidFill>
                      <a:srgbClr val="666666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  <a:sym typeface="+mn-lt"/>
                  </a:rPr>
                  <a:t>3W</a:t>
                </a:r>
                <a:endParaRPr lang="zh-CN" altLang="en-US" sz="1200" b="1" kern="0" dirty="0">
                  <a:solidFill>
                    <a:srgbClr val="666666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8683143" y="1730898"/>
                <a:ext cx="454147" cy="27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 kern="0" dirty="0">
                    <a:solidFill>
                      <a:srgbClr val="666666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  <a:sym typeface="+mn-lt"/>
                  </a:rPr>
                  <a:t>22T</a:t>
                </a:r>
                <a:endParaRPr lang="zh-CN" altLang="en-US" sz="1200" b="1" kern="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7628858" y="2757215"/>
                <a:ext cx="515940" cy="277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kern="0" dirty="0">
                    <a:solidFill>
                      <a:srgbClr val="666666">
                        <a:alpha val="80000"/>
                      </a:srgbClr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  <a:sym typeface="+mn-lt"/>
                  </a:rPr>
                  <a:t>华为</a:t>
                </a:r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7997942" y="2754218"/>
                <a:ext cx="614990" cy="461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kern="0" dirty="0">
                    <a:solidFill>
                      <a:srgbClr val="666666">
                        <a:alpha val="80000"/>
                      </a:srgbClr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  <a:sym typeface="+mn-lt"/>
                  </a:rPr>
                  <a:t>其他厂家</a:t>
                </a:r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8174794" y="2007820"/>
                <a:ext cx="273279" cy="720000"/>
              </a:xfrm>
              <a:prstGeom prst="rect">
                <a:avLst/>
              </a:prstGeom>
              <a:gradFill>
                <a:gsLst>
                  <a:gs pos="0">
                    <a:srgbClr val="666666">
                      <a:alpha val="80000"/>
                    </a:srgbClr>
                  </a:gs>
                  <a:gs pos="100000">
                    <a:srgbClr val="666666">
                      <a:alpha val="10000"/>
                    </a:srgbClr>
                  </a:gs>
                </a:gsLst>
                <a:lin ang="5400000" scaled="0"/>
              </a:gradFill>
              <a:ln w="3175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736540">
                  <a:defRPr/>
                </a:pPr>
                <a:endParaRPr lang="zh-CN" altLang="en-US" sz="1200" kern="0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7762434" y="2582321"/>
                <a:ext cx="273279" cy="144000"/>
              </a:xfrm>
              <a:prstGeom prst="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>
                      <a:alpha val="20000"/>
                    </a:srgbClr>
                  </a:gs>
                </a:gsLst>
                <a:lin ang="5400000" scaled="0"/>
              </a:gradFill>
              <a:ln w="3175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736540">
                  <a:defRPr/>
                </a:pPr>
                <a:endParaRPr lang="zh-CN" altLang="en-US" sz="1200" kern="0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9169992" y="2546321"/>
                <a:ext cx="273279" cy="180000"/>
              </a:xfrm>
              <a:prstGeom prst="rect">
                <a:avLst/>
              </a:prstGeom>
              <a:gradFill>
                <a:gsLst>
                  <a:gs pos="0">
                    <a:srgbClr val="666666">
                      <a:alpha val="80000"/>
                    </a:srgbClr>
                  </a:gs>
                  <a:gs pos="100000">
                    <a:srgbClr val="666666">
                      <a:alpha val="10000"/>
                    </a:srgbClr>
                  </a:gs>
                </a:gsLst>
                <a:lin ang="5400000" scaled="0"/>
              </a:gradFill>
              <a:ln w="3175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736540">
                  <a:defRPr/>
                </a:pPr>
                <a:endParaRPr lang="zh-CN" altLang="en-US" sz="1200" kern="0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8774413" y="2007820"/>
                <a:ext cx="273279" cy="720000"/>
              </a:xfrm>
              <a:prstGeom prst="rect">
                <a:avLst/>
              </a:prstGeom>
              <a:gradFill>
                <a:gsLst>
                  <a:gs pos="0">
                    <a:srgbClr val="C00000"/>
                  </a:gs>
                  <a:gs pos="100000">
                    <a:srgbClr val="C00000">
                      <a:alpha val="20000"/>
                    </a:srgbClr>
                  </a:gs>
                </a:gsLst>
                <a:lin ang="5400000" scaled="0"/>
              </a:gradFill>
              <a:ln w="3175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736540">
                  <a:defRPr/>
                </a:pPr>
                <a:endParaRPr lang="zh-CN" altLang="en-US" sz="1200" kern="0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8037141" y="1736392"/>
                <a:ext cx="521502" cy="27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 kern="0" dirty="0">
                    <a:solidFill>
                      <a:srgbClr val="666666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  <a:sym typeface="+mn-lt"/>
                  </a:rPr>
                  <a:t>15W</a:t>
                </a:r>
                <a:endParaRPr lang="zh-CN" altLang="en-US" sz="1200" b="1" kern="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8659162" y="2757215"/>
                <a:ext cx="515940" cy="277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kern="0" dirty="0">
                    <a:solidFill>
                      <a:srgbClr val="666666">
                        <a:alpha val="80000"/>
                      </a:srgbClr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  <a:sym typeface="+mn-lt"/>
                  </a:rPr>
                  <a:t>华为</a:t>
                </a:r>
              </a:p>
            </p:txBody>
          </p:sp>
          <p:sp>
            <p:nvSpPr>
              <p:cNvPr id="183" name="矩形 182"/>
              <p:cNvSpPr/>
              <p:nvPr/>
            </p:nvSpPr>
            <p:spPr>
              <a:xfrm>
                <a:off x="9021705" y="2754218"/>
                <a:ext cx="614990" cy="461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200" kern="0" dirty="0">
                    <a:solidFill>
                      <a:srgbClr val="666666">
                        <a:alpha val="80000"/>
                      </a:srgbClr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  <a:sym typeface="+mn-lt"/>
                  </a:rPr>
                  <a:t>其他厂家</a:t>
                </a:r>
              </a:p>
            </p:txBody>
          </p:sp>
          <p:sp>
            <p:nvSpPr>
              <p:cNvPr id="184" name="矩形 183"/>
              <p:cNvSpPr/>
              <p:nvPr/>
            </p:nvSpPr>
            <p:spPr>
              <a:xfrm>
                <a:off x="9048202" y="2272977"/>
                <a:ext cx="503860" cy="277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 kern="0" dirty="0">
                    <a:solidFill>
                      <a:srgbClr val="666666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  <a:sym typeface="+mn-lt"/>
                  </a:rPr>
                  <a:t>2.XT</a:t>
                </a:r>
                <a:endParaRPr lang="zh-CN" altLang="en-US" sz="1200" b="1" kern="0" dirty="0">
                  <a:solidFill>
                    <a:srgbClr val="1D1D1A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</p:grpSp>
        <p:sp>
          <p:nvSpPr>
            <p:cNvPr id="170" name="矩形 169"/>
            <p:cNvSpPr/>
            <p:nvPr/>
          </p:nvSpPr>
          <p:spPr>
            <a:xfrm>
              <a:off x="7694388" y="1895576"/>
              <a:ext cx="492636" cy="277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功耗</a:t>
              </a:r>
              <a:endParaRPr lang="zh-CN" altLang="en-US" sz="1200" b="1" kern="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9348279" y="1897261"/>
              <a:ext cx="492636" cy="277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200" b="1" kern="0" dirty="0">
                  <a:solidFill>
                    <a:srgbClr val="6666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算力</a:t>
              </a:r>
              <a:endParaRPr lang="zh-CN" altLang="en-US" sz="1200" b="1" kern="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496893" y="1970716"/>
            <a:ext cx="378744" cy="415588"/>
            <a:chOff x="10365319" y="4533184"/>
            <a:chExt cx="458184" cy="502756"/>
          </a:xfrm>
        </p:grpSpPr>
        <p:sp>
          <p:nvSpPr>
            <p:cNvPr id="92" name="矩形 91"/>
            <p:cNvSpPr/>
            <p:nvPr/>
          </p:nvSpPr>
          <p:spPr>
            <a:xfrm>
              <a:off x="10365319" y="4885900"/>
              <a:ext cx="458184" cy="1500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2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AI</a:t>
              </a:r>
              <a:endParaRPr lang="zh-CN" altLang="en-US" sz="1200" dirty="0">
                <a:solidFill>
                  <a:schemeClr val="tx2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pic>
          <p:nvPicPr>
            <p:cNvPr id="93" name="图片 21" descr="资源 35-8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8967" y="4533184"/>
              <a:ext cx="439411" cy="33583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" name="文本框 106"/>
          <p:cNvSpPr txBox="1"/>
          <p:nvPr/>
        </p:nvSpPr>
        <p:spPr>
          <a:xfrm>
            <a:off x="5691386" y="1898203"/>
            <a:ext cx="143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Atlas 300/800</a:t>
            </a:r>
          </a:p>
          <a:p>
            <a:pPr algn="ctr"/>
            <a:r>
              <a:rPr lang="en-US" altLang="zh-CN" sz="1200" b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AI</a:t>
            </a:r>
            <a:r>
              <a:rPr lang="zh-CN" altLang="en-US" sz="1200" b="1" dirty="0">
                <a:solidFill>
                  <a:srgbClr val="C7000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rPr>
              <a:t>模型训练</a:t>
            </a:r>
          </a:p>
        </p:txBody>
      </p:sp>
      <p:grpSp>
        <p:nvGrpSpPr>
          <p:cNvPr id="197" name="成组"/>
          <p:cNvGrpSpPr/>
          <p:nvPr/>
        </p:nvGrpSpPr>
        <p:grpSpPr>
          <a:xfrm>
            <a:off x="4678328" y="1136880"/>
            <a:ext cx="584282" cy="581070"/>
            <a:chOff x="-1" y="-41381"/>
            <a:chExt cx="1128535" cy="1133583"/>
          </a:xfrm>
        </p:grpSpPr>
        <p:grpSp>
          <p:nvGrpSpPr>
            <p:cNvPr id="198" name="成组"/>
            <p:cNvGrpSpPr/>
            <p:nvPr/>
          </p:nvGrpSpPr>
          <p:grpSpPr>
            <a:xfrm>
              <a:off x="-1" y="-41381"/>
              <a:ext cx="1128535" cy="1133583"/>
              <a:chOff x="0" y="-41380"/>
              <a:chExt cx="1128533" cy="1133581"/>
            </a:xfrm>
          </p:grpSpPr>
          <p:sp>
            <p:nvSpPr>
              <p:cNvPr id="200" name="圆形"/>
              <p:cNvSpPr/>
              <p:nvPr/>
            </p:nvSpPr>
            <p:spPr>
              <a:xfrm rot="10800000" flipH="1">
                <a:off x="0" y="0"/>
                <a:ext cx="1097042" cy="1092201"/>
              </a:xfrm>
              <a:prstGeom prst="ellipse">
                <a:avLst/>
              </a:prstGeom>
              <a:solidFill>
                <a:srgbClr val="CB151D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9031" tIns="9031" rIns="9031" bIns="9031" numCol="1" anchor="ctr">
                <a:noAutofit/>
              </a:bodyPr>
              <a:lstStyle/>
              <a:p>
                <a:pPr defTabSz="146756">
                  <a:defRPr b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28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201" name="圆形"/>
              <p:cNvSpPr/>
              <p:nvPr/>
            </p:nvSpPr>
            <p:spPr>
              <a:xfrm rot="10800000" flipH="1">
                <a:off x="31491" y="-41380"/>
                <a:ext cx="1097042" cy="1092201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9031" tIns="9031" rIns="9031" bIns="9031" numCol="1" anchor="ctr">
                <a:noAutofit/>
              </a:bodyPr>
              <a:lstStyle/>
              <a:p>
                <a:pPr defTabSz="146756">
                  <a:defRPr b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28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</p:grpSp>
        <p:pic>
          <p:nvPicPr>
            <p:cNvPr id="199" name="图像" descr="图像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061" y="370276"/>
              <a:ext cx="956710" cy="294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2" name="成组"/>
          <p:cNvGrpSpPr/>
          <p:nvPr/>
        </p:nvGrpSpPr>
        <p:grpSpPr>
          <a:xfrm>
            <a:off x="5393836" y="1136744"/>
            <a:ext cx="581983" cy="581339"/>
            <a:chOff x="-1" y="-41382"/>
            <a:chExt cx="1124092" cy="1134105"/>
          </a:xfrm>
        </p:grpSpPr>
        <p:grpSp>
          <p:nvGrpSpPr>
            <p:cNvPr id="203" name="成组"/>
            <p:cNvGrpSpPr/>
            <p:nvPr/>
          </p:nvGrpSpPr>
          <p:grpSpPr>
            <a:xfrm>
              <a:off x="-1" y="-41382"/>
              <a:ext cx="1124092" cy="1134105"/>
              <a:chOff x="0" y="-41381"/>
              <a:chExt cx="1124090" cy="1134103"/>
            </a:xfrm>
          </p:grpSpPr>
          <p:sp>
            <p:nvSpPr>
              <p:cNvPr id="205" name="圆形"/>
              <p:cNvSpPr/>
              <p:nvPr/>
            </p:nvSpPr>
            <p:spPr>
              <a:xfrm rot="10800000" flipH="1">
                <a:off x="0" y="0"/>
                <a:ext cx="1092722" cy="1092722"/>
              </a:xfrm>
              <a:prstGeom prst="ellipse">
                <a:avLst/>
              </a:prstGeom>
              <a:solidFill>
                <a:srgbClr val="CB151D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9031" tIns="9031" rIns="9031" bIns="9031" numCol="1" anchor="ctr">
                <a:noAutofit/>
              </a:bodyPr>
              <a:lstStyle/>
              <a:p>
                <a:pPr defTabSz="146756">
                  <a:defRPr b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28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206" name="圆形"/>
              <p:cNvSpPr/>
              <p:nvPr/>
            </p:nvSpPr>
            <p:spPr>
              <a:xfrm rot="10800000" flipH="1">
                <a:off x="31367" y="-41381"/>
                <a:ext cx="1092723" cy="1092720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9031" tIns="9031" rIns="9031" bIns="9031" numCol="1" anchor="ctr">
                <a:noAutofit/>
              </a:bodyPr>
              <a:lstStyle/>
              <a:p>
                <a:pPr defTabSz="146756">
                  <a:defRPr b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28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</p:grpSp>
        <p:pic>
          <p:nvPicPr>
            <p:cNvPr id="204" name="图像" descr="图像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102" y="375322"/>
              <a:ext cx="1023724" cy="214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7" name="成组"/>
          <p:cNvGrpSpPr/>
          <p:nvPr/>
        </p:nvGrpSpPr>
        <p:grpSpPr>
          <a:xfrm>
            <a:off x="6107045" y="1136252"/>
            <a:ext cx="583005" cy="582323"/>
            <a:chOff x="-1" y="-41382"/>
            <a:chExt cx="1126068" cy="1136027"/>
          </a:xfrm>
        </p:grpSpPr>
        <p:grpSp>
          <p:nvGrpSpPr>
            <p:cNvPr id="208" name="成组"/>
            <p:cNvGrpSpPr/>
            <p:nvPr/>
          </p:nvGrpSpPr>
          <p:grpSpPr>
            <a:xfrm>
              <a:off x="-1" y="-41382"/>
              <a:ext cx="1126068" cy="1136027"/>
              <a:chOff x="0" y="-41381"/>
              <a:chExt cx="1126066" cy="1136025"/>
            </a:xfrm>
          </p:grpSpPr>
          <p:sp>
            <p:nvSpPr>
              <p:cNvPr id="210" name="圆形"/>
              <p:cNvSpPr/>
              <p:nvPr/>
            </p:nvSpPr>
            <p:spPr>
              <a:xfrm rot="10800000" flipH="1">
                <a:off x="0" y="0"/>
                <a:ext cx="1094644" cy="1094644"/>
              </a:xfrm>
              <a:prstGeom prst="ellipse">
                <a:avLst/>
              </a:prstGeom>
              <a:solidFill>
                <a:srgbClr val="CB151D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9031" tIns="9031" rIns="9031" bIns="9031" numCol="1" anchor="ctr">
                <a:noAutofit/>
              </a:bodyPr>
              <a:lstStyle/>
              <a:p>
                <a:pPr defTabSz="146756">
                  <a:defRPr b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28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  <p:sp>
            <p:nvSpPr>
              <p:cNvPr id="211" name="圆形"/>
              <p:cNvSpPr/>
              <p:nvPr/>
            </p:nvSpPr>
            <p:spPr>
              <a:xfrm rot="10800000" flipH="1">
                <a:off x="31421" y="-41381"/>
                <a:ext cx="1094645" cy="1094642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9031" tIns="9031" rIns="9031" bIns="9031" numCol="1" anchor="ctr">
                <a:noAutofit/>
              </a:bodyPr>
              <a:lstStyle/>
              <a:p>
                <a:pPr defTabSz="146756">
                  <a:defRPr b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528">
                  <a:solidFill>
                    <a:srgbClr val="FFFFFF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endParaRPr>
              </a:p>
            </p:txBody>
          </p:sp>
        </p:grpSp>
        <p:pic>
          <p:nvPicPr>
            <p:cNvPr id="209" name="图像" descr="图像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2491" y="410541"/>
              <a:ext cx="1001081" cy="245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+mj-lt"/>
                <a:ea typeface="+mj-ea"/>
                <a:sym typeface="+mn-lt"/>
              </a:rPr>
              <a:t>电力：业界首创智能无人巡检，作业效率提升</a:t>
            </a:r>
            <a:r>
              <a:rPr lang="en-US" altLang="zh-CN" dirty="0">
                <a:latin typeface="+mj-lt"/>
                <a:ea typeface="+mj-ea"/>
                <a:sym typeface="+mn-lt"/>
              </a:rPr>
              <a:t>5</a:t>
            </a:r>
            <a:r>
              <a:rPr lang="zh-CN" altLang="en-US" dirty="0">
                <a:latin typeface="+mj-lt"/>
                <a:ea typeface="+mj-ea"/>
                <a:sym typeface="+mn-lt"/>
              </a:rPr>
              <a:t>倍</a:t>
            </a:r>
            <a:br>
              <a:rPr lang="zh-CN" altLang="en-US" dirty="0">
                <a:latin typeface="+mj-lt"/>
                <a:ea typeface="+mj-ea"/>
                <a:sym typeface="+mn-lt"/>
              </a:rPr>
            </a:br>
            <a:endParaRPr lang="zh-CN" altLang="en-US" sz="20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0792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医疗：</a:t>
            </a:r>
            <a:r>
              <a:rPr lang="en-US" altLang="zh-CN" kern="0" dirty="0" err="1">
                <a:latin typeface="+mj-lt"/>
                <a:ea typeface="+mj-ea"/>
                <a:cs typeface="+mn-ea"/>
              </a:rPr>
              <a:t>AI让医疗</a:t>
            </a:r>
            <a:r>
              <a:rPr lang="zh-CN" altLang="en-US" kern="0" dirty="0">
                <a:latin typeface="+mj-lt"/>
                <a:ea typeface="+mj-ea"/>
                <a:cs typeface="+mn-ea"/>
              </a:rPr>
              <a:t>影像</a:t>
            </a:r>
            <a:r>
              <a:rPr lang="en-US" altLang="zh-CN" kern="0" dirty="0">
                <a:latin typeface="+mj-lt"/>
                <a:ea typeface="+mj-ea"/>
                <a:cs typeface="+mn-ea"/>
              </a:rPr>
              <a:t>诊断效率提升了50倍</a:t>
            </a:r>
            <a:r>
              <a:rPr lang="zh-CN" altLang="en-US" kern="0" dirty="0">
                <a:latin typeface="+mj-lt"/>
                <a:ea typeface="+mj-ea"/>
                <a:cs typeface="+mn-ea"/>
              </a:rPr>
              <a:t>以上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，助力意大利抗击新冠肺炎</a:t>
            </a:r>
            <a:br>
              <a:rPr lang="en-US" altLang="zh-CN" kern="0" dirty="0">
                <a:latin typeface="+mj-lt"/>
                <a:ea typeface="+mj-ea"/>
                <a:cs typeface="+mn-ea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8834439" y="4901428"/>
            <a:ext cx="2635250" cy="838201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3556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8834439" y="3012039"/>
            <a:ext cx="2635250" cy="119133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3556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pic>
        <p:nvPicPr>
          <p:cNvPr id="151" name="Picture 2" descr="C:\Users\z00367790\AppData\Roaming\eSpace_Desktop\UserData\z00367790\imagefiles\B3B7C060-1FA3-4E1C-BF60-25E7AC397F1B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19"/>
          <a:stretch/>
        </p:blipFill>
        <p:spPr bwMode="auto">
          <a:xfrm>
            <a:off x="896749" y="2955114"/>
            <a:ext cx="2600733" cy="119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文本框 4"/>
          <p:cNvSpPr txBox="1"/>
          <p:nvPr/>
        </p:nvSpPr>
        <p:spPr>
          <a:xfrm>
            <a:off x="1073913" y="4343938"/>
            <a:ext cx="11270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914400"/>
            <a:r>
              <a:rPr lang="zh-CN" altLang="en-US" sz="1400" b="1" spc="-57" dirty="0">
                <a:solidFill>
                  <a:srgbClr val="C7000B"/>
                </a:solidFill>
                <a:cs typeface="Akkurat Pro Light" panose="020B0404020101020102" charset="0"/>
              </a:rPr>
              <a:t>浏览</a:t>
            </a:r>
            <a:r>
              <a:rPr lang="en-US" altLang="zh-CN" sz="1400" b="1" spc="-57" dirty="0" err="1">
                <a:solidFill>
                  <a:srgbClr val="C7000B"/>
                </a:solidFill>
                <a:cs typeface="Akkurat Pro Light" panose="020B0404020101020102" charset="0"/>
              </a:rPr>
              <a:t>影像</a:t>
            </a:r>
            <a:endParaRPr lang="en-US" altLang="zh-CN" sz="1400" b="1" spc="-57" dirty="0">
              <a:solidFill>
                <a:srgbClr val="C7000B"/>
              </a:solidFill>
              <a:cs typeface="Akkurat Pro Light" panose="020B0404020101020102" charset="0"/>
            </a:endParaRPr>
          </a:p>
        </p:txBody>
      </p:sp>
      <p:sp>
        <p:nvSpPr>
          <p:cNvPr id="153" name="文本框 4"/>
          <p:cNvSpPr txBox="1"/>
          <p:nvPr/>
        </p:nvSpPr>
        <p:spPr>
          <a:xfrm>
            <a:off x="5981022" y="3528522"/>
            <a:ext cx="9896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zh-CN" altLang="en-US" sz="1400" b="1" spc="-57" dirty="0">
                <a:solidFill>
                  <a:srgbClr val="666666"/>
                </a:solidFill>
                <a:cs typeface="Akkurat Pro Light" panose="020B0404020101020102" charset="0"/>
              </a:rPr>
              <a:t>诊断准确</a:t>
            </a:r>
            <a:r>
              <a:rPr lang="en-US" altLang="zh-CN" sz="1400" b="1" spc="-57" dirty="0">
                <a:solidFill>
                  <a:srgbClr val="666666"/>
                </a:solidFill>
                <a:cs typeface="Akkurat Pro Light" panose="020B0404020101020102" charset="0"/>
              </a:rPr>
              <a:t>率</a:t>
            </a:r>
          </a:p>
        </p:txBody>
      </p:sp>
      <p:sp>
        <p:nvSpPr>
          <p:cNvPr id="154" name="文本框 4"/>
          <p:cNvSpPr txBox="1"/>
          <p:nvPr/>
        </p:nvSpPr>
        <p:spPr>
          <a:xfrm>
            <a:off x="7094731" y="3495161"/>
            <a:ext cx="9524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altLang="zh-CN" sz="2000" spc="-57" dirty="0">
                <a:solidFill>
                  <a:srgbClr val="C7000B"/>
                </a:solidFill>
                <a:cs typeface="Akkurat Pro" panose="020B0504020101020102" charset="0"/>
              </a:rPr>
              <a:t>~90%</a:t>
            </a:r>
          </a:p>
        </p:txBody>
      </p:sp>
      <p:pic>
        <p:nvPicPr>
          <p:cNvPr id="155" name="图片 154" descr="图片包含 电子产品&#10;&#10;描述已自动生成">
            <a:extLst>
              <a:ext uri="{FF2B5EF4-FFF2-40B4-BE49-F238E27FC236}">
                <a16:creationId xmlns:a16="http://schemas.microsoft.com/office/drawing/2014/main" id="{83C30F1D-9431-49B4-BDD1-1B9B4C67F9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0070" y="3467065"/>
            <a:ext cx="1683226" cy="581814"/>
          </a:xfrm>
          <a:prstGeom prst="rect">
            <a:avLst/>
          </a:prstGeom>
          <a:effectLst>
            <a:outerShdw blurRad="50800" dist="38100" dir="5400000" algn="tr" rotWithShape="0">
              <a:prstClr val="black">
                <a:alpha val="24000"/>
              </a:prstClr>
            </a:outerShdw>
          </a:effectLst>
        </p:spPr>
      </p:pic>
      <p:pic>
        <p:nvPicPr>
          <p:cNvPr id="156" name="图片 155"/>
          <p:cNvPicPr>
            <a:picLocks/>
          </p:cNvPicPr>
          <p:nvPr/>
        </p:nvPicPr>
        <p:blipFill rotWithShape="1">
          <a:blip r:embed="rId5"/>
          <a:srcRect t="10996" b="8542"/>
          <a:stretch/>
        </p:blipFill>
        <p:spPr>
          <a:xfrm>
            <a:off x="905482" y="4760424"/>
            <a:ext cx="2592000" cy="1205233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3769338" y="3372177"/>
            <a:ext cx="1770935" cy="637238"/>
          </a:xfrm>
          <a:prstGeom prst="rect">
            <a:avLst/>
          </a:prstGeom>
          <a:noFill/>
          <a:ln w="28575" cap="flat" cmpd="sng" algn="ctr">
            <a:solidFill>
              <a:srgbClr val="66666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58" name="文本框 4"/>
          <p:cNvSpPr txBox="1"/>
          <p:nvPr/>
        </p:nvSpPr>
        <p:spPr bwMode="gray">
          <a:xfrm>
            <a:off x="4036950" y="3510872"/>
            <a:ext cx="1235710" cy="69249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-57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Akkurat Pro" panose="020B0504020101020102" charset="0"/>
              </a:rPr>
              <a:t>诊断时间</a:t>
            </a:r>
            <a:endParaRPr kumimoji="0" lang="en-US" altLang="zh-CN" sz="1800" b="1" i="0" u="none" strike="noStrike" kern="0" cap="none" spc="-57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Akkurat Pro" panose="020B050402010102010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-57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Akkurat Pro" panose="020B0504020101020102" charset="0"/>
              </a:rPr>
              <a:t>10-15</a:t>
            </a:r>
            <a:r>
              <a:rPr kumimoji="0" lang="zh-CN" altLang="en-US" sz="1800" b="1" i="0" u="none" strike="noStrike" kern="0" cap="none" spc="-57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Akkurat Pro" panose="020B0504020101020102" charset="0"/>
              </a:rPr>
              <a:t>分钟</a:t>
            </a:r>
            <a:endParaRPr kumimoji="0" lang="en-US" altLang="zh-CN" sz="1800" b="1" i="0" u="none" strike="noStrike" kern="0" cap="none" spc="-57" normalizeH="0" baseline="0" noProof="0" dirty="0">
              <a:ln>
                <a:noFill/>
              </a:ln>
              <a:solidFill>
                <a:srgbClr val="C7000B"/>
              </a:solidFill>
              <a:effectLst/>
              <a:uLnTx/>
              <a:uFillTx/>
              <a:cs typeface="Akkurat Pro" panose="020B0504020101020102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896749" y="4258285"/>
            <a:ext cx="1476000" cy="385341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160" name="组合 51"/>
          <p:cNvGrpSpPr>
            <a:grpSpLocks/>
          </p:cNvGrpSpPr>
          <p:nvPr/>
        </p:nvGrpSpPr>
        <p:grpSpPr bwMode="auto">
          <a:xfrm rot="10800000" flipH="1">
            <a:off x="2504886" y="4366553"/>
            <a:ext cx="254447" cy="168804"/>
            <a:chOff x="9142354" y="-24522217"/>
            <a:chExt cx="3676830" cy="2864801"/>
          </a:xfrm>
          <a:gradFill>
            <a:gsLst>
              <a:gs pos="0">
                <a:srgbClr val="C7000B"/>
              </a:gs>
              <a:gs pos="100000">
                <a:srgbClr val="C7000B">
                  <a:alpha val="16000"/>
                </a:srgbClr>
              </a:gs>
            </a:gsLst>
            <a:lin ang="10800000" scaled="0"/>
          </a:gradFill>
        </p:grpSpPr>
        <p:sp>
          <p:nvSpPr>
            <p:cNvPr id="161" name="燕尾形 160"/>
            <p:cNvSpPr/>
            <p:nvPr/>
          </p:nvSpPr>
          <p:spPr bwMode="auto">
            <a:xfrm>
              <a:off x="9150619" y="-24522217"/>
              <a:ext cx="1255905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1230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62" name="燕尾形 161"/>
            <p:cNvSpPr/>
            <p:nvPr/>
          </p:nvSpPr>
          <p:spPr bwMode="auto">
            <a:xfrm>
              <a:off x="11571539" y="-24522217"/>
              <a:ext cx="1255905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1230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63" name="燕尾形 162"/>
            <p:cNvSpPr/>
            <p:nvPr/>
          </p:nvSpPr>
          <p:spPr bwMode="auto">
            <a:xfrm>
              <a:off x="10348684" y="-24522217"/>
              <a:ext cx="1264170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1230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</p:grpSp>
      <p:sp>
        <p:nvSpPr>
          <p:cNvPr id="164" name="文本框 4"/>
          <p:cNvSpPr txBox="1"/>
          <p:nvPr/>
        </p:nvSpPr>
        <p:spPr>
          <a:xfrm>
            <a:off x="3081014" y="4353543"/>
            <a:ext cx="109821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914400"/>
            <a:r>
              <a:rPr lang="zh-CN" altLang="en-US" sz="1400" b="1" spc="-57" dirty="0">
                <a:solidFill>
                  <a:srgbClr val="C7000B"/>
                </a:solidFill>
                <a:cs typeface="Akkurat Pro Light" panose="020B0404020101020102" charset="0"/>
              </a:rPr>
              <a:t>对比历史</a:t>
            </a:r>
            <a:r>
              <a:rPr lang="en-US" altLang="zh-CN" sz="1400" b="1" spc="-57" dirty="0" err="1">
                <a:solidFill>
                  <a:srgbClr val="C7000B"/>
                </a:solidFill>
                <a:cs typeface="Akkurat Pro Light" panose="020B0404020101020102" charset="0"/>
              </a:rPr>
              <a:t>影像</a:t>
            </a:r>
            <a:endParaRPr lang="en-US" altLang="zh-CN" sz="1400" b="1" spc="-57" dirty="0">
              <a:solidFill>
                <a:srgbClr val="C7000B"/>
              </a:solidFill>
              <a:cs typeface="Akkurat Pro Light" panose="020B0404020101020102" charset="0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2880339" y="4258285"/>
            <a:ext cx="1476000" cy="385341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166" name="组合 51"/>
          <p:cNvGrpSpPr>
            <a:grpSpLocks/>
          </p:cNvGrpSpPr>
          <p:nvPr/>
        </p:nvGrpSpPr>
        <p:grpSpPr bwMode="auto">
          <a:xfrm rot="10800000" flipH="1">
            <a:off x="4516659" y="4366553"/>
            <a:ext cx="254447" cy="168804"/>
            <a:chOff x="9142354" y="-24522217"/>
            <a:chExt cx="3676830" cy="2864801"/>
          </a:xfrm>
          <a:gradFill>
            <a:gsLst>
              <a:gs pos="0">
                <a:srgbClr val="C7000B"/>
              </a:gs>
              <a:gs pos="100000">
                <a:srgbClr val="C7000B">
                  <a:alpha val="16000"/>
                </a:srgbClr>
              </a:gs>
            </a:gsLst>
            <a:lin ang="10800000" scaled="0"/>
          </a:gradFill>
        </p:grpSpPr>
        <p:sp>
          <p:nvSpPr>
            <p:cNvPr id="167" name="燕尾形 166"/>
            <p:cNvSpPr/>
            <p:nvPr/>
          </p:nvSpPr>
          <p:spPr bwMode="auto">
            <a:xfrm>
              <a:off x="9150619" y="-24522217"/>
              <a:ext cx="1255905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1230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68" name="燕尾形 167"/>
            <p:cNvSpPr/>
            <p:nvPr/>
          </p:nvSpPr>
          <p:spPr bwMode="auto">
            <a:xfrm>
              <a:off x="11571539" y="-24522217"/>
              <a:ext cx="1255905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1230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69" name="燕尾形 168"/>
            <p:cNvSpPr/>
            <p:nvPr/>
          </p:nvSpPr>
          <p:spPr bwMode="auto">
            <a:xfrm>
              <a:off x="10348684" y="-24522217"/>
              <a:ext cx="1264170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1230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</p:grpSp>
      <p:sp>
        <p:nvSpPr>
          <p:cNvPr id="170" name="文本框 4"/>
          <p:cNvSpPr txBox="1"/>
          <p:nvPr/>
        </p:nvSpPr>
        <p:spPr>
          <a:xfrm>
            <a:off x="5115907" y="4343938"/>
            <a:ext cx="109821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914400"/>
            <a:r>
              <a:rPr lang="zh-CN" altLang="en-US" sz="1400" b="1" spc="-57" dirty="0">
                <a:solidFill>
                  <a:srgbClr val="C7000B"/>
                </a:solidFill>
                <a:cs typeface="Akkurat Pro Light" panose="020B0404020101020102" charset="0"/>
              </a:rPr>
              <a:t>描述影像</a:t>
            </a:r>
            <a:endParaRPr lang="en-US" altLang="zh-CN" sz="1400" b="1" spc="-57" dirty="0">
              <a:solidFill>
                <a:srgbClr val="C7000B"/>
              </a:solidFill>
              <a:cs typeface="Akkurat Pro Light" panose="020B0404020101020102" charset="0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4913246" y="4258285"/>
            <a:ext cx="1476000" cy="385341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172" name="组合 51"/>
          <p:cNvGrpSpPr>
            <a:grpSpLocks/>
          </p:cNvGrpSpPr>
          <p:nvPr/>
        </p:nvGrpSpPr>
        <p:grpSpPr bwMode="auto">
          <a:xfrm rot="10800000" flipH="1">
            <a:off x="6502816" y="4366553"/>
            <a:ext cx="254447" cy="168804"/>
            <a:chOff x="9142354" y="-24522217"/>
            <a:chExt cx="3676830" cy="2864801"/>
          </a:xfrm>
          <a:gradFill>
            <a:gsLst>
              <a:gs pos="0">
                <a:srgbClr val="C7000B"/>
              </a:gs>
              <a:gs pos="100000">
                <a:srgbClr val="C7000B">
                  <a:alpha val="16000"/>
                </a:srgbClr>
              </a:gs>
            </a:gsLst>
            <a:lin ang="10800000" scaled="0"/>
          </a:gradFill>
        </p:grpSpPr>
        <p:sp>
          <p:nvSpPr>
            <p:cNvPr id="173" name="燕尾形 172"/>
            <p:cNvSpPr/>
            <p:nvPr/>
          </p:nvSpPr>
          <p:spPr bwMode="auto">
            <a:xfrm>
              <a:off x="9150619" y="-24522217"/>
              <a:ext cx="1255905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1230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74" name="燕尾形 173"/>
            <p:cNvSpPr/>
            <p:nvPr/>
          </p:nvSpPr>
          <p:spPr bwMode="auto">
            <a:xfrm>
              <a:off x="11571539" y="-24522217"/>
              <a:ext cx="1255905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1230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75" name="燕尾形 174"/>
            <p:cNvSpPr/>
            <p:nvPr/>
          </p:nvSpPr>
          <p:spPr bwMode="auto">
            <a:xfrm>
              <a:off x="10348684" y="-24522217"/>
              <a:ext cx="1264170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1230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</p:grpSp>
      <p:sp>
        <p:nvSpPr>
          <p:cNvPr id="176" name="文本框 4"/>
          <p:cNvSpPr txBox="1"/>
          <p:nvPr/>
        </p:nvSpPr>
        <p:spPr>
          <a:xfrm>
            <a:off x="7102064" y="4343938"/>
            <a:ext cx="109821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 defTabSz="914400"/>
            <a:r>
              <a:rPr lang="zh-CN" altLang="en-US" sz="1400" b="1" spc="-57" dirty="0">
                <a:solidFill>
                  <a:srgbClr val="C7000B"/>
                </a:solidFill>
                <a:cs typeface="Akkurat Pro Light" panose="020B0404020101020102" charset="0"/>
              </a:rPr>
              <a:t>给出诊断结论</a:t>
            </a:r>
            <a:endParaRPr lang="en-US" altLang="zh-CN" sz="1400" b="1" spc="-57" dirty="0">
              <a:solidFill>
                <a:srgbClr val="C7000B"/>
              </a:solidFill>
              <a:cs typeface="Akkurat Pro Light" panose="020B0404020101020102" charset="0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6899403" y="4258285"/>
            <a:ext cx="1476000" cy="385341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cxnSp>
        <p:nvCxnSpPr>
          <p:cNvPr id="178" name="直接连接符 177"/>
          <p:cNvCxnSpPr/>
          <p:nvPr/>
        </p:nvCxnSpPr>
        <p:spPr>
          <a:xfrm>
            <a:off x="5540273" y="3853971"/>
            <a:ext cx="2828269" cy="0"/>
          </a:xfrm>
          <a:prstGeom prst="line">
            <a:avLst/>
          </a:prstGeom>
          <a:noFill/>
          <a:ln w="28575" cap="flat" cmpd="sng" algn="ctr">
            <a:solidFill>
              <a:srgbClr val="666666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79" name="文本框 4"/>
          <p:cNvSpPr txBox="1"/>
          <p:nvPr/>
        </p:nvSpPr>
        <p:spPr>
          <a:xfrm>
            <a:off x="5668460" y="2930143"/>
            <a:ext cx="13415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zh-CN" altLang="en-US" sz="2000" b="1" spc="-57" dirty="0">
                <a:solidFill>
                  <a:srgbClr val="1D1D1A"/>
                </a:solidFill>
                <a:cs typeface="Akkurat Pro" panose="020B0504020101020102" charset="0"/>
              </a:rPr>
              <a:t>放射科医生</a:t>
            </a:r>
            <a:endParaRPr lang="en-US" altLang="zh-CN" sz="2000" b="1" spc="-57" dirty="0">
              <a:solidFill>
                <a:srgbClr val="1D1D1A"/>
              </a:solidFill>
              <a:cs typeface="Akkurat Pro" panose="020B0504020101020102" charset="0"/>
            </a:endParaRPr>
          </a:p>
        </p:txBody>
      </p:sp>
      <p:pic>
        <p:nvPicPr>
          <p:cNvPr id="180" name="图片 179" descr="形状 27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C7000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994" y="2907953"/>
            <a:ext cx="533400" cy="327025"/>
          </a:xfrm>
          <a:prstGeom prst="rect">
            <a:avLst/>
          </a:prstGeom>
        </p:spPr>
      </p:pic>
      <p:sp>
        <p:nvSpPr>
          <p:cNvPr id="181" name="文本框 4"/>
          <p:cNvSpPr txBox="1"/>
          <p:nvPr/>
        </p:nvSpPr>
        <p:spPr>
          <a:xfrm>
            <a:off x="5665013" y="5810932"/>
            <a:ext cx="13415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zh-CN" altLang="en-US" sz="2000" b="1" spc="-57" dirty="0">
                <a:solidFill>
                  <a:srgbClr val="1D1D1A"/>
                </a:solidFill>
                <a:cs typeface="Akkurat Pro" panose="020B0504020101020102" charset="0"/>
              </a:rPr>
              <a:t>人工智能</a:t>
            </a:r>
            <a:endParaRPr lang="en-US" altLang="zh-CN" sz="2000" b="1" spc="-57" dirty="0">
              <a:solidFill>
                <a:srgbClr val="1D1D1A"/>
              </a:solidFill>
              <a:cs typeface="Akkurat Pro" panose="020B0504020101020102" charset="0"/>
            </a:endParaRPr>
          </a:p>
        </p:txBody>
      </p:sp>
      <p:pic>
        <p:nvPicPr>
          <p:cNvPr id="182" name="图片 1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977" y="5677979"/>
            <a:ext cx="482591" cy="482591"/>
          </a:xfrm>
          <a:prstGeom prst="rect">
            <a:avLst/>
          </a:prstGeom>
        </p:spPr>
      </p:pic>
      <p:sp>
        <p:nvSpPr>
          <p:cNvPr id="183" name="文本框 4"/>
          <p:cNvSpPr txBox="1"/>
          <p:nvPr/>
        </p:nvSpPr>
        <p:spPr>
          <a:xfrm>
            <a:off x="5981022" y="5250311"/>
            <a:ext cx="9896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zh-CN" altLang="en-US" sz="1400" b="1" spc="-57" dirty="0">
                <a:solidFill>
                  <a:srgbClr val="666666"/>
                </a:solidFill>
                <a:cs typeface="Akkurat Pro Light" panose="020B0404020101020102" charset="0"/>
              </a:rPr>
              <a:t>诊断准确</a:t>
            </a:r>
            <a:r>
              <a:rPr lang="en-US" altLang="zh-CN" sz="1400" b="1" spc="-57" dirty="0">
                <a:solidFill>
                  <a:srgbClr val="666666"/>
                </a:solidFill>
                <a:cs typeface="Akkurat Pro Light" panose="020B0404020101020102" charset="0"/>
              </a:rPr>
              <a:t>率</a:t>
            </a:r>
          </a:p>
        </p:txBody>
      </p:sp>
      <p:sp>
        <p:nvSpPr>
          <p:cNvPr id="184" name="文本框 4"/>
          <p:cNvSpPr txBox="1"/>
          <p:nvPr/>
        </p:nvSpPr>
        <p:spPr>
          <a:xfrm>
            <a:off x="7094731" y="5216950"/>
            <a:ext cx="9524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altLang="zh-CN" sz="2000" spc="-57" dirty="0">
                <a:solidFill>
                  <a:srgbClr val="C7000B"/>
                </a:solidFill>
                <a:cs typeface="Akkurat Pro" panose="020B0504020101020102" charset="0"/>
              </a:rPr>
              <a:t>&gt;99%</a:t>
            </a:r>
          </a:p>
        </p:txBody>
      </p:sp>
      <p:sp>
        <p:nvSpPr>
          <p:cNvPr id="185" name="矩形 184"/>
          <p:cNvSpPr/>
          <p:nvPr/>
        </p:nvSpPr>
        <p:spPr>
          <a:xfrm>
            <a:off x="3769338" y="4937756"/>
            <a:ext cx="1770935" cy="63723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186" name="文本框 4"/>
          <p:cNvSpPr txBox="1"/>
          <p:nvPr/>
        </p:nvSpPr>
        <p:spPr bwMode="gray">
          <a:xfrm>
            <a:off x="4036951" y="4777196"/>
            <a:ext cx="1235710" cy="69249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-57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cs typeface="Akkurat Pro" panose="020B0504020101020102" charset="0"/>
              </a:rPr>
              <a:t>诊断时间</a:t>
            </a:r>
            <a:endParaRPr kumimoji="0" lang="en-US" altLang="zh-CN" sz="1800" b="1" i="0" u="none" strike="noStrike" kern="0" cap="none" spc="-57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cs typeface="Akkurat Pro" panose="020B0504020101020102" charset="0"/>
            </a:endParaRPr>
          </a:p>
          <a:p>
            <a: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-57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cs typeface="Akkurat Pro" panose="020B0504020101020102" charset="0"/>
              </a:rPr>
              <a:t>10-15s</a:t>
            </a:r>
          </a:p>
        </p:txBody>
      </p:sp>
      <p:cxnSp>
        <p:nvCxnSpPr>
          <p:cNvPr id="187" name="直接连接符 186"/>
          <p:cNvCxnSpPr/>
          <p:nvPr/>
        </p:nvCxnSpPr>
        <p:spPr>
          <a:xfrm>
            <a:off x="5540273" y="5122370"/>
            <a:ext cx="2828269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88" name="矩形 187"/>
          <p:cNvSpPr/>
          <p:nvPr/>
        </p:nvSpPr>
        <p:spPr bwMode="auto">
          <a:xfrm>
            <a:off x="744545" y="1493806"/>
            <a:ext cx="10725144" cy="100983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355600" dist="381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4400">
              <a:defRPr/>
            </a:pPr>
            <a:endParaRPr lang="zh-CN" altLang="en-US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cxnSp>
        <p:nvCxnSpPr>
          <p:cNvPr id="189" name="直接连接符 188"/>
          <p:cNvCxnSpPr/>
          <p:nvPr/>
        </p:nvCxnSpPr>
        <p:spPr>
          <a:xfrm>
            <a:off x="5903914" y="1661440"/>
            <a:ext cx="0" cy="701487"/>
          </a:xfrm>
          <a:prstGeom prst="line">
            <a:avLst/>
          </a:prstGeom>
          <a:noFill/>
          <a:ln w="12700" cap="flat" cmpd="sng" algn="ctr">
            <a:solidFill>
              <a:srgbClr val="5E5E5E"/>
            </a:solidFill>
            <a:prstDash val="solid"/>
            <a:miter lim="800000"/>
          </a:ln>
          <a:effectLst/>
        </p:spPr>
      </p:cxnSp>
      <p:pic>
        <p:nvPicPr>
          <p:cNvPr id="190" name="图片 1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6194" y="1757960"/>
            <a:ext cx="1362075" cy="485775"/>
          </a:xfrm>
          <a:prstGeom prst="rect">
            <a:avLst/>
          </a:prstGeom>
        </p:spPr>
      </p:pic>
      <p:pic>
        <p:nvPicPr>
          <p:cNvPr id="191" name="图片 19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204" y="1789441"/>
            <a:ext cx="1862051" cy="418162"/>
          </a:xfrm>
          <a:prstGeom prst="rect">
            <a:avLst/>
          </a:prstGeom>
        </p:spPr>
      </p:pic>
      <p:sp>
        <p:nvSpPr>
          <p:cNvPr id="193" name="椭圆 192"/>
          <p:cNvSpPr/>
          <p:nvPr/>
        </p:nvSpPr>
        <p:spPr bwMode="auto">
          <a:xfrm>
            <a:off x="9907229" y="4297051"/>
            <a:ext cx="428910" cy="428910"/>
          </a:xfrm>
          <a:prstGeom prst="ellipse">
            <a:avLst/>
          </a:prstGeom>
          <a:solidFill>
            <a:srgbClr val="C8102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04" tIns="60952" rIns="121904" bIns="60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sz="1600" b="1" kern="0" dirty="0">
              <a:solidFill>
                <a:srgbClr val="FFFFFF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94" name="文本框 193"/>
          <p:cNvSpPr txBox="1"/>
          <p:nvPr/>
        </p:nvSpPr>
        <p:spPr bwMode="white">
          <a:xfrm>
            <a:off x="9877729" y="4254016"/>
            <a:ext cx="548367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ts val="3440"/>
              </a:lnSpc>
            </a:pPr>
            <a:r>
              <a:rPr lang="en-US" altLang="zh-CN" sz="3200" dirty="0">
                <a:solidFill>
                  <a:srgbClr val="FFFFFF"/>
                </a:solidFill>
              </a:rPr>
              <a:t>+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cxnSp>
        <p:nvCxnSpPr>
          <p:cNvPr id="195" name="直接连接符 194"/>
          <p:cNvCxnSpPr/>
          <p:nvPr/>
        </p:nvCxnSpPr>
        <p:spPr>
          <a:xfrm>
            <a:off x="7115471" y="3081256"/>
            <a:ext cx="1193257" cy="0"/>
          </a:xfrm>
          <a:prstGeom prst="line">
            <a:avLst/>
          </a:prstGeom>
          <a:noFill/>
          <a:ln w="19050" cap="flat" cmpd="sng" algn="ctr">
            <a:gradFill flip="none" rotWithShape="1">
              <a:gsLst>
                <a:gs pos="0">
                  <a:srgbClr val="FFFFFF"/>
                </a:gs>
                <a:gs pos="79000">
                  <a:srgbClr val="1D1D1A">
                    <a:lumMod val="50000"/>
                    <a:lumOff val="50000"/>
                  </a:srgbClr>
                </a:gs>
                <a:gs pos="88000">
                  <a:srgbClr val="1D1D1A">
                    <a:lumMod val="90000"/>
                    <a:lumOff val="10000"/>
                  </a:srgbClr>
                </a:gs>
                <a:gs pos="100000">
                  <a:srgbClr val="666666">
                    <a:lumMod val="50000"/>
                  </a:srgb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196" name="直接连接符 195"/>
          <p:cNvCxnSpPr/>
          <p:nvPr/>
        </p:nvCxnSpPr>
        <p:spPr>
          <a:xfrm flipH="1">
            <a:off x="3789300" y="3081255"/>
            <a:ext cx="1123946" cy="0"/>
          </a:xfrm>
          <a:prstGeom prst="line">
            <a:avLst/>
          </a:prstGeom>
          <a:noFill/>
          <a:ln w="19050" cap="flat" cmpd="sng" algn="ctr">
            <a:gradFill flip="none" rotWithShape="1">
              <a:gsLst>
                <a:gs pos="0">
                  <a:srgbClr val="FFFFFF"/>
                </a:gs>
                <a:gs pos="79000">
                  <a:srgbClr val="1D1D1A">
                    <a:lumMod val="50000"/>
                    <a:lumOff val="50000"/>
                  </a:srgbClr>
                </a:gs>
                <a:gs pos="88000">
                  <a:srgbClr val="1D1D1A">
                    <a:lumMod val="90000"/>
                    <a:lumOff val="10000"/>
                  </a:srgbClr>
                </a:gs>
                <a:gs pos="100000">
                  <a:srgbClr val="666666">
                    <a:lumMod val="50000"/>
                  </a:srgbClr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197" name="直接连接符 196"/>
          <p:cNvCxnSpPr/>
          <p:nvPr/>
        </p:nvCxnSpPr>
        <p:spPr>
          <a:xfrm>
            <a:off x="7094731" y="5965657"/>
            <a:ext cx="1273811" cy="0"/>
          </a:xfrm>
          <a:prstGeom prst="line">
            <a:avLst/>
          </a:prstGeom>
          <a:noFill/>
          <a:ln w="19050" cap="flat" cmpd="sng" algn="ctr">
            <a:gradFill flip="none" rotWithShape="1">
              <a:gsLst>
                <a:gs pos="0">
                  <a:srgbClr val="C7000A">
                    <a:lumMod val="5000"/>
                    <a:lumOff val="95000"/>
                  </a:srgbClr>
                </a:gs>
                <a:gs pos="79000">
                  <a:srgbClr val="C00000">
                    <a:alpha val="50000"/>
                  </a:srgbClr>
                </a:gs>
                <a:gs pos="88000">
                  <a:srgbClr val="C00000"/>
                </a:gs>
                <a:gs pos="100000">
                  <a:srgbClr val="C00000"/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198" name="直接连接符 197"/>
          <p:cNvCxnSpPr/>
          <p:nvPr/>
        </p:nvCxnSpPr>
        <p:spPr>
          <a:xfrm flipH="1">
            <a:off x="3789303" y="5965657"/>
            <a:ext cx="1244681" cy="0"/>
          </a:xfrm>
          <a:prstGeom prst="line">
            <a:avLst/>
          </a:prstGeom>
          <a:noFill/>
          <a:ln w="19050" cap="flat" cmpd="sng" algn="ctr">
            <a:gradFill flip="none" rotWithShape="1">
              <a:gsLst>
                <a:gs pos="0">
                  <a:srgbClr val="C7000A">
                    <a:lumMod val="5000"/>
                    <a:lumOff val="95000"/>
                  </a:srgbClr>
                </a:gs>
                <a:gs pos="79000">
                  <a:srgbClr val="C00000">
                    <a:alpha val="50000"/>
                  </a:srgbClr>
                </a:gs>
                <a:gs pos="88000">
                  <a:srgbClr val="C00000"/>
                </a:gs>
                <a:gs pos="100000">
                  <a:srgbClr val="C00000"/>
                </a:gs>
              </a:gsLst>
              <a:lin ang="10800000" scaled="1"/>
              <a:tileRect/>
            </a:gradFill>
            <a:prstDash val="solid"/>
            <a:miter lim="800000"/>
          </a:ln>
          <a:effectLst/>
        </p:spPr>
      </p:cxnSp>
      <p:sp>
        <p:nvSpPr>
          <p:cNvPr id="199" name="文本框 4"/>
          <p:cNvSpPr txBox="1"/>
          <p:nvPr/>
        </p:nvSpPr>
        <p:spPr bwMode="gray">
          <a:xfrm>
            <a:off x="9028903" y="5134180"/>
            <a:ext cx="2246018" cy="34624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-57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Akkurat Pro" panose="020B0504020101020102" charset="0"/>
              </a:rPr>
              <a:t>医疗影像识别算法</a:t>
            </a:r>
            <a:endParaRPr kumimoji="0" lang="en-US" altLang="zh-CN" sz="1800" b="1" i="0" u="none" strike="noStrike" kern="0" cap="none" spc="-57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Akkurat Pro" panose="020B0504020101020102" charset="0"/>
            </a:endParaRPr>
          </a:p>
        </p:txBody>
      </p:sp>
      <p:sp>
        <p:nvSpPr>
          <p:cNvPr id="200" name="文本框 4"/>
          <p:cNvSpPr txBox="1"/>
          <p:nvPr/>
        </p:nvSpPr>
        <p:spPr>
          <a:xfrm>
            <a:off x="9435486" y="3247978"/>
            <a:ext cx="13415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altLang="zh-CN" sz="1400" b="1" spc="-57" dirty="0">
                <a:solidFill>
                  <a:srgbClr val="666666"/>
                </a:solidFill>
                <a:cs typeface="Akkurat Pro" panose="020B0504020101020102" charset="0"/>
              </a:rPr>
              <a:t>Atlas 800</a:t>
            </a:r>
          </a:p>
        </p:txBody>
      </p:sp>
    </p:spTree>
    <p:extLst>
      <p:ext uri="{BB962C8B-B14F-4D97-AF65-F5344CB8AC3E}">
        <p14:creationId xmlns:p14="http://schemas.microsoft.com/office/powerpoint/2010/main" val="219446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200" b="1" dirty="0"/>
              <a:t>Atlas</a:t>
            </a:r>
            <a:r>
              <a:rPr lang="zh-CN" altLang="en-US" sz="2200" b="1" dirty="0"/>
              <a:t>软硬件解决方案</a:t>
            </a:r>
            <a:endParaRPr lang="en-US" altLang="zh-CN" sz="2200" b="1" dirty="0"/>
          </a:p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昇腾全栈软件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开发流程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68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731838" y="1207798"/>
            <a:ext cx="10710629" cy="1896704"/>
          </a:xfrm>
          <a:prstGeom prst="rect">
            <a:avLst/>
          </a:prstGeom>
          <a:solidFill>
            <a:srgbClr val="FFFFFF">
              <a:lumMod val="95000"/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24" name="文本框 69">
            <a:extLst>
              <a:ext uri="{FF2B5EF4-FFF2-40B4-BE49-F238E27FC236}">
                <a16:creationId xmlns:a16="http://schemas.microsoft.com/office/drawing/2014/main" id="{EF36599D-282A-3A42-980A-543175747FEE}"/>
              </a:ext>
            </a:extLst>
          </p:cNvPr>
          <p:cNvSpPr txBox="1"/>
          <p:nvPr/>
        </p:nvSpPr>
        <p:spPr>
          <a:xfrm>
            <a:off x="5883456" y="5269812"/>
            <a:ext cx="1836140" cy="584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77" tIns="45677" rIns="45677" bIns="45677" numCol="1" anchor="ctr">
            <a:spAutoFit/>
          </a:bodyPr>
          <a:lstStyle>
            <a:lvl1pPr defTabSz="914583">
              <a:lnSpc>
                <a:spcPct val="20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 hangingPunct="0">
              <a:defRPr>
                <a:latin typeface="Huawei Sans"/>
                <a:ea typeface="Huawei Sans"/>
                <a:cs typeface="Huawei Sans"/>
                <a:sym typeface="Huawei Sans"/>
              </a:defRPr>
            </a:pPr>
            <a:r>
              <a:rPr sz="1598" kern="0" dirty="0" err="1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Huawei Sans"/>
                <a:sym typeface="微软雅黑" panose="020B0503020204020204" pitchFamily="34" charset="-122"/>
              </a:rPr>
              <a:t>质检准确率</a:t>
            </a:r>
            <a:endParaRPr sz="1598" kern="0" dirty="0">
              <a:solidFill>
                <a:srgbClr val="FFFFFF">
                  <a:lumMod val="50000"/>
                </a:srgbClr>
              </a:solidFill>
              <a:latin typeface="+mn-lt"/>
              <a:ea typeface="+mn-ea"/>
              <a:cs typeface="Huawei Sans"/>
              <a:sym typeface="微软雅黑" panose="020B0503020204020204" pitchFamily="34" charset="-122"/>
            </a:endParaRPr>
          </a:p>
        </p:txBody>
      </p:sp>
      <p:sp>
        <p:nvSpPr>
          <p:cNvPr id="125" name="矩形 70">
            <a:extLst>
              <a:ext uri="{FF2B5EF4-FFF2-40B4-BE49-F238E27FC236}">
                <a16:creationId xmlns:a16="http://schemas.microsoft.com/office/drawing/2014/main" id="{8112109B-590A-EF4B-AA46-AEEDD4273F71}"/>
              </a:ext>
            </a:extLst>
          </p:cNvPr>
          <p:cNvSpPr txBox="1"/>
          <p:nvPr/>
        </p:nvSpPr>
        <p:spPr>
          <a:xfrm>
            <a:off x="7538188" y="5421291"/>
            <a:ext cx="722226" cy="369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677" tIns="45677" rIns="45677" bIns="45677" numCol="1" anchor="t">
            <a:spAutoFit/>
          </a:bodyPr>
          <a:lstStyle>
            <a:lvl1pPr defTabSz="914583">
              <a:defRPr b="1">
                <a:solidFill>
                  <a:srgbClr val="C00000"/>
                </a:solidFill>
              </a:defRPr>
            </a:lvl1pPr>
          </a:lstStyle>
          <a:p>
            <a:pPr algn="ctr" hangingPunct="0"/>
            <a:r>
              <a:rPr sz="1799" kern="0" dirty="0">
                <a:solidFill>
                  <a:srgbClr val="C7000B"/>
                </a:solidFill>
                <a:cs typeface="Huawei Sans"/>
                <a:sym typeface="微软雅黑" panose="020B0503020204020204" pitchFamily="34" charset="-122"/>
              </a:rPr>
              <a:t>99.9</a:t>
            </a:r>
            <a:r>
              <a:rPr sz="1399" kern="0" dirty="0">
                <a:solidFill>
                  <a:srgbClr val="C7000B"/>
                </a:solidFill>
                <a:cs typeface="Huawei Sans"/>
                <a:sym typeface="微软雅黑" panose="020B0503020204020204" pitchFamily="34" charset="-122"/>
              </a:rPr>
              <a:t>%</a:t>
            </a:r>
          </a:p>
        </p:txBody>
      </p:sp>
      <p:sp>
        <p:nvSpPr>
          <p:cNvPr id="126" name="矩形 125"/>
          <p:cNvSpPr/>
          <p:nvPr/>
        </p:nvSpPr>
        <p:spPr>
          <a:xfrm>
            <a:off x="3154747" y="1275847"/>
            <a:ext cx="5975586" cy="338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851"/>
            <a:r>
              <a:rPr lang="zh-CN" altLang="en-US" sz="1599" b="1" dirty="0">
                <a:solidFill>
                  <a:srgbClr val="595959"/>
                </a:solidFill>
                <a:cs typeface="+mn-ea"/>
                <a:sym typeface="微软雅黑" panose="020B0503020204020204" pitchFamily="34" charset="-122"/>
              </a:rPr>
              <a:t>智能制造开发套件已在松山湖规模部署，开发部署效率提升</a:t>
            </a:r>
            <a:r>
              <a:rPr lang="en-US" altLang="zh-CN" sz="1599" b="1" dirty="0">
                <a:solidFill>
                  <a:srgbClr val="595959"/>
                </a:solidFill>
                <a:cs typeface="+mn-ea"/>
                <a:sym typeface="微软雅黑" panose="020B0503020204020204" pitchFamily="34" charset="-122"/>
              </a:rPr>
              <a:t>10</a:t>
            </a:r>
            <a:r>
              <a:rPr lang="zh-CN" altLang="en-US" sz="1599" b="1" dirty="0">
                <a:solidFill>
                  <a:srgbClr val="595959"/>
                </a:solidFill>
                <a:cs typeface="+mn-ea"/>
                <a:sym typeface="微软雅黑" panose="020B0503020204020204" pitchFamily="34" charset="-122"/>
              </a:rPr>
              <a:t>倍</a:t>
            </a:r>
            <a:endParaRPr lang="en-US" altLang="zh-CN" sz="1599" b="1" dirty="0">
              <a:solidFill>
                <a:srgbClr val="C00000"/>
              </a:solidFill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1694689" y="1747258"/>
            <a:ext cx="9255817" cy="1209084"/>
            <a:chOff x="1536973" y="-1880359"/>
            <a:chExt cx="9259433" cy="1209556"/>
          </a:xfrm>
        </p:grpSpPr>
        <p:grpSp>
          <p:nvGrpSpPr>
            <p:cNvPr id="128" name="组合 127"/>
            <p:cNvGrpSpPr/>
            <p:nvPr/>
          </p:nvGrpSpPr>
          <p:grpSpPr>
            <a:xfrm>
              <a:off x="5245924" y="-1327639"/>
              <a:ext cx="916335" cy="275059"/>
              <a:chOff x="9666873" y="4404131"/>
              <a:chExt cx="1214437" cy="1016000"/>
            </a:xfrm>
          </p:grpSpPr>
          <p:sp>
            <p:nvSpPr>
              <p:cNvPr id="154" name="Freeform 167"/>
              <p:cNvSpPr>
                <a:spLocks/>
              </p:cNvSpPr>
              <p:nvPr/>
            </p:nvSpPr>
            <p:spPr bwMode="auto">
              <a:xfrm>
                <a:off x="9719261" y="4753381"/>
                <a:ext cx="1106487" cy="666750"/>
              </a:xfrm>
              <a:custGeom>
                <a:avLst/>
                <a:gdLst/>
                <a:ahLst/>
                <a:cxnLst>
                  <a:cxn ang="0">
                    <a:pos x="295" y="1"/>
                  </a:cxn>
                  <a:cxn ang="0">
                    <a:pos x="295" y="85"/>
                  </a:cxn>
                  <a:cxn ang="0">
                    <a:pos x="252" y="145"/>
                  </a:cxn>
                  <a:cxn ang="0">
                    <a:pos x="44" y="145"/>
                  </a:cxn>
                  <a:cxn ang="0">
                    <a:pos x="1" y="84"/>
                  </a:cxn>
                  <a:cxn ang="0">
                    <a:pos x="1" y="0"/>
                  </a:cxn>
                  <a:cxn ang="0">
                    <a:pos x="44" y="61"/>
                  </a:cxn>
                  <a:cxn ang="0">
                    <a:pos x="253" y="61"/>
                  </a:cxn>
                  <a:cxn ang="0">
                    <a:pos x="295" y="1"/>
                  </a:cxn>
                </a:cxnLst>
                <a:rect l="0" t="0" r="r" b="b"/>
                <a:pathLst>
                  <a:path w="295" h="178">
                    <a:moveTo>
                      <a:pt x="295" y="1"/>
                    </a:moveTo>
                    <a:cubicBezTo>
                      <a:pt x="295" y="85"/>
                      <a:pt x="295" y="85"/>
                      <a:pt x="295" y="85"/>
                    </a:cubicBezTo>
                    <a:cubicBezTo>
                      <a:pt x="295" y="106"/>
                      <a:pt x="281" y="128"/>
                      <a:pt x="252" y="145"/>
                    </a:cubicBezTo>
                    <a:cubicBezTo>
                      <a:pt x="195" y="178"/>
                      <a:pt x="102" y="178"/>
                      <a:pt x="44" y="145"/>
                    </a:cubicBezTo>
                    <a:cubicBezTo>
                      <a:pt x="15" y="128"/>
                      <a:pt x="0" y="106"/>
                      <a:pt x="1" y="8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2"/>
                      <a:pt x="15" y="44"/>
                      <a:pt x="44" y="61"/>
                    </a:cubicBezTo>
                    <a:cubicBezTo>
                      <a:pt x="102" y="94"/>
                      <a:pt x="195" y="94"/>
                      <a:pt x="253" y="61"/>
                    </a:cubicBezTo>
                    <a:cubicBezTo>
                      <a:pt x="281" y="44"/>
                      <a:pt x="295" y="23"/>
                      <a:pt x="29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8" tIns="45684" rIns="91368" bIns="45684" numCol="1" anchor="t" anchorCtr="0" compatLnSpc="1">
                <a:prstTxWarp prst="textNoShape">
                  <a:avLst/>
                </a:prstTxWarp>
              </a:bodyPr>
              <a:lstStyle/>
              <a:p>
                <a:pPr defTabSz="913746"/>
                <a:endParaRPr lang="zh-CN" altLang="en-US" sz="1200" kern="0">
                  <a:solidFill>
                    <a:srgbClr val="DDDDDD"/>
                  </a:solidFill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5" name="Freeform 168"/>
              <p:cNvSpPr>
                <a:spLocks/>
              </p:cNvSpPr>
              <p:nvPr/>
            </p:nvSpPr>
            <p:spPr bwMode="auto">
              <a:xfrm>
                <a:off x="9666873" y="4404131"/>
                <a:ext cx="1214437" cy="701675"/>
              </a:xfrm>
              <a:custGeom>
                <a:avLst/>
                <a:gdLst/>
                <a:ahLst/>
                <a:cxnLst>
                  <a:cxn ang="0">
                    <a:pos x="266" y="33"/>
                  </a:cxn>
                  <a:cxn ang="0">
                    <a:pos x="267" y="154"/>
                  </a:cxn>
                  <a:cxn ang="0">
                    <a:pos x="58" y="154"/>
                  </a:cxn>
                  <a:cxn ang="0">
                    <a:pos x="58" y="33"/>
                  </a:cxn>
                  <a:cxn ang="0">
                    <a:pos x="266" y="33"/>
                  </a:cxn>
                </a:cxnLst>
                <a:rect l="0" t="0" r="r" b="b"/>
                <a:pathLst>
                  <a:path w="324" h="187">
                    <a:moveTo>
                      <a:pt x="266" y="33"/>
                    </a:moveTo>
                    <a:cubicBezTo>
                      <a:pt x="324" y="66"/>
                      <a:pt x="324" y="120"/>
                      <a:pt x="267" y="154"/>
                    </a:cubicBezTo>
                    <a:cubicBezTo>
                      <a:pt x="209" y="187"/>
                      <a:pt x="116" y="187"/>
                      <a:pt x="58" y="154"/>
                    </a:cubicBezTo>
                    <a:cubicBezTo>
                      <a:pt x="1" y="120"/>
                      <a:pt x="0" y="66"/>
                      <a:pt x="58" y="33"/>
                    </a:cubicBezTo>
                    <a:cubicBezTo>
                      <a:pt x="115" y="0"/>
                      <a:pt x="208" y="0"/>
                      <a:pt x="266" y="33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368" tIns="45684" rIns="91368" bIns="45684" numCol="1" anchor="t" anchorCtr="0" compatLnSpc="1">
                <a:prstTxWarp prst="textNoShape">
                  <a:avLst/>
                </a:prstTxWarp>
              </a:bodyPr>
              <a:lstStyle/>
              <a:p>
                <a:pPr defTabSz="913746"/>
                <a:endParaRPr lang="zh-CN" altLang="en-US" sz="1200" kern="0">
                  <a:solidFill>
                    <a:srgbClr val="1D1D1A"/>
                  </a:solidFill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6" name="Freeform 169"/>
              <p:cNvSpPr>
                <a:spLocks/>
              </p:cNvSpPr>
              <p:nvPr/>
            </p:nvSpPr>
            <p:spPr bwMode="auto">
              <a:xfrm>
                <a:off x="9775518" y="4472975"/>
                <a:ext cx="1000321" cy="550846"/>
              </a:xfrm>
              <a:custGeom>
                <a:avLst/>
                <a:gdLst/>
                <a:ahLst/>
                <a:cxnLst>
                  <a:cxn ang="0">
                    <a:pos x="123" y="121"/>
                  </a:cxn>
                  <a:cxn ang="0">
                    <a:pos x="31" y="99"/>
                  </a:cxn>
                  <a:cxn ang="0">
                    <a:pos x="0" y="60"/>
                  </a:cxn>
                  <a:cxn ang="0">
                    <a:pos x="30" y="22"/>
                  </a:cxn>
                  <a:cxn ang="0">
                    <a:pos x="122" y="0"/>
                  </a:cxn>
                  <a:cxn ang="0">
                    <a:pos x="214" y="22"/>
                  </a:cxn>
                  <a:cxn ang="0">
                    <a:pos x="245" y="61"/>
                  </a:cxn>
                  <a:cxn ang="0">
                    <a:pos x="214" y="99"/>
                  </a:cxn>
                  <a:cxn ang="0">
                    <a:pos x="123" y="121"/>
                  </a:cxn>
                </a:cxnLst>
                <a:rect l="0" t="0" r="r" b="b"/>
                <a:pathLst>
                  <a:path w="245" h="121">
                    <a:moveTo>
                      <a:pt x="123" y="121"/>
                    </a:moveTo>
                    <a:cubicBezTo>
                      <a:pt x="88" y="121"/>
                      <a:pt x="55" y="113"/>
                      <a:pt x="31" y="99"/>
                    </a:cubicBezTo>
                    <a:cubicBezTo>
                      <a:pt x="11" y="88"/>
                      <a:pt x="0" y="74"/>
                      <a:pt x="0" y="60"/>
                    </a:cubicBezTo>
                    <a:cubicBezTo>
                      <a:pt x="0" y="47"/>
                      <a:pt x="11" y="33"/>
                      <a:pt x="30" y="22"/>
                    </a:cubicBezTo>
                    <a:cubicBezTo>
                      <a:pt x="54" y="8"/>
                      <a:pt x="87" y="0"/>
                      <a:pt x="122" y="0"/>
                    </a:cubicBezTo>
                    <a:cubicBezTo>
                      <a:pt x="156" y="0"/>
                      <a:pt x="190" y="8"/>
                      <a:pt x="214" y="22"/>
                    </a:cubicBezTo>
                    <a:cubicBezTo>
                      <a:pt x="233" y="33"/>
                      <a:pt x="245" y="47"/>
                      <a:pt x="245" y="61"/>
                    </a:cubicBezTo>
                    <a:cubicBezTo>
                      <a:pt x="245" y="74"/>
                      <a:pt x="234" y="88"/>
                      <a:pt x="214" y="99"/>
                    </a:cubicBezTo>
                    <a:cubicBezTo>
                      <a:pt x="191" y="113"/>
                      <a:pt x="157" y="121"/>
                      <a:pt x="123" y="1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8" tIns="45684" rIns="91368" bIns="45684" numCol="1" anchor="t" anchorCtr="0" compatLnSpc="1">
                <a:prstTxWarp prst="textNoShape">
                  <a:avLst/>
                </a:prstTxWarp>
              </a:bodyPr>
              <a:lstStyle/>
              <a:p>
                <a:pPr defTabSz="913746"/>
                <a:endParaRPr lang="zh-CN" altLang="en-US" sz="1200" kern="0">
                  <a:solidFill>
                    <a:srgbClr val="1D1D1A"/>
                  </a:solidFill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BAF3DA56-1AF1-E84D-8E72-8D31DCEC7B31}"/>
                </a:ext>
              </a:extLst>
            </p:cNvPr>
            <p:cNvSpPr/>
            <p:nvPr/>
          </p:nvSpPr>
          <p:spPr>
            <a:xfrm>
              <a:off x="5253359" y="-929436"/>
              <a:ext cx="924012" cy="2586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10142">
                <a:lnSpc>
                  <a:spcPct val="90000"/>
                </a:lnSpc>
                <a:spcBef>
                  <a:spcPct val="20000"/>
                </a:spcBef>
                <a:buClr>
                  <a:srgbClr val="44546A"/>
                </a:buClr>
                <a:buSzPct val="75000"/>
                <a:defRPr/>
              </a:pPr>
              <a:r>
                <a:rPr lang="en-US" altLang="zh-CN" sz="1200" b="1" kern="0" dirty="0">
                  <a:solidFill>
                    <a:srgbClr val="C7000B"/>
                  </a:solidFill>
                  <a:cs typeface="+mn-ea"/>
                  <a:sym typeface="微软雅黑" panose="020B0503020204020204" pitchFamily="34" charset="-122"/>
                </a:rPr>
                <a:t>Atlas 300I</a:t>
              </a:r>
            </a:p>
          </p:txBody>
        </p:sp>
        <p:sp>
          <p:nvSpPr>
            <p:cNvPr id="130" name="server_309836"/>
            <p:cNvSpPr>
              <a:spLocks noChangeAspect="1"/>
            </p:cNvSpPr>
            <p:nvPr/>
          </p:nvSpPr>
          <p:spPr bwMode="auto">
            <a:xfrm>
              <a:off x="8536707" y="-1592341"/>
              <a:ext cx="495760" cy="521796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76449" h="606722">
                  <a:moveTo>
                    <a:pt x="342736" y="466650"/>
                  </a:moveTo>
                  <a:lnTo>
                    <a:pt x="482950" y="466650"/>
                  </a:lnTo>
                  <a:lnTo>
                    <a:pt x="482950" y="513364"/>
                  </a:lnTo>
                  <a:lnTo>
                    <a:pt x="342736" y="513364"/>
                  </a:lnTo>
                  <a:close/>
                  <a:moveTo>
                    <a:pt x="186998" y="466650"/>
                  </a:moveTo>
                  <a:lnTo>
                    <a:pt x="233712" y="466650"/>
                  </a:lnTo>
                  <a:lnTo>
                    <a:pt x="233712" y="513364"/>
                  </a:lnTo>
                  <a:lnTo>
                    <a:pt x="186998" y="513364"/>
                  </a:lnTo>
                  <a:close/>
                  <a:moveTo>
                    <a:pt x="93429" y="466650"/>
                  </a:moveTo>
                  <a:lnTo>
                    <a:pt x="140143" y="466650"/>
                  </a:lnTo>
                  <a:lnTo>
                    <a:pt x="140143" y="513364"/>
                  </a:lnTo>
                  <a:lnTo>
                    <a:pt x="93429" y="513364"/>
                  </a:lnTo>
                  <a:close/>
                  <a:moveTo>
                    <a:pt x="46724" y="420004"/>
                  </a:moveTo>
                  <a:lnTo>
                    <a:pt x="46724" y="560065"/>
                  </a:lnTo>
                  <a:lnTo>
                    <a:pt x="529636" y="560065"/>
                  </a:lnTo>
                  <a:lnTo>
                    <a:pt x="529636" y="420004"/>
                  </a:lnTo>
                  <a:close/>
                  <a:moveTo>
                    <a:pt x="342736" y="280004"/>
                  </a:moveTo>
                  <a:lnTo>
                    <a:pt x="482950" y="280004"/>
                  </a:lnTo>
                  <a:lnTo>
                    <a:pt x="482950" y="326718"/>
                  </a:lnTo>
                  <a:lnTo>
                    <a:pt x="342736" y="326718"/>
                  </a:lnTo>
                  <a:close/>
                  <a:moveTo>
                    <a:pt x="186998" y="280004"/>
                  </a:moveTo>
                  <a:lnTo>
                    <a:pt x="233712" y="280004"/>
                  </a:lnTo>
                  <a:lnTo>
                    <a:pt x="233712" y="326718"/>
                  </a:lnTo>
                  <a:lnTo>
                    <a:pt x="186998" y="326718"/>
                  </a:lnTo>
                  <a:close/>
                  <a:moveTo>
                    <a:pt x="93429" y="280004"/>
                  </a:moveTo>
                  <a:lnTo>
                    <a:pt x="140143" y="280004"/>
                  </a:lnTo>
                  <a:lnTo>
                    <a:pt x="140143" y="326718"/>
                  </a:lnTo>
                  <a:lnTo>
                    <a:pt x="93429" y="326718"/>
                  </a:lnTo>
                  <a:close/>
                  <a:moveTo>
                    <a:pt x="46724" y="233375"/>
                  </a:moveTo>
                  <a:lnTo>
                    <a:pt x="46724" y="373347"/>
                  </a:lnTo>
                  <a:lnTo>
                    <a:pt x="529636" y="373347"/>
                  </a:lnTo>
                  <a:lnTo>
                    <a:pt x="529636" y="233375"/>
                  </a:lnTo>
                  <a:close/>
                  <a:moveTo>
                    <a:pt x="342736" y="93288"/>
                  </a:moveTo>
                  <a:lnTo>
                    <a:pt x="482950" y="93288"/>
                  </a:lnTo>
                  <a:lnTo>
                    <a:pt x="482950" y="140002"/>
                  </a:lnTo>
                  <a:lnTo>
                    <a:pt x="342736" y="140002"/>
                  </a:lnTo>
                  <a:close/>
                  <a:moveTo>
                    <a:pt x="186998" y="93288"/>
                  </a:moveTo>
                  <a:lnTo>
                    <a:pt x="233712" y="93288"/>
                  </a:lnTo>
                  <a:lnTo>
                    <a:pt x="233712" y="140002"/>
                  </a:lnTo>
                  <a:lnTo>
                    <a:pt x="186998" y="140002"/>
                  </a:lnTo>
                  <a:close/>
                  <a:moveTo>
                    <a:pt x="93429" y="93288"/>
                  </a:moveTo>
                  <a:lnTo>
                    <a:pt x="140143" y="93288"/>
                  </a:lnTo>
                  <a:lnTo>
                    <a:pt x="140143" y="140002"/>
                  </a:lnTo>
                  <a:lnTo>
                    <a:pt x="93429" y="140002"/>
                  </a:lnTo>
                  <a:close/>
                  <a:moveTo>
                    <a:pt x="46724" y="46657"/>
                  </a:moveTo>
                  <a:lnTo>
                    <a:pt x="46724" y="186718"/>
                  </a:lnTo>
                  <a:lnTo>
                    <a:pt x="529636" y="186718"/>
                  </a:lnTo>
                  <a:lnTo>
                    <a:pt x="529636" y="46657"/>
                  </a:lnTo>
                  <a:close/>
                  <a:moveTo>
                    <a:pt x="0" y="0"/>
                  </a:moveTo>
                  <a:lnTo>
                    <a:pt x="576449" y="0"/>
                  </a:lnTo>
                  <a:lnTo>
                    <a:pt x="576449" y="606722"/>
                  </a:lnTo>
                  <a:lnTo>
                    <a:pt x="0" y="606722"/>
                  </a:lnTo>
                  <a:close/>
                </a:path>
              </a:pathLst>
            </a:custGeom>
            <a:solidFill>
              <a:srgbClr val="EBEBEB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pPr defTabSz="913746"/>
              <a:endParaRPr lang="zh-CN" altLang="en-US" sz="1200" kern="0">
                <a:solidFill>
                  <a:srgbClr val="1D1D1A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393178" y="-1073673"/>
              <a:ext cx="1280852" cy="277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746"/>
              <a:r>
                <a:rPr lang="en-US" altLang="zh-CN" sz="1200" dirty="0" err="1">
                  <a:solidFill>
                    <a:srgbClr val="666666"/>
                  </a:solidFill>
                  <a:cs typeface="+mn-ea"/>
                  <a:sym typeface="微软雅黑" panose="020B0503020204020204" pitchFamily="34" charset="-122"/>
                </a:rPr>
                <a:t>FusionDirector</a:t>
              </a:r>
              <a:endParaRPr lang="zh-CN" altLang="en-US" sz="1200" dirty="0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9615836" y="-1038691"/>
              <a:ext cx="1180570" cy="277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746"/>
              <a:r>
                <a:rPr lang="en-US" altLang="zh-CN" sz="1200" b="1" dirty="0">
                  <a:solidFill>
                    <a:srgbClr val="C7000B"/>
                  </a:solidFill>
                  <a:cs typeface="+mn-ea"/>
                  <a:sym typeface="微软雅黑" panose="020B0503020204020204" pitchFamily="34" charset="-122"/>
                </a:rPr>
                <a:t>AI</a:t>
              </a:r>
              <a:r>
                <a:rPr lang="zh-CN" altLang="en-US" sz="1200" b="1" dirty="0">
                  <a:solidFill>
                    <a:srgbClr val="C7000B"/>
                  </a:solidFill>
                  <a:cs typeface="+mn-ea"/>
                  <a:sym typeface="微软雅黑" panose="020B0503020204020204" pitchFamily="34" charset="-122"/>
                </a:rPr>
                <a:t>计算中心</a:t>
              </a: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8993572" y="-1818773"/>
              <a:ext cx="866783" cy="52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46">
                <a:lnSpc>
                  <a:spcPts val="3438"/>
                </a:lnSpc>
              </a:pPr>
              <a:r>
                <a:rPr lang="zh-CN" altLang="en-US" sz="1200" dirty="0">
                  <a:solidFill>
                    <a:srgbClr val="666666"/>
                  </a:solidFill>
                  <a:cs typeface="+mn-ea"/>
                  <a:sym typeface="微软雅黑" panose="020B0503020204020204" pitchFamily="34" charset="-122"/>
                </a:rPr>
                <a:t>模型文件</a:t>
              </a:r>
            </a:p>
          </p:txBody>
        </p:sp>
        <p:cxnSp>
          <p:nvCxnSpPr>
            <p:cNvPr id="134" name="直接连接符 38">
              <a:extLst>
                <a:ext uri="{FF2B5EF4-FFF2-40B4-BE49-F238E27FC236}">
                  <a16:creationId xmlns:a16="http://schemas.microsoft.com/office/drawing/2014/main" id="{05FE00EA-CF27-3246-86AF-43BED75E4729}"/>
                </a:ext>
              </a:extLst>
            </p:cNvPr>
            <p:cNvCxnSpPr/>
            <p:nvPr/>
          </p:nvCxnSpPr>
          <p:spPr>
            <a:xfrm>
              <a:off x="6269452" y="-1388357"/>
              <a:ext cx="1519710" cy="0"/>
            </a:xfrm>
            <a:prstGeom prst="line">
              <a:avLst/>
            </a:prstGeom>
            <a:noFill/>
            <a:ln w="19050" cap="flat" cmpd="sng" algn="ctr">
              <a:solidFill>
                <a:srgbClr val="EBEBEB">
                  <a:lumMod val="75000"/>
                </a:srgbClr>
              </a:solidFill>
              <a:prstDash val="solid"/>
              <a:miter lim="800000"/>
              <a:headEnd type="oval"/>
              <a:tailEnd type="arrow"/>
            </a:ln>
            <a:effectLst/>
          </p:spPr>
        </p:cxnSp>
        <p:sp>
          <p:nvSpPr>
            <p:cNvPr id="135" name="stacked-storage-device_19974"/>
            <p:cNvSpPr>
              <a:spLocks noChangeAspect="1"/>
            </p:cNvSpPr>
            <p:nvPr/>
          </p:nvSpPr>
          <p:spPr bwMode="auto">
            <a:xfrm>
              <a:off x="7950590" y="-1605983"/>
              <a:ext cx="497913" cy="521796"/>
            </a:xfrm>
            <a:custGeom>
              <a:avLst/>
              <a:gdLst>
                <a:gd name="connsiteX0" fmla="*/ 128192 w 579695"/>
                <a:gd name="connsiteY0" fmla="*/ 481632 h 607498"/>
                <a:gd name="connsiteX1" fmla="*/ 128192 w 579695"/>
                <a:gd name="connsiteY1" fmla="*/ 512706 h 607498"/>
                <a:gd name="connsiteX2" fmla="*/ 159115 w 579695"/>
                <a:gd name="connsiteY2" fmla="*/ 512706 h 607498"/>
                <a:gd name="connsiteX3" fmla="*/ 159115 w 579695"/>
                <a:gd name="connsiteY3" fmla="*/ 481632 h 607498"/>
                <a:gd name="connsiteX4" fmla="*/ 100626 w 579695"/>
                <a:gd name="connsiteY4" fmla="*/ 454089 h 607498"/>
                <a:gd name="connsiteX5" fmla="*/ 186857 w 579695"/>
                <a:gd name="connsiteY5" fmla="*/ 454089 h 607498"/>
                <a:gd name="connsiteX6" fmla="*/ 186857 w 579695"/>
                <a:gd name="connsiteY6" fmla="*/ 540249 h 607498"/>
                <a:gd name="connsiteX7" fmla="*/ 100626 w 579695"/>
                <a:gd name="connsiteY7" fmla="*/ 540249 h 607498"/>
                <a:gd name="connsiteX8" fmla="*/ 27580 w 579695"/>
                <a:gd name="connsiteY8" fmla="*/ 414179 h 607498"/>
                <a:gd name="connsiteX9" fmla="*/ 27580 w 579695"/>
                <a:gd name="connsiteY9" fmla="*/ 579957 h 607498"/>
                <a:gd name="connsiteX10" fmla="*/ 552116 w 579695"/>
                <a:gd name="connsiteY10" fmla="*/ 579957 h 607498"/>
                <a:gd name="connsiteX11" fmla="*/ 552116 w 579695"/>
                <a:gd name="connsiteY11" fmla="*/ 414179 h 607498"/>
                <a:gd name="connsiteX12" fmla="*/ 128192 w 579695"/>
                <a:gd name="connsiteY12" fmla="*/ 288294 h 607498"/>
                <a:gd name="connsiteX13" fmla="*/ 128192 w 579695"/>
                <a:gd name="connsiteY13" fmla="*/ 319204 h 607498"/>
                <a:gd name="connsiteX14" fmla="*/ 159115 w 579695"/>
                <a:gd name="connsiteY14" fmla="*/ 319204 h 607498"/>
                <a:gd name="connsiteX15" fmla="*/ 159115 w 579695"/>
                <a:gd name="connsiteY15" fmla="*/ 288294 h 607498"/>
                <a:gd name="connsiteX16" fmla="*/ 100626 w 579695"/>
                <a:gd name="connsiteY16" fmla="*/ 260739 h 607498"/>
                <a:gd name="connsiteX17" fmla="*/ 186857 w 579695"/>
                <a:gd name="connsiteY17" fmla="*/ 260739 h 607498"/>
                <a:gd name="connsiteX18" fmla="*/ 186857 w 579695"/>
                <a:gd name="connsiteY18" fmla="*/ 346758 h 607498"/>
                <a:gd name="connsiteX19" fmla="*/ 100626 w 579695"/>
                <a:gd name="connsiteY19" fmla="*/ 346758 h 607498"/>
                <a:gd name="connsiteX20" fmla="*/ 27580 w 579695"/>
                <a:gd name="connsiteY20" fmla="*/ 220860 h 607498"/>
                <a:gd name="connsiteX21" fmla="*/ 27580 w 579695"/>
                <a:gd name="connsiteY21" fmla="*/ 386638 h 607498"/>
                <a:gd name="connsiteX22" fmla="*/ 552116 w 579695"/>
                <a:gd name="connsiteY22" fmla="*/ 386638 h 607498"/>
                <a:gd name="connsiteX23" fmla="*/ 552116 w 579695"/>
                <a:gd name="connsiteY23" fmla="*/ 220860 h 607498"/>
                <a:gd name="connsiteX24" fmla="*/ 128192 w 579695"/>
                <a:gd name="connsiteY24" fmla="*/ 94993 h 607498"/>
                <a:gd name="connsiteX25" fmla="*/ 128192 w 579695"/>
                <a:gd name="connsiteY25" fmla="*/ 125878 h 607498"/>
                <a:gd name="connsiteX26" fmla="*/ 159115 w 579695"/>
                <a:gd name="connsiteY26" fmla="*/ 125878 h 607498"/>
                <a:gd name="connsiteX27" fmla="*/ 159115 w 579695"/>
                <a:gd name="connsiteY27" fmla="*/ 94993 h 607498"/>
                <a:gd name="connsiteX28" fmla="*/ 100626 w 579695"/>
                <a:gd name="connsiteY28" fmla="*/ 67461 h 607498"/>
                <a:gd name="connsiteX29" fmla="*/ 186857 w 579695"/>
                <a:gd name="connsiteY29" fmla="*/ 67461 h 607498"/>
                <a:gd name="connsiteX30" fmla="*/ 186857 w 579695"/>
                <a:gd name="connsiteY30" fmla="*/ 153410 h 607498"/>
                <a:gd name="connsiteX31" fmla="*/ 100626 w 579695"/>
                <a:gd name="connsiteY31" fmla="*/ 153410 h 607498"/>
                <a:gd name="connsiteX32" fmla="*/ 27580 w 579695"/>
                <a:gd name="connsiteY32" fmla="*/ 27542 h 607498"/>
                <a:gd name="connsiteX33" fmla="*/ 27580 w 579695"/>
                <a:gd name="connsiteY33" fmla="*/ 193319 h 607498"/>
                <a:gd name="connsiteX34" fmla="*/ 552116 w 579695"/>
                <a:gd name="connsiteY34" fmla="*/ 193319 h 607498"/>
                <a:gd name="connsiteX35" fmla="*/ 552116 w 579695"/>
                <a:gd name="connsiteY35" fmla="*/ 27542 h 607498"/>
                <a:gd name="connsiteX36" fmla="*/ 0 w 579695"/>
                <a:gd name="connsiteY36" fmla="*/ 0 h 607498"/>
                <a:gd name="connsiteX37" fmla="*/ 579695 w 579695"/>
                <a:gd name="connsiteY37" fmla="*/ 0 h 607498"/>
                <a:gd name="connsiteX38" fmla="*/ 579695 w 579695"/>
                <a:gd name="connsiteY38" fmla="*/ 193319 h 607498"/>
                <a:gd name="connsiteX39" fmla="*/ 579695 w 579695"/>
                <a:gd name="connsiteY39" fmla="*/ 220860 h 607498"/>
                <a:gd name="connsiteX40" fmla="*/ 579695 w 579695"/>
                <a:gd name="connsiteY40" fmla="*/ 386638 h 607498"/>
                <a:gd name="connsiteX41" fmla="*/ 579695 w 579695"/>
                <a:gd name="connsiteY41" fmla="*/ 414179 h 607498"/>
                <a:gd name="connsiteX42" fmla="*/ 579695 w 579695"/>
                <a:gd name="connsiteY42" fmla="*/ 607498 h 607498"/>
                <a:gd name="connsiteX43" fmla="*/ 0 w 579695"/>
                <a:gd name="connsiteY43" fmla="*/ 607498 h 607498"/>
                <a:gd name="connsiteX44" fmla="*/ 0 w 579695"/>
                <a:gd name="connsiteY44" fmla="*/ 414179 h 607498"/>
                <a:gd name="connsiteX45" fmla="*/ 0 w 579695"/>
                <a:gd name="connsiteY45" fmla="*/ 386638 h 607498"/>
                <a:gd name="connsiteX46" fmla="*/ 0 w 579695"/>
                <a:gd name="connsiteY46" fmla="*/ 220860 h 607498"/>
                <a:gd name="connsiteX47" fmla="*/ 0 w 579695"/>
                <a:gd name="connsiteY47" fmla="*/ 193319 h 60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9695" h="607498">
                  <a:moveTo>
                    <a:pt x="128192" y="481632"/>
                  </a:moveTo>
                  <a:lnTo>
                    <a:pt x="128192" y="512706"/>
                  </a:lnTo>
                  <a:lnTo>
                    <a:pt x="159115" y="512706"/>
                  </a:lnTo>
                  <a:lnTo>
                    <a:pt x="159115" y="481632"/>
                  </a:lnTo>
                  <a:close/>
                  <a:moveTo>
                    <a:pt x="100626" y="454089"/>
                  </a:moveTo>
                  <a:lnTo>
                    <a:pt x="186857" y="454089"/>
                  </a:lnTo>
                  <a:lnTo>
                    <a:pt x="186857" y="540249"/>
                  </a:lnTo>
                  <a:lnTo>
                    <a:pt x="100626" y="540249"/>
                  </a:lnTo>
                  <a:close/>
                  <a:moveTo>
                    <a:pt x="27580" y="414179"/>
                  </a:moveTo>
                  <a:lnTo>
                    <a:pt x="27580" y="579957"/>
                  </a:lnTo>
                  <a:lnTo>
                    <a:pt x="552116" y="579957"/>
                  </a:lnTo>
                  <a:lnTo>
                    <a:pt x="552116" y="414179"/>
                  </a:lnTo>
                  <a:close/>
                  <a:moveTo>
                    <a:pt x="128192" y="288294"/>
                  </a:moveTo>
                  <a:lnTo>
                    <a:pt x="128192" y="319204"/>
                  </a:lnTo>
                  <a:lnTo>
                    <a:pt x="159115" y="319204"/>
                  </a:lnTo>
                  <a:lnTo>
                    <a:pt x="159115" y="288294"/>
                  </a:lnTo>
                  <a:close/>
                  <a:moveTo>
                    <a:pt x="100626" y="260739"/>
                  </a:moveTo>
                  <a:lnTo>
                    <a:pt x="186857" y="260739"/>
                  </a:lnTo>
                  <a:lnTo>
                    <a:pt x="186857" y="346758"/>
                  </a:lnTo>
                  <a:lnTo>
                    <a:pt x="100626" y="346758"/>
                  </a:lnTo>
                  <a:close/>
                  <a:moveTo>
                    <a:pt x="27580" y="220860"/>
                  </a:moveTo>
                  <a:lnTo>
                    <a:pt x="27580" y="386638"/>
                  </a:lnTo>
                  <a:lnTo>
                    <a:pt x="552116" y="386638"/>
                  </a:lnTo>
                  <a:lnTo>
                    <a:pt x="552116" y="220860"/>
                  </a:lnTo>
                  <a:close/>
                  <a:moveTo>
                    <a:pt x="128192" y="94993"/>
                  </a:moveTo>
                  <a:lnTo>
                    <a:pt x="128192" y="125878"/>
                  </a:lnTo>
                  <a:lnTo>
                    <a:pt x="159115" y="125878"/>
                  </a:lnTo>
                  <a:lnTo>
                    <a:pt x="159115" y="94993"/>
                  </a:lnTo>
                  <a:close/>
                  <a:moveTo>
                    <a:pt x="100626" y="67461"/>
                  </a:moveTo>
                  <a:lnTo>
                    <a:pt x="186857" y="67461"/>
                  </a:lnTo>
                  <a:lnTo>
                    <a:pt x="186857" y="153410"/>
                  </a:lnTo>
                  <a:lnTo>
                    <a:pt x="100626" y="153410"/>
                  </a:lnTo>
                  <a:close/>
                  <a:moveTo>
                    <a:pt x="27580" y="27542"/>
                  </a:moveTo>
                  <a:lnTo>
                    <a:pt x="27580" y="193319"/>
                  </a:lnTo>
                  <a:lnTo>
                    <a:pt x="552116" y="193319"/>
                  </a:lnTo>
                  <a:lnTo>
                    <a:pt x="552116" y="27542"/>
                  </a:lnTo>
                  <a:close/>
                  <a:moveTo>
                    <a:pt x="0" y="0"/>
                  </a:moveTo>
                  <a:lnTo>
                    <a:pt x="579695" y="0"/>
                  </a:lnTo>
                  <a:lnTo>
                    <a:pt x="579695" y="193319"/>
                  </a:lnTo>
                  <a:lnTo>
                    <a:pt x="579695" y="220860"/>
                  </a:lnTo>
                  <a:lnTo>
                    <a:pt x="579695" y="386638"/>
                  </a:lnTo>
                  <a:lnTo>
                    <a:pt x="579695" y="414179"/>
                  </a:lnTo>
                  <a:lnTo>
                    <a:pt x="579695" y="607498"/>
                  </a:lnTo>
                  <a:lnTo>
                    <a:pt x="0" y="607498"/>
                  </a:lnTo>
                  <a:lnTo>
                    <a:pt x="0" y="414179"/>
                  </a:lnTo>
                  <a:lnTo>
                    <a:pt x="0" y="386638"/>
                  </a:lnTo>
                  <a:lnTo>
                    <a:pt x="0" y="220860"/>
                  </a:lnTo>
                  <a:lnTo>
                    <a:pt x="0" y="193319"/>
                  </a:lnTo>
                  <a:close/>
                </a:path>
              </a:pathLst>
            </a:custGeom>
            <a:solidFill>
              <a:srgbClr val="EBEBEB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pPr defTabSz="913746"/>
              <a:endParaRPr lang="zh-CN" altLang="en-US" sz="1200" kern="0">
                <a:solidFill>
                  <a:srgbClr val="1D1D1A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7769955" y="-1058462"/>
              <a:ext cx="827805" cy="277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3746"/>
              <a:r>
                <a:rPr lang="zh-CN" altLang="en-US" sz="1200" dirty="0">
                  <a:solidFill>
                    <a:srgbClr val="666666"/>
                  </a:solidFill>
                  <a:cs typeface="+mn-ea"/>
                  <a:sym typeface="微软雅黑" panose="020B0503020204020204" pitchFamily="34" charset="-122"/>
                </a:rPr>
                <a:t>应用系统</a:t>
              </a:r>
            </a:p>
          </p:txBody>
        </p:sp>
        <p:cxnSp>
          <p:nvCxnSpPr>
            <p:cNvPr id="137" name="直接连接符 83">
              <a:extLst>
                <a:ext uri="{FF2B5EF4-FFF2-40B4-BE49-F238E27FC236}">
                  <a16:creationId xmlns:a16="http://schemas.microsoft.com/office/drawing/2014/main" id="{76FE41A5-067C-D344-9D08-F49FE3FF503C}"/>
                </a:ext>
              </a:extLst>
            </p:cNvPr>
            <p:cNvCxnSpPr/>
            <p:nvPr/>
          </p:nvCxnSpPr>
          <p:spPr>
            <a:xfrm flipH="1">
              <a:off x="9073240" y="-1309119"/>
              <a:ext cx="531030" cy="0"/>
            </a:xfrm>
            <a:prstGeom prst="line">
              <a:avLst/>
            </a:prstGeom>
            <a:noFill/>
            <a:ln w="19050" cap="flat" cmpd="sng" algn="ctr">
              <a:solidFill>
                <a:srgbClr val="C00000">
                  <a:alpha val="32000"/>
                </a:srgbClr>
              </a:solidFill>
              <a:prstDash val="dash"/>
              <a:miter lim="800000"/>
              <a:headEnd type="oval"/>
              <a:tailEnd type="arrow"/>
            </a:ln>
            <a:effectLst/>
          </p:spPr>
        </p:cxnSp>
        <p:sp>
          <p:nvSpPr>
            <p:cNvPr id="138" name="文本框 137"/>
            <p:cNvSpPr txBox="1"/>
            <p:nvPr/>
          </p:nvSpPr>
          <p:spPr>
            <a:xfrm>
              <a:off x="6320868" y="-1880359"/>
              <a:ext cx="1609676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46">
                <a:lnSpc>
                  <a:spcPts val="3438"/>
                </a:lnSpc>
              </a:pPr>
              <a:r>
                <a:rPr lang="zh-CN" altLang="en-US" sz="1200" dirty="0">
                  <a:solidFill>
                    <a:srgbClr val="666666"/>
                  </a:solidFill>
                  <a:cs typeface="+mn-ea"/>
                  <a:sym typeface="微软雅黑" panose="020B0503020204020204" pitchFamily="34" charset="-122"/>
                </a:rPr>
                <a:t>未识别缺陷图片回传</a:t>
              </a:r>
            </a:p>
          </p:txBody>
        </p:sp>
        <p:cxnSp>
          <p:nvCxnSpPr>
            <p:cNvPr id="139" name="直接连接符 38">
              <a:extLst>
                <a:ext uri="{FF2B5EF4-FFF2-40B4-BE49-F238E27FC236}">
                  <a16:creationId xmlns:a16="http://schemas.microsoft.com/office/drawing/2014/main" id="{05FE00EA-CF27-3246-86AF-43BED75E4729}"/>
                </a:ext>
              </a:extLst>
            </p:cNvPr>
            <p:cNvCxnSpPr/>
            <p:nvPr/>
          </p:nvCxnSpPr>
          <p:spPr>
            <a:xfrm flipH="1">
              <a:off x="6214883" y="-1260041"/>
              <a:ext cx="1522092" cy="0"/>
            </a:xfrm>
            <a:prstGeom prst="line">
              <a:avLst/>
            </a:prstGeom>
            <a:noFill/>
            <a:ln w="19050" cap="flat" cmpd="sng" algn="ctr">
              <a:solidFill>
                <a:srgbClr val="C00000">
                  <a:alpha val="32000"/>
                </a:srgbClr>
              </a:solidFill>
              <a:prstDash val="dash"/>
              <a:miter lim="800000"/>
              <a:headEnd type="oval"/>
              <a:tailEnd type="arrow"/>
            </a:ln>
            <a:effectLst/>
          </p:spPr>
        </p:cxnSp>
        <p:sp>
          <p:nvSpPr>
            <p:cNvPr id="140" name="文本框 139"/>
            <p:cNvSpPr txBox="1"/>
            <p:nvPr/>
          </p:nvSpPr>
          <p:spPr>
            <a:xfrm>
              <a:off x="6214356" y="-1388854"/>
              <a:ext cx="1782679" cy="528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46">
                <a:lnSpc>
                  <a:spcPts val="3438"/>
                </a:lnSpc>
              </a:pPr>
              <a:r>
                <a:rPr lang="zh-CN" altLang="en-US" sz="1200" dirty="0">
                  <a:solidFill>
                    <a:srgbClr val="666666"/>
                  </a:solidFill>
                  <a:cs typeface="+mn-ea"/>
                  <a:sym typeface="微软雅黑" panose="020B0503020204020204" pitchFamily="34" charset="-122"/>
                </a:rPr>
                <a:t>算法更新，微服务部署</a:t>
              </a: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1536973" y="-1194492"/>
              <a:ext cx="1110575" cy="2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46"/>
              <a:r>
                <a:rPr lang="zh-CN" altLang="en-US" sz="1200" dirty="0">
                  <a:solidFill>
                    <a:srgbClr val="666666"/>
                  </a:solidFill>
                  <a:cs typeface="+mn-ea"/>
                  <a:sym typeface="微软雅黑" panose="020B0503020204020204" pitchFamily="34" charset="-122"/>
                </a:rPr>
                <a:t>工业相机</a:t>
              </a:r>
            </a:p>
          </p:txBody>
        </p:sp>
        <p:cxnSp>
          <p:nvCxnSpPr>
            <p:cNvPr id="142" name="直接连接符 38">
              <a:extLst>
                <a:ext uri="{FF2B5EF4-FFF2-40B4-BE49-F238E27FC236}">
                  <a16:creationId xmlns:a16="http://schemas.microsoft.com/office/drawing/2014/main" id="{05FE00EA-CF27-3246-86AF-43BED75E4729}"/>
                </a:ext>
              </a:extLst>
            </p:cNvPr>
            <p:cNvCxnSpPr/>
            <p:nvPr/>
          </p:nvCxnSpPr>
          <p:spPr>
            <a:xfrm>
              <a:off x="2422285" y="-1372672"/>
              <a:ext cx="1216630" cy="0"/>
            </a:xfrm>
            <a:prstGeom prst="line">
              <a:avLst/>
            </a:prstGeom>
            <a:noFill/>
            <a:ln w="19050" cap="flat" cmpd="sng" algn="ctr">
              <a:solidFill>
                <a:srgbClr val="EBEBEB">
                  <a:lumMod val="75000"/>
                </a:srgbClr>
              </a:solidFill>
              <a:prstDash val="solid"/>
              <a:miter lim="800000"/>
              <a:headEnd type="oval"/>
              <a:tailEnd type="arrow"/>
            </a:ln>
            <a:effectLst/>
          </p:spPr>
        </p:cxnSp>
        <p:pic>
          <p:nvPicPr>
            <p:cNvPr id="143" name="图片 73" descr="图片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48575">
              <a:off x="5263422" y="-1673216"/>
              <a:ext cx="824184" cy="45269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4" name="TextBox 4"/>
            <p:cNvSpPr txBox="1"/>
            <p:nvPr/>
          </p:nvSpPr>
          <p:spPr>
            <a:xfrm>
              <a:off x="4590112" y="-1783477"/>
              <a:ext cx="658119" cy="6207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15792" tIns="215792" rIns="215792" bIns="215792" anchor="ctr">
              <a:spAutoFit/>
            </a:bodyPr>
            <a:lstStyle>
              <a:lvl1pPr defTabSz="733775">
                <a:defRPr sz="8000">
                  <a:solidFill>
                    <a:srgbClr val="CB151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/>
              </a:pPr>
              <a:r>
                <a:rPr sz="1200" kern="0" dirty="0">
                  <a:latin typeface="+mn-lt"/>
                  <a:ea typeface="+mn-ea"/>
                  <a:sym typeface="微软雅黑" panose="020B0503020204020204" pitchFamily="34" charset="-122"/>
                </a:rPr>
                <a:t>+</a:t>
              </a:r>
            </a:p>
          </p:txBody>
        </p:sp>
        <p:pic>
          <p:nvPicPr>
            <p:cNvPr id="145" name="图片 2" descr="图片 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3742" y="-945170"/>
              <a:ext cx="1202629" cy="25339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46" name="组合 145"/>
            <p:cNvGrpSpPr/>
            <p:nvPr/>
          </p:nvGrpSpPr>
          <p:grpSpPr>
            <a:xfrm>
              <a:off x="3766890" y="-1327639"/>
              <a:ext cx="916335" cy="275059"/>
              <a:chOff x="9666873" y="4404131"/>
              <a:chExt cx="1214437" cy="1016000"/>
            </a:xfrm>
          </p:grpSpPr>
          <p:sp>
            <p:nvSpPr>
              <p:cNvPr id="151" name="Freeform 167"/>
              <p:cNvSpPr>
                <a:spLocks/>
              </p:cNvSpPr>
              <p:nvPr/>
            </p:nvSpPr>
            <p:spPr bwMode="auto">
              <a:xfrm>
                <a:off x="9719261" y="4753381"/>
                <a:ext cx="1106487" cy="666750"/>
              </a:xfrm>
              <a:custGeom>
                <a:avLst/>
                <a:gdLst/>
                <a:ahLst/>
                <a:cxnLst>
                  <a:cxn ang="0">
                    <a:pos x="295" y="1"/>
                  </a:cxn>
                  <a:cxn ang="0">
                    <a:pos x="295" y="85"/>
                  </a:cxn>
                  <a:cxn ang="0">
                    <a:pos x="252" y="145"/>
                  </a:cxn>
                  <a:cxn ang="0">
                    <a:pos x="44" y="145"/>
                  </a:cxn>
                  <a:cxn ang="0">
                    <a:pos x="1" y="84"/>
                  </a:cxn>
                  <a:cxn ang="0">
                    <a:pos x="1" y="0"/>
                  </a:cxn>
                  <a:cxn ang="0">
                    <a:pos x="44" y="61"/>
                  </a:cxn>
                  <a:cxn ang="0">
                    <a:pos x="253" y="61"/>
                  </a:cxn>
                  <a:cxn ang="0">
                    <a:pos x="295" y="1"/>
                  </a:cxn>
                </a:cxnLst>
                <a:rect l="0" t="0" r="r" b="b"/>
                <a:pathLst>
                  <a:path w="295" h="178">
                    <a:moveTo>
                      <a:pt x="295" y="1"/>
                    </a:moveTo>
                    <a:cubicBezTo>
                      <a:pt x="295" y="85"/>
                      <a:pt x="295" y="85"/>
                      <a:pt x="295" y="85"/>
                    </a:cubicBezTo>
                    <a:cubicBezTo>
                      <a:pt x="295" y="106"/>
                      <a:pt x="281" y="128"/>
                      <a:pt x="252" y="145"/>
                    </a:cubicBezTo>
                    <a:cubicBezTo>
                      <a:pt x="195" y="178"/>
                      <a:pt x="102" y="178"/>
                      <a:pt x="44" y="145"/>
                    </a:cubicBezTo>
                    <a:cubicBezTo>
                      <a:pt x="15" y="128"/>
                      <a:pt x="0" y="106"/>
                      <a:pt x="1" y="8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2"/>
                      <a:pt x="15" y="44"/>
                      <a:pt x="44" y="61"/>
                    </a:cubicBezTo>
                    <a:cubicBezTo>
                      <a:pt x="102" y="94"/>
                      <a:pt x="195" y="94"/>
                      <a:pt x="253" y="61"/>
                    </a:cubicBezTo>
                    <a:cubicBezTo>
                      <a:pt x="281" y="44"/>
                      <a:pt x="295" y="23"/>
                      <a:pt x="29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8" tIns="45684" rIns="91368" bIns="45684" numCol="1" anchor="t" anchorCtr="0" compatLnSpc="1">
                <a:prstTxWarp prst="textNoShape">
                  <a:avLst/>
                </a:prstTxWarp>
              </a:bodyPr>
              <a:lstStyle/>
              <a:p>
                <a:pPr defTabSz="913746"/>
                <a:endParaRPr lang="zh-CN" altLang="en-US" sz="1200" kern="0">
                  <a:solidFill>
                    <a:srgbClr val="DDDDDD"/>
                  </a:solidFill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2" name="Freeform 168"/>
              <p:cNvSpPr>
                <a:spLocks/>
              </p:cNvSpPr>
              <p:nvPr/>
            </p:nvSpPr>
            <p:spPr bwMode="auto">
              <a:xfrm>
                <a:off x="9666873" y="4404131"/>
                <a:ext cx="1214437" cy="701675"/>
              </a:xfrm>
              <a:custGeom>
                <a:avLst/>
                <a:gdLst/>
                <a:ahLst/>
                <a:cxnLst>
                  <a:cxn ang="0">
                    <a:pos x="266" y="33"/>
                  </a:cxn>
                  <a:cxn ang="0">
                    <a:pos x="267" y="154"/>
                  </a:cxn>
                  <a:cxn ang="0">
                    <a:pos x="58" y="154"/>
                  </a:cxn>
                  <a:cxn ang="0">
                    <a:pos x="58" y="33"/>
                  </a:cxn>
                  <a:cxn ang="0">
                    <a:pos x="266" y="33"/>
                  </a:cxn>
                </a:cxnLst>
                <a:rect l="0" t="0" r="r" b="b"/>
                <a:pathLst>
                  <a:path w="324" h="187">
                    <a:moveTo>
                      <a:pt x="266" y="33"/>
                    </a:moveTo>
                    <a:cubicBezTo>
                      <a:pt x="324" y="66"/>
                      <a:pt x="324" y="120"/>
                      <a:pt x="267" y="154"/>
                    </a:cubicBezTo>
                    <a:cubicBezTo>
                      <a:pt x="209" y="187"/>
                      <a:pt x="116" y="187"/>
                      <a:pt x="58" y="154"/>
                    </a:cubicBezTo>
                    <a:cubicBezTo>
                      <a:pt x="1" y="120"/>
                      <a:pt x="0" y="66"/>
                      <a:pt x="58" y="33"/>
                    </a:cubicBezTo>
                    <a:cubicBezTo>
                      <a:pt x="115" y="0"/>
                      <a:pt x="208" y="0"/>
                      <a:pt x="266" y="33"/>
                    </a:cubicBezTo>
                    <a:close/>
                  </a:path>
                </a:pathLst>
              </a:custGeom>
              <a:solidFill>
                <a:srgbClr val="DDDDDD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368" tIns="45684" rIns="91368" bIns="45684" numCol="1" anchor="t" anchorCtr="0" compatLnSpc="1">
                <a:prstTxWarp prst="textNoShape">
                  <a:avLst/>
                </a:prstTxWarp>
              </a:bodyPr>
              <a:lstStyle/>
              <a:p>
                <a:pPr defTabSz="913746"/>
                <a:endParaRPr lang="zh-CN" altLang="en-US" sz="1200" kern="0">
                  <a:solidFill>
                    <a:srgbClr val="1D1D1A"/>
                  </a:solidFill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3" name="Freeform 169"/>
              <p:cNvSpPr>
                <a:spLocks/>
              </p:cNvSpPr>
              <p:nvPr/>
            </p:nvSpPr>
            <p:spPr bwMode="auto">
              <a:xfrm>
                <a:off x="9775518" y="4472975"/>
                <a:ext cx="1000321" cy="550846"/>
              </a:xfrm>
              <a:custGeom>
                <a:avLst/>
                <a:gdLst/>
                <a:ahLst/>
                <a:cxnLst>
                  <a:cxn ang="0">
                    <a:pos x="123" y="121"/>
                  </a:cxn>
                  <a:cxn ang="0">
                    <a:pos x="31" y="99"/>
                  </a:cxn>
                  <a:cxn ang="0">
                    <a:pos x="0" y="60"/>
                  </a:cxn>
                  <a:cxn ang="0">
                    <a:pos x="30" y="22"/>
                  </a:cxn>
                  <a:cxn ang="0">
                    <a:pos x="122" y="0"/>
                  </a:cxn>
                  <a:cxn ang="0">
                    <a:pos x="214" y="22"/>
                  </a:cxn>
                  <a:cxn ang="0">
                    <a:pos x="245" y="61"/>
                  </a:cxn>
                  <a:cxn ang="0">
                    <a:pos x="214" y="99"/>
                  </a:cxn>
                  <a:cxn ang="0">
                    <a:pos x="123" y="121"/>
                  </a:cxn>
                </a:cxnLst>
                <a:rect l="0" t="0" r="r" b="b"/>
                <a:pathLst>
                  <a:path w="245" h="121">
                    <a:moveTo>
                      <a:pt x="123" y="121"/>
                    </a:moveTo>
                    <a:cubicBezTo>
                      <a:pt x="88" y="121"/>
                      <a:pt x="55" y="113"/>
                      <a:pt x="31" y="99"/>
                    </a:cubicBezTo>
                    <a:cubicBezTo>
                      <a:pt x="11" y="88"/>
                      <a:pt x="0" y="74"/>
                      <a:pt x="0" y="60"/>
                    </a:cubicBezTo>
                    <a:cubicBezTo>
                      <a:pt x="0" y="47"/>
                      <a:pt x="11" y="33"/>
                      <a:pt x="30" y="22"/>
                    </a:cubicBezTo>
                    <a:cubicBezTo>
                      <a:pt x="54" y="8"/>
                      <a:pt x="87" y="0"/>
                      <a:pt x="122" y="0"/>
                    </a:cubicBezTo>
                    <a:cubicBezTo>
                      <a:pt x="156" y="0"/>
                      <a:pt x="190" y="8"/>
                      <a:pt x="214" y="22"/>
                    </a:cubicBezTo>
                    <a:cubicBezTo>
                      <a:pt x="233" y="33"/>
                      <a:pt x="245" y="47"/>
                      <a:pt x="245" y="61"/>
                    </a:cubicBezTo>
                    <a:cubicBezTo>
                      <a:pt x="245" y="74"/>
                      <a:pt x="234" y="88"/>
                      <a:pt x="214" y="99"/>
                    </a:cubicBezTo>
                    <a:cubicBezTo>
                      <a:pt x="191" y="113"/>
                      <a:pt x="157" y="121"/>
                      <a:pt x="123" y="1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68" tIns="45684" rIns="91368" bIns="45684" numCol="1" anchor="t" anchorCtr="0" compatLnSpc="1">
                <a:prstTxWarp prst="textNoShape">
                  <a:avLst/>
                </a:prstTxWarp>
              </a:bodyPr>
              <a:lstStyle/>
              <a:p>
                <a:pPr defTabSz="913746"/>
                <a:endParaRPr lang="zh-CN" altLang="en-US" sz="1200" kern="0">
                  <a:solidFill>
                    <a:srgbClr val="1D1D1A"/>
                  </a:solidFill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pic>
          <p:nvPicPr>
            <p:cNvPr id="147" name="图片 5" descr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72015" y="-1855085"/>
              <a:ext cx="692086" cy="6754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8" name="文本框 147"/>
            <p:cNvSpPr txBox="1"/>
            <p:nvPr/>
          </p:nvSpPr>
          <p:spPr>
            <a:xfrm>
              <a:off x="2771150" y="-1657653"/>
              <a:ext cx="555797" cy="2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46"/>
              <a:r>
                <a:rPr lang="zh-CN" altLang="en-US" sz="1200" dirty="0">
                  <a:solidFill>
                    <a:srgbClr val="666666"/>
                  </a:solidFill>
                  <a:cs typeface="+mn-ea"/>
                  <a:sym typeface="微软雅黑" panose="020B0503020204020204" pitchFamily="34" charset="-122"/>
                </a:rPr>
                <a:t>图片</a:t>
              </a:r>
            </a:p>
          </p:txBody>
        </p:sp>
        <p:pic>
          <p:nvPicPr>
            <p:cNvPr id="149" name="图片 14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4133" y="-1550223"/>
              <a:ext cx="292774" cy="292774"/>
            </a:xfrm>
            <a:prstGeom prst="rect">
              <a:avLst/>
            </a:prstGeom>
          </p:spPr>
        </p:pic>
        <p:pic>
          <p:nvPicPr>
            <p:cNvPr id="150" name="图片 1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1098" y="-1623379"/>
              <a:ext cx="969231" cy="591480"/>
            </a:xfrm>
            <a:prstGeom prst="rect">
              <a:avLst/>
            </a:prstGeom>
          </p:spPr>
        </p:pic>
      </p:grpSp>
      <p:pic>
        <p:nvPicPr>
          <p:cNvPr id="157" name="image240.png" descr="image240.png">
            <a:extLst>
              <a:ext uri="{FF2B5EF4-FFF2-40B4-BE49-F238E27FC236}">
                <a16:creationId xmlns:a16="http://schemas.microsoft.com/office/drawing/2014/main" id="{6ABE1E5B-8C35-5940-93FF-3B8E6677E9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58500" y="3974892"/>
            <a:ext cx="1365361" cy="1221482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8" name="image243.png" descr="image243.png">
            <a:extLst>
              <a:ext uri="{FF2B5EF4-FFF2-40B4-BE49-F238E27FC236}">
                <a16:creationId xmlns:a16="http://schemas.microsoft.com/office/drawing/2014/main" id="{2558E2D6-E9F1-054A-867F-9954D8FAA9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7054" y="3974893"/>
            <a:ext cx="1471329" cy="121473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矩形">
            <a:extLst>
              <a:ext uri="{FF2B5EF4-FFF2-40B4-BE49-F238E27FC236}">
                <a16:creationId xmlns:a16="http://schemas.microsoft.com/office/drawing/2014/main" id="{F114301E-525F-0E4D-A463-E6B94643EA9A}"/>
              </a:ext>
            </a:extLst>
          </p:cNvPr>
          <p:cNvSpPr/>
          <p:nvPr/>
        </p:nvSpPr>
        <p:spPr>
          <a:xfrm>
            <a:off x="5770730" y="3181554"/>
            <a:ext cx="5694480" cy="2847773"/>
          </a:xfrm>
          <a:prstGeom prst="rect">
            <a:avLst/>
          </a:prstGeom>
          <a:ln w="12700">
            <a:solidFill>
              <a:srgbClr val="C00000">
                <a:alpha val="75000"/>
              </a:srgbClr>
            </a:solidFill>
            <a:miter/>
          </a:ln>
        </p:spPr>
        <p:txBody>
          <a:bodyPr lIns="15038" tIns="15038" rIns="15038" bIns="15038" anchor="ctr"/>
          <a:lstStyle/>
          <a:p>
            <a:pPr defTabSz="108784" hangingPunct="0"/>
            <a:endParaRPr sz="275" kern="0" dirty="0">
              <a:solidFill>
                <a:srgbClr val="FFFFFF">
                  <a:lumMod val="50000"/>
                </a:srgbClr>
              </a:solidFill>
              <a:cs typeface="Calibri"/>
              <a:sym typeface="微软雅黑" panose="020B0503020204020204" pitchFamily="34" charset="-122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1FCCE6A6-E138-A041-866A-F017B6B05D8B}"/>
              </a:ext>
            </a:extLst>
          </p:cNvPr>
          <p:cNvSpPr/>
          <p:nvPr/>
        </p:nvSpPr>
        <p:spPr>
          <a:xfrm>
            <a:off x="5915769" y="3435005"/>
            <a:ext cx="5432379" cy="338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699" hangingPunct="0"/>
            <a:r>
              <a:rPr lang="zh-CN" altLang="en-US" sz="1200" kern="0" dirty="0">
                <a:solidFill>
                  <a:srgbClr val="595959"/>
                </a:solidFill>
                <a:cs typeface="Huawei Sans"/>
                <a:sym typeface="微软雅黑" panose="020B0503020204020204" pitchFamily="34" charset="-122"/>
              </a:rPr>
              <a:t>松山湖产线</a:t>
            </a:r>
            <a:r>
              <a:rPr lang="en-US" altLang="zh-CN" sz="1200" kern="0" dirty="0">
                <a:solidFill>
                  <a:srgbClr val="595959"/>
                </a:solidFill>
                <a:cs typeface="Huawei Sans"/>
                <a:sym typeface="微软雅黑" panose="020B0503020204020204" pitchFamily="34" charset="-122"/>
              </a:rPr>
              <a:t>AI</a:t>
            </a:r>
            <a:r>
              <a:rPr lang="zh-CN" altLang="en-US" sz="1200" kern="0" dirty="0">
                <a:solidFill>
                  <a:srgbClr val="595959"/>
                </a:solidFill>
                <a:cs typeface="Huawei Sans"/>
                <a:sym typeface="微软雅黑" panose="020B0503020204020204" pitchFamily="34" charset="-122"/>
              </a:rPr>
              <a:t>工业质检  </a:t>
            </a:r>
            <a:r>
              <a:rPr lang="en-US" altLang="zh-CN" sz="1599" b="1" kern="0" dirty="0">
                <a:solidFill>
                  <a:srgbClr val="C7000B"/>
                </a:solidFill>
                <a:sym typeface="微软雅黑" panose="020B0503020204020204" pitchFamily="34" charset="-122"/>
              </a:rPr>
              <a:t>190</a:t>
            </a:r>
            <a:r>
              <a:rPr lang="en-US" altLang="zh-CN" sz="1200" b="1" kern="0" dirty="0">
                <a:solidFill>
                  <a:srgbClr val="C7000B"/>
                </a:solidFill>
                <a:sym typeface="微软雅黑" panose="020B0503020204020204" pitchFamily="34" charset="-122"/>
              </a:rPr>
              <a:t>+</a:t>
            </a:r>
            <a:r>
              <a:rPr lang="en-US" altLang="zh-CN" sz="1200" b="1" kern="0" dirty="0">
                <a:solidFill>
                  <a:srgbClr val="C00000"/>
                </a:solidFill>
                <a:sym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rgbClr val="595959"/>
                </a:solidFill>
                <a:cs typeface="Huawei Sans"/>
                <a:sym typeface="微软雅黑" panose="020B0503020204020204" pitchFamily="34" charset="-122"/>
              </a:rPr>
              <a:t>产线已应用，覆盖服务器、无线、终端等产品</a:t>
            </a:r>
          </a:p>
        </p:txBody>
      </p:sp>
      <p:sp>
        <p:nvSpPr>
          <p:cNvPr id="161" name="矩形 160"/>
          <p:cNvSpPr/>
          <p:nvPr/>
        </p:nvSpPr>
        <p:spPr>
          <a:xfrm>
            <a:off x="731838" y="3175836"/>
            <a:ext cx="4915497" cy="2853491"/>
          </a:xfrm>
          <a:prstGeom prst="rect">
            <a:avLst/>
          </a:prstGeom>
          <a:solidFill>
            <a:srgbClr val="FFFFFF">
              <a:lumMod val="95000"/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1589679" y="3305968"/>
            <a:ext cx="3170482" cy="399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22"/>
            <a:r>
              <a:rPr lang="en-US" altLang="zh-CN" sz="1999" b="1" dirty="0">
                <a:solidFill>
                  <a:srgbClr val="C7000B"/>
                </a:solidFill>
                <a:cs typeface="Huawei Sans"/>
                <a:sym typeface="微软雅黑" panose="020B0503020204020204" pitchFamily="34" charset="-122"/>
              </a:rPr>
              <a:t>&lt; </a:t>
            </a:r>
            <a:r>
              <a:rPr lang="zh-CN" altLang="en-US" sz="1999" b="1" dirty="0">
                <a:solidFill>
                  <a:srgbClr val="C7000B"/>
                </a:solidFill>
                <a:cs typeface="Huawei Sans"/>
                <a:sym typeface="微软雅黑" panose="020B0503020204020204" pitchFamily="34" charset="-122"/>
              </a:rPr>
              <a:t>智能制造开发套件 </a:t>
            </a:r>
            <a:r>
              <a:rPr lang="en-US" altLang="zh-CN" sz="1999" b="1" dirty="0">
                <a:solidFill>
                  <a:srgbClr val="C7000B"/>
                </a:solidFill>
                <a:cs typeface="Huawei Sans"/>
                <a:sym typeface="微软雅黑" panose="020B0503020204020204" pitchFamily="34" charset="-122"/>
              </a:rPr>
              <a:t>&gt;</a:t>
            </a:r>
            <a:endParaRPr lang="zh-CN" altLang="en-US" sz="1999" b="1" dirty="0">
              <a:solidFill>
                <a:srgbClr val="C7000B"/>
              </a:solidFill>
              <a:cs typeface="Huawei Sans"/>
              <a:sym typeface="微软雅黑" panose="020B0503020204020204" pitchFamily="34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177693" y="5086801"/>
            <a:ext cx="1468854" cy="4819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t">
            <a:spAutoFit/>
          </a:bodyPr>
          <a:lstStyle/>
          <a:p>
            <a:pPr defTabSz="609011" hangingPunct="0">
              <a:spcAft>
                <a:spcPts val="400"/>
              </a:spcAft>
              <a:defRPr/>
            </a:pPr>
            <a:r>
              <a:rPr lang="en-US" altLang="zh-CN" sz="1399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30k</a:t>
            </a:r>
            <a:r>
              <a:rPr lang="zh-CN" altLang="en-US" sz="2399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行</a:t>
            </a:r>
            <a:r>
              <a:rPr lang="en-US" altLang="zh-CN" sz="1200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代码开发量</a:t>
            </a:r>
          </a:p>
        </p:txBody>
      </p:sp>
      <p:grpSp>
        <p:nvGrpSpPr>
          <p:cNvPr id="164" name="组合 163"/>
          <p:cNvGrpSpPr/>
          <p:nvPr/>
        </p:nvGrpSpPr>
        <p:grpSpPr>
          <a:xfrm>
            <a:off x="2980834" y="5467288"/>
            <a:ext cx="287850" cy="185841"/>
            <a:chOff x="7968327" y="6172670"/>
            <a:chExt cx="278621" cy="179883"/>
          </a:xfrm>
        </p:grpSpPr>
        <p:sp>
          <p:nvSpPr>
            <p:cNvPr id="165" name="Chevron 70"/>
            <p:cNvSpPr/>
            <p:nvPr/>
          </p:nvSpPr>
          <p:spPr>
            <a:xfrm rot="10800000" flipH="1" flipV="1">
              <a:off x="7968327" y="6172670"/>
              <a:ext cx="122196" cy="179883"/>
            </a:xfrm>
            <a:prstGeom prst="chevron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txBody>
            <a:bodyPr vert="horz" wrap="square" lIns="60893" tIns="30447" rIns="60893" bIns="30447" numCol="1" rtlCol="0" anchor="t" anchorCtr="0" compatLnSpc="1">
              <a:prstTxWarp prst="textNoShape">
                <a:avLst/>
              </a:prstTxWarp>
            </a:bodyPr>
            <a:lstStyle/>
            <a:p>
              <a:pPr defTabSz="60896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sz="1200" kern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66" name="Chevron 77"/>
            <p:cNvSpPr/>
            <p:nvPr/>
          </p:nvSpPr>
          <p:spPr>
            <a:xfrm rot="10800000" flipH="1" flipV="1">
              <a:off x="8046538" y="6172670"/>
              <a:ext cx="122197" cy="179883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  <a:effectLst/>
          </p:spPr>
          <p:txBody>
            <a:bodyPr vert="horz" wrap="square" lIns="60893" tIns="30447" rIns="60893" bIns="30447" numCol="1" rtlCol="0" anchor="t" anchorCtr="0" compatLnSpc="1">
              <a:prstTxWarp prst="textNoShape">
                <a:avLst/>
              </a:prstTxWarp>
            </a:bodyPr>
            <a:lstStyle/>
            <a:p>
              <a:pPr defTabSz="60896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sz="1200" kern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67" name="Chevron 77"/>
            <p:cNvSpPr/>
            <p:nvPr/>
          </p:nvSpPr>
          <p:spPr>
            <a:xfrm rot="10800000" flipH="1" flipV="1">
              <a:off x="8124751" y="6172670"/>
              <a:ext cx="122197" cy="179883"/>
            </a:xfrm>
            <a:prstGeom prst="chevron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  <a:effectLst/>
          </p:spPr>
          <p:txBody>
            <a:bodyPr vert="horz" wrap="square" lIns="60893" tIns="30447" rIns="60893" bIns="30447" numCol="1" rtlCol="0" anchor="t" anchorCtr="0" compatLnSpc="1">
              <a:prstTxWarp prst="textNoShape">
                <a:avLst/>
              </a:prstTxWarp>
            </a:bodyPr>
            <a:lstStyle/>
            <a:p>
              <a:pPr defTabSz="60896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sz="1200" kern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68" name="文本框 167"/>
          <p:cNvSpPr txBox="1"/>
          <p:nvPr/>
        </p:nvSpPr>
        <p:spPr>
          <a:xfrm>
            <a:off x="1319823" y="5377353"/>
            <a:ext cx="1488882" cy="4819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t">
            <a:spAutoFit/>
          </a:bodyPr>
          <a:lstStyle/>
          <a:p>
            <a:pPr defTabSz="609011" hangingPunct="0">
              <a:spcAft>
                <a:spcPts val="400"/>
              </a:spcAft>
              <a:defRPr/>
            </a:pPr>
            <a:r>
              <a:rPr lang="en-US" altLang="zh-CN" sz="1399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60</a:t>
            </a:r>
            <a:r>
              <a:rPr lang="zh-CN" altLang="en-US" sz="2399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人月</a:t>
            </a:r>
            <a:r>
              <a:rPr lang="en-US" altLang="zh-CN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业务上线</a:t>
            </a:r>
          </a:p>
        </p:txBody>
      </p:sp>
      <p:sp>
        <p:nvSpPr>
          <p:cNvPr id="169" name="矩形 168"/>
          <p:cNvSpPr/>
          <p:nvPr/>
        </p:nvSpPr>
        <p:spPr>
          <a:xfrm>
            <a:off x="1310163" y="3725236"/>
            <a:ext cx="4173973" cy="26945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algn="ctr" defTabSz="228424" hangingPunct="0">
              <a:lnSpc>
                <a:spcPct val="150000"/>
              </a:lnSpc>
            </a:pP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核心质检流程全面插件化，无需从头开发，直接进行流程编排</a:t>
            </a:r>
          </a:p>
        </p:txBody>
      </p:sp>
      <p:sp>
        <p:nvSpPr>
          <p:cNvPr id="170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961144" y="4066342"/>
            <a:ext cx="793172" cy="427363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677" tIns="45677" rIns="45677" bIns="45677" numCol="1" anchor="ctr">
            <a:noAutofit/>
          </a:bodyPr>
          <a:lstStyle/>
          <a:p>
            <a:pPr algn="ctr" defTabSz="913699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数据接入</a:t>
            </a:r>
            <a:endParaRPr sz="1200" b="1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71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1856238" y="4066342"/>
            <a:ext cx="793172" cy="427363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677" tIns="45677" rIns="45677" bIns="45677" numCol="1" anchor="ctr">
            <a:noAutofit/>
          </a:bodyPr>
          <a:lstStyle/>
          <a:p>
            <a:pPr algn="ctr" defTabSz="913699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解码</a:t>
            </a:r>
            <a:endParaRPr sz="1200" b="1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72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2751333" y="4066342"/>
            <a:ext cx="793172" cy="427363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677" tIns="45677" rIns="45677" bIns="45677" numCol="1" anchor="ctr">
            <a:noAutofit/>
          </a:bodyPr>
          <a:lstStyle/>
          <a:p>
            <a:pPr algn="ctr" defTabSz="913699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缩放</a:t>
            </a:r>
            <a:endParaRPr sz="1200" b="1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73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3646428" y="4066342"/>
            <a:ext cx="793172" cy="427363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677" tIns="45677" rIns="45677" bIns="45677" numCol="1" anchor="ctr">
            <a:noAutofit/>
          </a:bodyPr>
          <a:lstStyle/>
          <a:p>
            <a:pPr algn="ctr" defTabSz="913699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目标检测</a:t>
            </a:r>
            <a:endParaRPr sz="1200" b="1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74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4541523" y="4066342"/>
            <a:ext cx="793172" cy="427363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677" tIns="45677" rIns="45677" bIns="45677" numCol="1" anchor="ctr">
            <a:noAutofit/>
          </a:bodyPr>
          <a:lstStyle/>
          <a:p>
            <a:pPr algn="ctr" defTabSz="913699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抠图</a:t>
            </a:r>
            <a:endParaRPr sz="1200" b="1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75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1357730" y="4635610"/>
            <a:ext cx="793172" cy="427363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677" tIns="45677" rIns="45677" bIns="45677" numCol="1" anchor="ctr">
            <a:noAutofit/>
          </a:bodyPr>
          <a:lstStyle/>
          <a:p>
            <a:pPr algn="ctr" defTabSz="913699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缩放</a:t>
            </a:r>
            <a:endParaRPr sz="1200" b="1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76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2252824" y="4635610"/>
            <a:ext cx="793172" cy="427363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677" tIns="45677" rIns="45677" bIns="45677" numCol="1" anchor="ctr">
            <a:noAutofit/>
          </a:bodyPr>
          <a:lstStyle/>
          <a:p>
            <a:pPr algn="ctr" defTabSz="913699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分类</a:t>
            </a:r>
            <a:endParaRPr sz="1200" b="1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77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3147919" y="4635610"/>
            <a:ext cx="793172" cy="427363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677" tIns="45677" rIns="45677" bIns="45677" numCol="1" anchor="ctr">
            <a:noAutofit/>
          </a:bodyPr>
          <a:lstStyle/>
          <a:p>
            <a:pPr algn="ctr" defTabSz="913699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序列化</a:t>
            </a:r>
            <a:endParaRPr sz="1200" b="1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78" name="矩形 68">
            <a:extLst>
              <a:ext uri="{FF2B5EF4-FFF2-40B4-BE49-F238E27FC236}">
                <a16:creationId xmlns:a16="http://schemas.microsoft.com/office/drawing/2014/main" id="{33A6FD94-352B-024A-ABAA-96469434849E}"/>
              </a:ext>
            </a:extLst>
          </p:cNvPr>
          <p:cNvSpPr/>
          <p:nvPr/>
        </p:nvSpPr>
        <p:spPr>
          <a:xfrm>
            <a:off x="4043017" y="4635610"/>
            <a:ext cx="793172" cy="427363"/>
          </a:xfrm>
          <a:prstGeom prst="rect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677" tIns="45677" rIns="45677" bIns="45677" numCol="1" anchor="ctr">
            <a:noAutofit/>
          </a:bodyPr>
          <a:lstStyle/>
          <a:p>
            <a:pPr algn="ctr" defTabSz="913699" hangingPunct="0">
              <a:defRPr>
                <a:solidFill>
                  <a:srgbClr val="FFFFFF"/>
                </a:solidFill>
              </a:defRPr>
            </a:pPr>
            <a:r>
              <a:rPr lang="zh-CN" altLang="en-US" sz="1200" b="1" kern="0" dirty="0">
                <a:solidFill>
                  <a:srgbClr val="FFFFFF">
                    <a:lumMod val="50000"/>
                  </a:srgbClr>
                </a:solidFill>
                <a:sym typeface="微软雅黑" panose="020B0503020204020204" pitchFamily="34" charset="-122"/>
              </a:rPr>
              <a:t>数据输出</a:t>
            </a:r>
            <a:endParaRPr sz="1200" b="1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79" name="Chevron 77"/>
          <p:cNvSpPr/>
          <p:nvPr/>
        </p:nvSpPr>
        <p:spPr>
          <a:xfrm rot="10800000" flipH="1" flipV="1">
            <a:off x="1786096" y="4241752"/>
            <a:ext cx="42895" cy="76542"/>
          </a:xfrm>
          <a:prstGeom prst="chevron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</p:spPr>
        <p:txBody>
          <a:bodyPr vert="horz" wrap="square" lIns="60893" tIns="30447" rIns="60893" bIns="30447" numCol="1" rtlCol="0" anchor="t" anchorCtr="0" compatLnSpc="1">
            <a:prstTxWarp prst="textNoShape">
              <a:avLst/>
            </a:prstTxWarp>
          </a:bodyPr>
          <a:lstStyle/>
          <a:p>
            <a:pPr defTabSz="6089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en-US" sz="1799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80" name="Chevron 77">
            <a:extLst>
              <a:ext uri="{FF2B5EF4-FFF2-40B4-BE49-F238E27FC236}">
                <a16:creationId xmlns:a16="http://schemas.microsoft.com/office/drawing/2014/main" id="{DEC8D01E-07DB-4C4C-BE77-F67126DBB6AA}"/>
              </a:ext>
            </a:extLst>
          </p:cNvPr>
          <p:cNvSpPr/>
          <p:nvPr/>
        </p:nvSpPr>
        <p:spPr>
          <a:xfrm rot="10800000" flipH="1" flipV="1">
            <a:off x="2679469" y="4241752"/>
            <a:ext cx="42895" cy="76542"/>
          </a:xfrm>
          <a:prstGeom prst="chevron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</p:spPr>
        <p:txBody>
          <a:bodyPr vert="horz" wrap="square" lIns="60893" tIns="30447" rIns="60893" bIns="30447" numCol="1" rtlCol="0" anchor="t" anchorCtr="0" compatLnSpc="1">
            <a:prstTxWarp prst="textNoShape">
              <a:avLst/>
            </a:prstTxWarp>
          </a:bodyPr>
          <a:lstStyle/>
          <a:p>
            <a:pPr defTabSz="6089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en-US" sz="1799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81" name="Chevron 77">
            <a:extLst>
              <a:ext uri="{FF2B5EF4-FFF2-40B4-BE49-F238E27FC236}">
                <a16:creationId xmlns:a16="http://schemas.microsoft.com/office/drawing/2014/main" id="{3E0B4979-F113-B043-9653-23120AF79844}"/>
              </a:ext>
            </a:extLst>
          </p:cNvPr>
          <p:cNvSpPr/>
          <p:nvPr/>
        </p:nvSpPr>
        <p:spPr>
          <a:xfrm rot="10800000" flipH="1" flipV="1">
            <a:off x="3572843" y="4241752"/>
            <a:ext cx="42895" cy="76542"/>
          </a:xfrm>
          <a:prstGeom prst="chevron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</p:spPr>
        <p:txBody>
          <a:bodyPr vert="horz" wrap="square" lIns="60893" tIns="30447" rIns="60893" bIns="30447" numCol="1" rtlCol="0" anchor="t" anchorCtr="0" compatLnSpc="1">
            <a:prstTxWarp prst="textNoShape">
              <a:avLst/>
            </a:prstTxWarp>
          </a:bodyPr>
          <a:lstStyle/>
          <a:p>
            <a:pPr defTabSz="6089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en-US" sz="1799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82" name="Chevron 77">
            <a:extLst>
              <a:ext uri="{FF2B5EF4-FFF2-40B4-BE49-F238E27FC236}">
                <a16:creationId xmlns:a16="http://schemas.microsoft.com/office/drawing/2014/main" id="{39AE607B-8673-AB41-98B6-E96ADD8CD979}"/>
              </a:ext>
            </a:extLst>
          </p:cNvPr>
          <p:cNvSpPr/>
          <p:nvPr/>
        </p:nvSpPr>
        <p:spPr>
          <a:xfrm rot="10800000" flipH="1" flipV="1">
            <a:off x="4466216" y="4241752"/>
            <a:ext cx="42895" cy="76542"/>
          </a:xfrm>
          <a:prstGeom prst="chevron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</p:spPr>
        <p:txBody>
          <a:bodyPr vert="horz" wrap="square" lIns="60893" tIns="30447" rIns="60893" bIns="30447" numCol="1" rtlCol="0" anchor="t" anchorCtr="0" compatLnSpc="1">
            <a:prstTxWarp prst="textNoShape">
              <a:avLst/>
            </a:prstTxWarp>
          </a:bodyPr>
          <a:lstStyle/>
          <a:p>
            <a:pPr defTabSz="6089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en-US" sz="1799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83" name="Chevron 77">
            <a:extLst>
              <a:ext uri="{FF2B5EF4-FFF2-40B4-BE49-F238E27FC236}">
                <a16:creationId xmlns:a16="http://schemas.microsoft.com/office/drawing/2014/main" id="{A6112BD1-C029-EE46-AD3E-296C45C417AF}"/>
              </a:ext>
            </a:extLst>
          </p:cNvPr>
          <p:cNvSpPr/>
          <p:nvPr/>
        </p:nvSpPr>
        <p:spPr>
          <a:xfrm rot="10800000" flipH="1" flipV="1">
            <a:off x="1288714" y="4811019"/>
            <a:ext cx="42895" cy="76542"/>
          </a:xfrm>
          <a:prstGeom prst="chevron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</p:spPr>
        <p:txBody>
          <a:bodyPr vert="horz" wrap="square" lIns="60893" tIns="30447" rIns="60893" bIns="30447" numCol="1" rtlCol="0" anchor="t" anchorCtr="0" compatLnSpc="1">
            <a:prstTxWarp prst="textNoShape">
              <a:avLst/>
            </a:prstTxWarp>
          </a:bodyPr>
          <a:lstStyle/>
          <a:p>
            <a:pPr defTabSz="6089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en-US" sz="1799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84" name="Chevron 77">
            <a:extLst>
              <a:ext uri="{FF2B5EF4-FFF2-40B4-BE49-F238E27FC236}">
                <a16:creationId xmlns:a16="http://schemas.microsoft.com/office/drawing/2014/main" id="{7A9909EA-2213-3345-A709-166B6B8F5FE4}"/>
              </a:ext>
            </a:extLst>
          </p:cNvPr>
          <p:cNvSpPr/>
          <p:nvPr/>
        </p:nvSpPr>
        <p:spPr>
          <a:xfrm rot="10800000" flipH="1" flipV="1">
            <a:off x="2178081" y="4811019"/>
            <a:ext cx="42895" cy="76542"/>
          </a:xfrm>
          <a:prstGeom prst="chevron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</p:spPr>
        <p:txBody>
          <a:bodyPr vert="horz" wrap="square" lIns="60893" tIns="30447" rIns="60893" bIns="30447" numCol="1" rtlCol="0" anchor="t" anchorCtr="0" compatLnSpc="1">
            <a:prstTxWarp prst="textNoShape">
              <a:avLst/>
            </a:prstTxWarp>
          </a:bodyPr>
          <a:lstStyle/>
          <a:p>
            <a:pPr defTabSz="6089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en-US" sz="1799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85" name="Chevron 77">
            <a:extLst>
              <a:ext uri="{FF2B5EF4-FFF2-40B4-BE49-F238E27FC236}">
                <a16:creationId xmlns:a16="http://schemas.microsoft.com/office/drawing/2014/main" id="{A8C53C92-8A29-2C47-A278-4DB5EA5EEA70}"/>
              </a:ext>
            </a:extLst>
          </p:cNvPr>
          <p:cNvSpPr/>
          <p:nvPr/>
        </p:nvSpPr>
        <p:spPr>
          <a:xfrm rot="10800000" flipH="1" flipV="1">
            <a:off x="3075459" y="4811019"/>
            <a:ext cx="42895" cy="76542"/>
          </a:xfrm>
          <a:prstGeom prst="chevron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</p:spPr>
        <p:txBody>
          <a:bodyPr vert="horz" wrap="square" lIns="60893" tIns="30447" rIns="60893" bIns="30447" numCol="1" rtlCol="0" anchor="t" anchorCtr="0" compatLnSpc="1">
            <a:prstTxWarp prst="textNoShape">
              <a:avLst/>
            </a:prstTxWarp>
          </a:bodyPr>
          <a:lstStyle/>
          <a:p>
            <a:pPr defTabSz="6089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en-US" sz="1799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86" name="Chevron 77">
            <a:extLst>
              <a:ext uri="{FF2B5EF4-FFF2-40B4-BE49-F238E27FC236}">
                <a16:creationId xmlns:a16="http://schemas.microsoft.com/office/drawing/2014/main" id="{171B5213-7964-F94C-B9A7-696E9ADA8156}"/>
              </a:ext>
            </a:extLst>
          </p:cNvPr>
          <p:cNvSpPr/>
          <p:nvPr/>
        </p:nvSpPr>
        <p:spPr>
          <a:xfrm rot="10800000" flipH="1" flipV="1">
            <a:off x="3976846" y="4811019"/>
            <a:ext cx="42895" cy="76542"/>
          </a:xfrm>
          <a:prstGeom prst="chevron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</p:spPr>
        <p:txBody>
          <a:bodyPr vert="horz" wrap="square" lIns="60893" tIns="30447" rIns="60893" bIns="30447" numCol="1" rtlCol="0" anchor="t" anchorCtr="0" compatLnSpc="1">
            <a:prstTxWarp prst="textNoShape">
              <a:avLst/>
            </a:prstTxWarp>
          </a:bodyPr>
          <a:lstStyle/>
          <a:p>
            <a:pPr defTabSz="6089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en-US" sz="1799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87" name="Chevron 77">
            <a:extLst>
              <a:ext uri="{FF2B5EF4-FFF2-40B4-BE49-F238E27FC236}">
                <a16:creationId xmlns:a16="http://schemas.microsoft.com/office/drawing/2014/main" id="{A6112BD1-C029-EE46-AD3E-296C45C417AF}"/>
              </a:ext>
            </a:extLst>
          </p:cNvPr>
          <p:cNvSpPr/>
          <p:nvPr/>
        </p:nvSpPr>
        <p:spPr>
          <a:xfrm rot="10800000" flipH="1" flipV="1">
            <a:off x="5367950" y="4241752"/>
            <a:ext cx="42895" cy="76542"/>
          </a:xfrm>
          <a:prstGeom prst="chevron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  <a:effectLst/>
        </p:spPr>
        <p:txBody>
          <a:bodyPr vert="horz" wrap="square" lIns="60893" tIns="30447" rIns="60893" bIns="30447" numCol="1" rtlCol="0" anchor="t" anchorCtr="0" compatLnSpc="1">
            <a:prstTxWarp prst="textNoShape">
              <a:avLst/>
            </a:prstTxWarp>
          </a:bodyPr>
          <a:lstStyle/>
          <a:p>
            <a:pPr defTabSz="60896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en-US" sz="1799" kern="0" dirty="0">
              <a:solidFill>
                <a:srgbClr val="FFFFFF">
                  <a:lumMod val="50000"/>
                </a:srgbClr>
              </a:solidFill>
              <a:sym typeface="微软雅黑" panose="020B0503020204020204" pitchFamily="34" charset="-122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3602416" y="5086801"/>
            <a:ext cx="1615133" cy="481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t">
            <a:spAutoFit/>
          </a:bodyPr>
          <a:lstStyle/>
          <a:p>
            <a:pPr algn="r" defTabSz="609011" hangingPunct="0">
              <a:spcAft>
                <a:spcPts val="400"/>
              </a:spcAft>
              <a:defRPr/>
            </a:pPr>
            <a:r>
              <a:rPr lang="en-US" altLang="zh-CN" sz="1399" b="1" kern="0" dirty="0">
                <a:solidFill>
                  <a:srgbClr val="C00000"/>
                </a:solidFill>
                <a:cs typeface="Huawei Sans"/>
                <a:sym typeface="微软雅黑" panose="020B0503020204020204" pitchFamily="34" charset="-122"/>
              </a:rPr>
              <a:t>1.5k</a:t>
            </a:r>
            <a:r>
              <a:rPr lang="zh-CN" altLang="en-US" sz="2399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行</a:t>
            </a:r>
            <a:r>
              <a:rPr lang="en-US" altLang="zh-CN" sz="1200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代码开发量</a:t>
            </a:r>
          </a:p>
        </p:txBody>
      </p:sp>
      <p:sp>
        <p:nvSpPr>
          <p:cNvPr id="189" name="文本框 188"/>
          <p:cNvSpPr txBox="1"/>
          <p:nvPr/>
        </p:nvSpPr>
        <p:spPr>
          <a:xfrm>
            <a:off x="3885839" y="5364873"/>
            <a:ext cx="1285575" cy="4819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t">
            <a:spAutoFit/>
          </a:bodyPr>
          <a:lstStyle/>
          <a:p>
            <a:pPr algn="r" defTabSz="609011" hangingPunct="0">
              <a:spcAft>
                <a:spcPts val="400"/>
              </a:spcAft>
              <a:defRPr/>
            </a:pPr>
            <a:r>
              <a:rPr lang="en-US" altLang="zh-CN" sz="1399" b="1" kern="0" dirty="0">
                <a:solidFill>
                  <a:srgbClr val="C00000"/>
                </a:solidFill>
                <a:cs typeface="Huawei Sans"/>
                <a:sym typeface="微软雅黑" panose="020B0503020204020204" pitchFamily="34" charset="-122"/>
              </a:rPr>
              <a:t>3</a:t>
            </a:r>
            <a:r>
              <a:rPr lang="zh-CN" altLang="en-US" sz="2399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人月</a:t>
            </a:r>
            <a:r>
              <a:rPr lang="en-US" altLang="zh-CN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业务上线</a:t>
            </a:r>
          </a:p>
        </p:txBody>
      </p:sp>
      <p:cxnSp>
        <p:nvCxnSpPr>
          <p:cNvPr id="190" name="直接连接符 189"/>
          <p:cNvCxnSpPr/>
          <p:nvPr/>
        </p:nvCxnSpPr>
        <p:spPr>
          <a:xfrm>
            <a:off x="971289" y="5220223"/>
            <a:ext cx="4373552" cy="0"/>
          </a:xfrm>
          <a:prstGeom prst="line">
            <a:avLst/>
          </a:prstGeom>
          <a:noFill/>
          <a:ln w="317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191" name="image242.png" descr="image242.png">
            <a:extLst>
              <a:ext uri="{FF2B5EF4-FFF2-40B4-BE49-F238E27FC236}">
                <a16:creationId xmlns:a16="http://schemas.microsoft.com/office/drawing/2014/main" id="{0C54D38E-AEA5-564F-9AB1-ED8837A329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719596" y="3974892"/>
            <a:ext cx="1804194" cy="1214729"/>
          </a:xfrm>
          <a:prstGeom prst="wedgeRectCallout">
            <a:avLst>
              <a:gd name="adj1" fmla="val 57005"/>
              <a:gd name="adj2" fmla="val -20221"/>
            </a:avLst>
          </a:prstGeom>
          <a:ln w="12700">
            <a:solidFill>
              <a:srgbClr val="FFFFFF"/>
            </a:solidFill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2" name="圆角矩形 7">
            <a:extLst>
              <a:ext uri="{FF2B5EF4-FFF2-40B4-BE49-F238E27FC236}">
                <a16:creationId xmlns:a16="http://schemas.microsoft.com/office/drawing/2014/main" id="{9759AE9A-9611-7D46-AB2C-5336D5704D21}"/>
              </a:ext>
            </a:extLst>
          </p:cNvPr>
          <p:cNvSpPr txBox="1"/>
          <p:nvPr/>
        </p:nvSpPr>
        <p:spPr bwMode="white">
          <a:xfrm>
            <a:off x="8338308" y="4949593"/>
            <a:ext cx="1053598" cy="206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0973" tIns="10973" rIns="10973" bIns="10973" numCol="1" anchor="ctr">
            <a:spAutoFit/>
          </a:bodyPr>
          <a:lstStyle>
            <a:lvl1pPr algn="ctr" defTabSz="412793">
              <a:defRPr sz="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hangingPunct="0"/>
            <a:r>
              <a:rPr lang="zh-CN" altLang="en-US" sz="1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微软雅黑" panose="020B0503020204020204" pitchFamily="34" charset="-122"/>
              </a:rPr>
              <a:t>散热器缺失</a:t>
            </a:r>
          </a:p>
        </p:txBody>
      </p:sp>
      <p:sp>
        <p:nvSpPr>
          <p:cNvPr id="193" name="矩形 66">
            <a:extLst>
              <a:ext uri="{FF2B5EF4-FFF2-40B4-BE49-F238E27FC236}">
                <a16:creationId xmlns:a16="http://schemas.microsoft.com/office/drawing/2014/main" id="{B610C3E4-716A-C14D-91CF-29D433580AA2}"/>
              </a:ext>
            </a:extLst>
          </p:cNvPr>
          <p:cNvSpPr txBox="1"/>
          <p:nvPr/>
        </p:nvSpPr>
        <p:spPr bwMode="white">
          <a:xfrm>
            <a:off x="9987281" y="4009134"/>
            <a:ext cx="70779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677" rIns="45677">
            <a:spAutoFit/>
          </a:bodyPr>
          <a:lstStyle>
            <a:lvl1pPr algn="ctr">
              <a:defRPr sz="1400">
                <a:solidFill>
                  <a:srgbClr val="18181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defTabSz="913699" hangingPunct="0"/>
            <a:r>
              <a:rPr sz="1200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sym typeface="微软雅黑" panose="020B0503020204020204" pitchFamily="34" charset="-122"/>
              </a:rPr>
              <a:t>异物检测</a:t>
            </a:r>
            <a:endParaRPr sz="12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194" name="椭圆 193"/>
          <p:cNvSpPr/>
          <p:nvPr/>
        </p:nvSpPr>
        <p:spPr>
          <a:xfrm>
            <a:off x="10313358" y="4432650"/>
            <a:ext cx="223972" cy="223972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95" name="椭圆 194"/>
          <p:cNvSpPr/>
          <p:nvPr/>
        </p:nvSpPr>
        <p:spPr>
          <a:xfrm>
            <a:off x="9153318" y="4787089"/>
            <a:ext cx="223972" cy="223972"/>
          </a:xfrm>
          <a:prstGeom prst="ellipse">
            <a:avLst/>
          </a:prstGeom>
          <a:noFill/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99" kern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96" name="文本框 69">
            <a:extLst>
              <a:ext uri="{FF2B5EF4-FFF2-40B4-BE49-F238E27FC236}">
                <a16:creationId xmlns:a16="http://schemas.microsoft.com/office/drawing/2014/main" id="{EF36599D-282A-3A42-980A-543175747FEE}"/>
              </a:ext>
            </a:extLst>
          </p:cNvPr>
          <p:cNvSpPr txBox="1"/>
          <p:nvPr/>
        </p:nvSpPr>
        <p:spPr>
          <a:xfrm>
            <a:off x="8752719" y="5269812"/>
            <a:ext cx="1836140" cy="584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77" tIns="45677" rIns="45677" bIns="45677" numCol="1" anchor="ctr">
            <a:spAutoFit/>
          </a:bodyPr>
          <a:lstStyle>
            <a:lvl1pPr defTabSz="914583">
              <a:lnSpc>
                <a:spcPct val="200000"/>
              </a:lnSpc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 hangingPunct="0">
              <a:defRPr>
                <a:latin typeface="Huawei Sans"/>
                <a:ea typeface="Huawei Sans"/>
                <a:cs typeface="Huawei Sans"/>
                <a:sym typeface="Huawei Sans"/>
              </a:defRPr>
            </a:pPr>
            <a:r>
              <a:rPr lang="zh-CN" altLang="en-US" sz="1598" kern="0" dirty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Huawei Sans"/>
                <a:sym typeface="微软雅黑" panose="020B0503020204020204" pitchFamily="34" charset="-122"/>
              </a:rPr>
              <a:t>质检效率提升</a:t>
            </a:r>
          </a:p>
        </p:txBody>
      </p:sp>
      <p:sp>
        <p:nvSpPr>
          <p:cNvPr id="197" name="矩形 70">
            <a:extLst>
              <a:ext uri="{FF2B5EF4-FFF2-40B4-BE49-F238E27FC236}">
                <a16:creationId xmlns:a16="http://schemas.microsoft.com/office/drawing/2014/main" id="{8112109B-590A-EF4B-AA46-AEEDD4273F71}"/>
              </a:ext>
            </a:extLst>
          </p:cNvPr>
          <p:cNvSpPr txBox="1"/>
          <p:nvPr/>
        </p:nvSpPr>
        <p:spPr>
          <a:xfrm>
            <a:off x="10361163" y="5421291"/>
            <a:ext cx="470555" cy="369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677" tIns="45677" rIns="45677" bIns="45677" numCol="1" anchor="t">
            <a:spAutoFit/>
          </a:bodyPr>
          <a:lstStyle>
            <a:lvl1pPr defTabSz="914583">
              <a:defRPr b="1">
                <a:solidFill>
                  <a:srgbClr val="C00000"/>
                </a:solidFill>
              </a:defRPr>
            </a:lvl1pPr>
          </a:lstStyle>
          <a:p>
            <a:pPr algn="ctr" hangingPunct="0"/>
            <a:r>
              <a:rPr lang="en-US" altLang="zh-CN" sz="1799" kern="0" dirty="0">
                <a:solidFill>
                  <a:srgbClr val="C7000B"/>
                </a:solidFill>
                <a:cs typeface="Huawei Sans"/>
                <a:sym typeface="微软雅黑" panose="020B0503020204020204" pitchFamily="34" charset="-122"/>
              </a:rPr>
              <a:t>3</a:t>
            </a:r>
            <a:r>
              <a:rPr lang="zh-CN" altLang="en-US" sz="1799" kern="0" dirty="0">
                <a:solidFill>
                  <a:srgbClr val="C7000B"/>
                </a:solidFill>
                <a:cs typeface="Huawei Sans"/>
                <a:sym typeface="微软雅黑" panose="020B0503020204020204" pitchFamily="34" charset="-122"/>
              </a:rPr>
              <a:t>倍</a:t>
            </a:r>
            <a:endParaRPr lang="en-US" altLang="zh-CN" sz="1399" kern="0" dirty="0">
              <a:solidFill>
                <a:srgbClr val="C7000B"/>
              </a:solidFill>
              <a:cs typeface="Huawei Sans"/>
              <a:sym typeface="微软雅黑" panose="020B0503020204020204" pitchFamily="34" charset="-122"/>
            </a:endParaRPr>
          </a:p>
        </p:txBody>
      </p:sp>
      <p:sp>
        <p:nvSpPr>
          <p:cNvPr id="199" name="文本框 198"/>
          <p:cNvSpPr txBox="1"/>
          <p:nvPr/>
        </p:nvSpPr>
        <p:spPr>
          <a:xfrm>
            <a:off x="3787389" y="5626002"/>
            <a:ext cx="1285575" cy="4819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t">
            <a:spAutoFit/>
          </a:bodyPr>
          <a:lstStyle/>
          <a:p>
            <a:pPr algn="r" defTabSz="609011" hangingPunct="0">
              <a:spcAft>
                <a:spcPts val="400"/>
              </a:spcAft>
              <a:defRPr/>
            </a:pPr>
            <a:r>
              <a:rPr lang="en-US" altLang="zh-CN" sz="1399" b="1" kern="0" dirty="0">
                <a:solidFill>
                  <a:srgbClr val="C00000"/>
                </a:solidFill>
                <a:cs typeface="Huawei Sans"/>
                <a:sym typeface="微软雅黑" panose="020B0503020204020204" pitchFamily="34" charset="-122"/>
              </a:rPr>
              <a:t>6  </a:t>
            </a:r>
            <a:r>
              <a:rPr lang="zh-CN" altLang="en-US" sz="2399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API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接口调用</a:t>
            </a:r>
          </a:p>
        </p:txBody>
      </p:sp>
      <p:sp>
        <p:nvSpPr>
          <p:cNvPr id="200" name="文本框 199"/>
          <p:cNvSpPr txBox="1"/>
          <p:nvPr/>
        </p:nvSpPr>
        <p:spPr>
          <a:xfrm>
            <a:off x="1201627" y="5779693"/>
            <a:ext cx="1488882" cy="3281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0446" tIns="30446" rIns="30446" bIns="30446" numCol="1" spcCol="38100" rtlCol="0" anchor="t">
            <a:spAutoFit/>
          </a:bodyPr>
          <a:lstStyle/>
          <a:p>
            <a:pPr defTabSz="609011" hangingPunct="0">
              <a:spcAft>
                <a:spcPts val="400"/>
              </a:spcAft>
              <a:defRPr/>
            </a:pPr>
            <a:r>
              <a:rPr lang="en-US" altLang="zh-CN" sz="1399" b="1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200+ </a:t>
            </a:r>
            <a:r>
              <a:rPr lang="en-US" altLang="zh-CN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API</a:t>
            </a:r>
            <a:r>
              <a:rPr lang="zh-CN" altLang="en-US" sz="1200" kern="0" dirty="0">
                <a:solidFill>
                  <a:srgbClr val="FFFFFF">
                    <a:lumMod val="50000"/>
                  </a:srgbClr>
                </a:solidFill>
                <a:cs typeface="Huawei Sans"/>
                <a:sym typeface="微软雅黑" panose="020B0503020204020204" pitchFamily="34" charset="-122"/>
              </a:rPr>
              <a:t>接口调用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制造：从人工质检到</a:t>
            </a:r>
            <a:r>
              <a:rPr lang="en-US" altLang="zh-CN" kern="0" dirty="0">
                <a:latin typeface="+mj-lt"/>
                <a:ea typeface="+mj-ea"/>
                <a:cs typeface="+mn-ea"/>
                <a:sym typeface="+mn-lt"/>
              </a:rPr>
              <a:t>AI</a:t>
            </a:r>
            <a: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  <a:t>质检，从“中国制造”到“中国智造”</a:t>
            </a:r>
            <a:br>
              <a:rPr lang="zh-CN" altLang="en-US" kern="0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0810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组合 156"/>
          <p:cNvGrpSpPr/>
          <p:nvPr/>
        </p:nvGrpSpPr>
        <p:grpSpPr>
          <a:xfrm>
            <a:off x="6903003" y="2210065"/>
            <a:ext cx="1825108" cy="840793"/>
            <a:chOff x="7010354" y="3477561"/>
            <a:chExt cx="1904505" cy="841121"/>
          </a:xfrm>
        </p:grpSpPr>
        <p:sp>
          <p:nvSpPr>
            <p:cNvPr id="158" name="文本框 134"/>
            <p:cNvSpPr txBox="1"/>
            <p:nvPr/>
          </p:nvSpPr>
          <p:spPr>
            <a:xfrm>
              <a:off x="7284458" y="3792930"/>
              <a:ext cx="1175525" cy="41579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28"/>
              <a:r>
                <a:rPr lang="zh-CN" altLang="en-US" sz="1200" b="1" kern="0" dirty="0">
                  <a:solidFill>
                    <a:srgbClr val="666666">
                      <a:lumMod val="75000"/>
                    </a:srgbClr>
                  </a:solidFill>
                  <a:sym typeface="Helvetica Neue Medium"/>
                </a:rPr>
                <a:t>省联网中心</a:t>
              </a:r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7010354" y="3477561"/>
              <a:ext cx="1904505" cy="841121"/>
              <a:chOff x="811202" y="4053039"/>
              <a:chExt cx="3783430" cy="1763843"/>
            </a:xfrm>
          </p:grpSpPr>
          <p:pic>
            <p:nvPicPr>
              <p:cNvPr id="160" name="Picture 10" descr="Picture 10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E9002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15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0054" y="4100501"/>
                <a:ext cx="3654578" cy="16178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1" name="Freeform 8"/>
              <p:cNvSpPr/>
              <p:nvPr/>
            </p:nvSpPr>
            <p:spPr>
              <a:xfrm>
                <a:off x="811202" y="4053039"/>
                <a:ext cx="3678073" cy="17638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47" y="12897"/>
                    </a:moveTo>
                    <a:lnTo>
                      <a:pt x="19319" y="12559"/>
                    </a:lnTo>
                    <a:lnTo>
                      <a:pt x="19276" y="12220"/>
                    </a:lnTo>
                    <a:lnTo>
                      <a:pt x="19227" y="11894"/>
                    </a:lnTo>
                    <a:lnTo>
                      <a:pt x="19115" y="11269"/>
                    </a:lnTo>
                    <a:lnTo>
                      <a:pt x="19045" y="10956"/>
                    </a:lnTo>
                    <a:lnTo>
                      <a:pt x="18968" y="10657"/>
                    </a:lnTo>
                    <a:lnTo>
                      <a:pt x="18883" y="10370"/>
                    </a:lnTo>
                    <a:lnTo>
                      <a:pt x="18792" y="10083"/>
                    </a:lnTo>
                    <a:lnTo>
                      <a:pt x="18694" y="9810"/>
                    </a:lnTo>
                    <a:lnTo>
                      <a:pt x="18483" y="9289"/>
                    </a:lnTo>
                    <a:lnTo>
                      <a:pt x="18371" y="9041"/>
                    </a:lnTo>
                    <a:lnTo>
                      <a:pt x="18245" y="8794"/>
                    </a:lnTo>
                    <a:lnTo>
                      <a:pt x="17992" y="8351"/>
                    </a:lnTo>
                    <a:lnTo>
                      <a:pt x="17851" y="8142"/>
                    </a:lnTo>
                    <a:lnTo>
                      <a:pt x="17571" y="7752"/>
                    </a:lnTo>
                    <a:lnTo>
                      <a:pt x="17262" y="7413"/>
                    </a:lnTo>
                    <a:lnTo>
                      <a:pt x="17107" y="7269"/>
                    </a:lnTo>
                    <a:lnTo>
                      <a:pt x="16939" y="7126"/>
                    </a:lnTo>
                    <a:lnTo>
                      <a:pt x="16777" y="6996"/>
                    </a:lnTo>
                    <a:lnTo>
                      <a:pt x="16609" y="6892"/>
                    </a:lnTo>
                    <a:lnTo>
                      <a:pt x="16433" y="6787"/>
                    </a:lnTo>
                    <a:lnTo>
                      <a:pt x="16258" y="6709"/>
                    </a:lnTo>
                    <a:lnTo>
                      <a:pt x="15893" y="6579"/>
                    </a:lnTo>
                    <a:lnTo>
                      <a:pt x="15710" y="6540"/>
                    </a:lnTo>
                    <a:lnTo>
                      <a:pt x="15331" y="6514"/>
                    </a:lnTo>
                    <a:lnTo>
                      <a:pt x="15100" y="6527"/>
                    </a:lnTo>
                    <a:lnTo>
                      <a:pt x="14868" y="6566"/>
                    </a:lnTo>
                    <a:lnTo>
                      <a:pt x="14784" y="6201"/>
                    </a:lnTo>
                    <a:lnTo>
                      <a:pt x="14685" y="5849"/>
                    </a:lnTo>
                    <a:lnTo>
                      <a:pt x="14587" y="5511"/>
                    </a:lnTo>
                    <a:lnTo>
                      <a:pt x="14482" y="5172"/>
                    </a:lnTo>
                    <a:lnTo>
                      <a:pt x="14370" y="4846"/>
                    </a:lnTo>
                    <a:lnTo>
                      <a:pt x="14250" y="4521"/>
                    </a:lnTo>
                    <a:lnTo>
                      <a:pt x="14124" y="4208"/>
                    </a:lnTo>
                    <a:lnTo>
                      <a:pt x="13998" y="3908"/>
                    </a:lnTo>
                    <a:lnTo>
                      <a:pt x="13857" y="3609"/>
                    </a:lnTo>
                    <a:lnTo>
                      <a:pt x="13717" y="3335"/>
                    </a:lnTo>
                    <a:lnTo>
                      <a:pt x="13569" y="3062"/>
                    </a:lnTo>
                    <a:lnTo>
                      <a:pt x="13415" y="2788"/>
                    </a:lnTo>
                    <a:lnTo>
                      <a:pt x="13260" y="2540"/>
                    </a:lnTo>
                    <a:lnTo>
                      <a:pt x="13099" y="2293"/>
                    </a:lnTo>
                    <a:lnTo>
                      <a:pt x="12931" y="2058"/>
                    </a:lnTo>
                    <a:lnTo>
                      <a:pt x="12762" y="1837"/>
                    </a:lnTo>
                    <a:lnTo>
                      <a:pt x="12587" y="1615"/>
                    </a:lnTo>
                    <a:lnTo>
                      <a:pt x="12404" y="1420"/>
                    </a:lnTo>
                    <a:lnTo>
                      <a:pt x="12222" y="1238"/>
                    </a:lnTo>
                    <a:lnTo>
                      <a:pt x="12032" y="1055"/>
                    </a:lnTo>
                    <a:lnTo>
                      <a:pt x="11639" y="743"/>
                    </a:lnTo>
                    <a:lnTo>
                      <a:pt x="11442" y="599"/>
                    </a:lnTo>
                    <a:lnTo>
                      <a:pt x="11035" y="365"/>
                    </a:lnTo>
                    <a:lnTo>
                      <a:pt x="10825" y="274"/>
                    </a:lnTo>
                    <a:lnTo>
                      <a:pt x="10614" y="195"/>
                    </a:lnTo>
                    <a:lnTo>
                      <a:pt x="10396" y="117"/>
                    </a:lnTo>
                    <a:lnTo>
                      <a:pt x="10179" y="65"/>
                    </a:lnTo>
                    <a:lnTo>
                      <a:pt x="9961" y="26"/>
                    </a:lnTo>
                    <a:lnTo>
                      <a:pt x="9736" y="0"/>
                    </a:lnTo>
                    <a:lnTo>
                      <a:pt x="9512" y="0"/>
                    </a:lnTo>
                    <a:lnTo>
                      <a:pt x="9231" y="13"/>
                    </a:lnTo>
                    <a:lnTo>
                      <a:pt x="8950" y="52"/>
                    </a:lnTo>
                    <a:lnTo>
                      <a:pt x="8677" y="104"/>
                    </a:lnTo>
                    <a:lnTo>
                      <a:pt x="8403" y="195"/>
                    </a:lnTo>
                    <a:lnTo>
                      <a:pt x="8136" y="300"/>
                    </a:lnTo>
                    <a:lnTo>
                      <a:pt x="7869" y="430"/>
                    </a:lnTo>
                    <a:lnTo>
                      <a:pt x="7609" y="586"/>
                    </a:lnTo>
                    <a:lnTo>
                      <a:pt x="7357" y="756"/>
                    </a:lnTo>
                    <a:lnTo>
                      <a:pt x="7111" y="951"/>
                    </a:lnTo>
                    <a:lnTo>
                      <a:pt x="6872" y="1172"/>
                    </a:lnTo>
                    <a:lnTo>
                      <a:pt x="6641" y="1407"/>
                    </a:lnTo>
                    <a:lnTo>
                      <a:pt x="6409" y="1668"/>
                    </a:lnTo>
                    <a:lnTo>
                      <a:pt x="6191" y="1928"/>
                    </a:lnTo>
                    <a:lnTo>
                      <a:pt x="5974" y="2228"/>
                    </a:lnTo>
                    <a:lnTo>
                      <a:pt x="5770" y="2527"/>
                    </a:lnTo>
                    <a:lnTo>
                      <a:pt x="5567" y="2853"/>
                    </a:lnTo>
                    <a:lnTo>
                      <a:pt x="5377" y="3192"/>
                    </a:lnTo>
                    <a:lnTo>
                      <a:pt x="5195" y="3557"/>
                    </a:lnTo>
                    <a:lnTo>
                      <a:pt x="5026" y="3921"/>
                    </a:lnTo>
                    <a:lnTo>
                      <a:pt x="4865" y="4312"/>
                    </a:lnTo>
                    <a:lnTo>
                      <a:pt x="4703" y="4716"/>
                    </a:lnTo>
                    <a:lnTo>
                      <a:pt x="4563" y="5120"/>
                    </a:lnTo>
                    <a:lnTo>
                      <a:pt x="4430" y="5550"/>
                    </a:lnTo>
                    <a:lnTo>
                      <a:pt x="4303" y="5993"/>
                    </a:lnTo>
                    <a:lnTo>
                      <a:pt x="4191" y="6436"/>
                    </a:lnTo>
                    <a:lnTo>
                      <a:pt x="4086" y="6892"/>
                    </a:lnTo>
                    <a:lnTo>
                      <a:pt x="3994" y="7374"/>
                    </a:lnTo>
                    <a:lnTo>
                      <a:pt x="3917" y="7843"/>
                    </a:lnTo>
                    <a:lnTo>
                      <a:pt x="3847" y="8338"/>
                    </a:lnTo>
                    <a:lnTo>
                      <a:pt x="3791" y="8833"/>
                    </a:lnTo>
                    <a:lnTo>
                      <a:pt x="3749" y="9341"/>
                    </a:lnTo>
                    <a:lnTo>
                      <a:pt x="3713" y="9862"/>
                    </a:lnTo>
                    <a:lnTo>
                      <a:pt x="3587" y="9823"/>
                    </a:lnTo>
                    <a:lnTo>
                      <a:pt x="3320" y="9771"/>
                    </a:lnTo>
                    <a:lnTo>
                      <a:pt x="3187" y="9771"/>
                    </a:lnTo>
                    <a:lnTo>
                      <a:pt x="3019" y="9784"/>
                    </a:lnTo>
                    <a:lnTo>
                      <a:pt x="2857" y="9797"/>
                    </a:lnTo>
                    <a:lnTo>
                      <a:pt x="2703" y="9836"/>
                    </a:lnTo>
                    <a:lnTo>
                      <a:pt x="2541" y="9888"/>
                    </a:lnTo>
                    <a:lnTo>
                      <a:pt x="2387" y="9953"/>
                    </a:lnTo>
                    <a:lnTo>
                      <a:pt x="2239" y="10031"/>
                    </a:lnTo>
                    <a:lnTo>
                      <a:pt x="1944" y="10240"/>
                    </a:lnTo>
                    <a:lnTo>
                      <a:pt x="1804" y="10357"/>
                    </a:lnTo>
                    <a:lnTo>
                      <a:pt x="1664" y="10487"/>
                    </a:lnTo>
                    <a:lnTo>
                      <a:pt x="1530" y="10631"/>
                    </a:lnTo>
                    <a:lnTo>
                      <a:pt x="1278" y="10943"/>
                    </a:lnTo>
                    <a:lnTo>
                      <a:pt x="1039" y="11308"/>
                    </a:lnTo>
                    <a:lnTo>
                      <a:pt x="934" y="11503"/>
                    </a:lnTo>
                    <a:lnTo>
                      <a:pt x="723" y="11920"/>
                    </a:lnTo>
                    <a:lnTo>
                      <a:pt x="632" y="12142"/>
                    </a:lnTo>
                    <a:lnTo>
                      <a:pt x="541" y="12376"/>
                    </a:lnTo>
                    <a:lnTo>
                      <a:pt x="456" y="12624"/>
                    </a:lnTo>
                    <a:lnTo>
                      <a:pt x="316" y="13119"/>
                    </a:lnTo>
                    <a:lnTo>
                      <a:pt x="246" y="13379"/>
                    </a:lnTo>
                    <a:lnTo>
                      <a:pt x="190" y="13653"/>
                    </a:lnTo>
                    <a:lnTo>
                      <a:pt x="140" y="13927"/>
                    </a:lnTo>
                    <a:lnTo>
                      <a:pt x="98" y="14213"/>
                    </a:lnTo>
                    <a:lnTo>
                      <a:pt x="63" y="14487"/>
                    </a:lnTo>
                    <a:lnTo>
                      <a:pt x="35" y="14786"/>
                    </a:lnTo>
                    <a:lnTo>
                      <a:pt x="14" y="15086"/>
                    </a:lnTo>
                    <a:lnTo>
                      <a:pt x="0" y="15386"/>
                    </a:lnTo>
                    <a:lnTo>
                      <a:pt x="0" y="15985"/>
                    </a:lnTo>
                    <a:lnTo>
                      <a:pt x="14" y="16285"/>
                    </a:lnTo>
                    <a:lnTo>
                      <a:pt x="35" y="16584"/>
                    </a:lnTo>
                    <a:lnTo>
                      <a:pt x="63" y="16871"/>
                    </a:lnTo>
                    <a:lnTo>
                      <a:pt x="98" y="17158"/>
                    </a:lnTo>
                    <a:lnTo>
                      <a:pt x="140" y="17444"/>
                    </a:lnTo>
                    <a:lnTo>
                      <a:pt x="190" y="17718"/>
                    </a:lnTo>
                    <a:lnTo>
                      <a:pt x="246" y="17991"/>
                    </a:lnTo>
                    <a:lnTo>
                      <a:pt x="316" y="18252"/>
                    </a:lnTo>
                    <a:lnTo>
                      <a:pt x="456" y="18747"/>
                    </a:lnTo>
                    <a:lnTo>
                      <a:pt x="541" y="18994"/>
                    </a:lnTo>
                    <a:lnTo>
                      <a:pt x="632" y="19229"/>
                    </a:lnTo>
                    <a:lnTo>
                      <a:pt x="723" y="19450"/>
                    </a:lnTo>
                    <a:lnTo>
                      <a:pt x="934" y="19867"/>
                    </a:lnTo>
                    <a:lnTo>
                      <a:pt x="1039" y="20063"/>
                    </a:lnTo>
                    <a:lnTo>
                      <a:pt x="1278" y="20428"/>
                    </a:lnTo>
                    <a:lnTo>
                      <a:pt x="1530" y="20740"/>
                    </a:lnTo>
                    <a:lnTo>
                      <a:pt x="1664" y="20883"/>
                    </a:lnTo>
                    <a:lnTo>
                      <a:pt x="1804" y="21014"/>
                    </a:lnTo>
                    <a:lnTo>
                      <a:pt x="1944" y="21131"/>
                    </a:lnTo>
                    <a:lnTo>
                      <a:pt x="2239" y="21339"/>
                    </a:lnTo>
                    <a:lnTo>
                      <a:pt x="2387" y="21418"/>
                    </a:lnTo>
                    <a:lnTo>
                      <a:pt x="2541" y="21483"/>
                    </a:lnTo>
                    <a:lnTo>
                      <a:pt x="2703" y="21535"/>
                    </a:lnTo>
                    <a:lnTo>
                      <a:pt x="2857" y="21574"/>
                    </a:lnTo>
                    <a:lnTo>
                      <a:pt x="3019" y="21587"/>
                    </a:lnTo>
                    <a:lnTo>
                      <a:pt x="3187" y="21600"/>
                    </a:lnTo>
                    <a:lnTo>
                      <a:pt x="19375" y="21600"/>
                    </a:lnTo>
                    <a:lnTo>
                      <a:pt x="19613" y="21548"/>
                    </a:lnTo>
                    <a:lnTo>
                      <a:pt x="19726" y="21509"/>
                    </a:lnTo>
                    <a:lnTo>
                      <a:pt x="19950" y="21405"/>
                    </a:lnTo>
                    <a:lnTo>
                      <a:pt x="20063" y="21339"/>
                    </a:lnTo>
                    <a:lnTo>
                      <a:pt x="20168" y="21261"/>
                    </a:lnTo>
                    <a:lnTo>
                      <a:pt x="20273" y="21170"/>
                    </a:lnTo>
                    <a:lnTo>
                      <a:pt x="20372" y="21079"/>
                    </a:lnTo>
                    <a:lnTo>
                      <a:pt x="20470" y="20975"/>
                    </a:lnTo>
                    <a:lnTo>
                      <a:pt x="20568" y="20857"/>
                    </a:lnTo>
                    <a:lnTo>
                      <a:pt x="20659" y="20740"/>
                    </a:lnTo>
                    <a:lnTo>
                      <a:pt x="20744" y="20610"/>
                    </a:lnTo>
                    <a:lnTo>
                      <a:pt x="20912" y="20323"/>
                    </a:lnTo>
                    <a:lnTo>
                      <a:pt x="21066" y="20011"/>
                    </a:lnTo>
                    <a:lnTo>
                      <a:pt x="21137" y="19854"/>
                    </a:lnTo>
                    <a:lnTo>
                      <a:pt x="21200" y="19685"/>
                    </a:lnTo>
                    <a:lnTo>
                      <a:pt x="21263" y="19503"/>
                    </a:lnTo>
                    <a:lnTo>
                      <a:pt x="21319" y="19320"/>
                    </a:lnTo>
                    <a:lnTo>
                      <a:pt x="21368" y="19138"/>
                    </a:lnTo>
                    <a:lnTo>
                      <a:pt x="21417" y="18942"/>
                    </a:lnTo>
                    <a:lnTo>
                      <a:pt x="21460" y="18747"/>
                    </a:lnTo>
                    <a:lnTo>
                      <a:pt x="21530" y="18330"/>
                    </a:lnTo>
                    <a:lnTo>
                      <a:pt x="21551" y="18122"/>
                    </a:lnTo>
                    <a:lnTo>
                      <a:pt x="21572" y="17900"/>
                    </a:lnTo>
                    <a:lnTo>
                      <a:pt x="21586" y="17692"/>
                    </a:lnTo>
                    <a:lnTo>
                      <a:pt x="21600" y="17470"/>
                    </a:lnTo>
                    <a:lnTo>
                      <a:pt x="21600" y="17027"/>
                    </a:lnTo>
                    <a:lnTo>
                      <a:pt x="21586" y="16806"/>
                    </a:lnTo>
                    <a:lnTo>
                      <a:pt x="21558" y="16389"/>
                    </a:lnTo>
                    <a:lnTo>
                      <a:pt x="21502" y="15972"/>
                    </a:lnTo>
                    <a:lnTo>
                      <a:pt x="21467" y="15777"/>
                    </a:lnTo>
                    <a:lnTo>
                      <a:pt x="21425" y="15581"/>
                    </a:lnTo>
                    <a:lnTo>
                      <a:pt x="21382" y="15399"/>
                    </a:lnTo>
                    <a:lnTo>
                      <a:pt x="21333" y="15216"/>
                    </a:lnTo>
                    <a:lnTo>
                      <a:pt x="21277" y="15034"/>
                    </a:lnTo>
                    <a:lnTo>
                      <a:pt x="21221" y="14865"/>
                    </a:lnTo>
                    <a:lnTo>
                      <a:pt x="21158" y="14695"/>
                    </a:lnTo>
                    <a:lnTo>
                      <a:pt x="21088" y="14526"/>
                    </a:lnTo>
                    <a:lnTo>
                      <a:pt x="21017" y="14370"/>
                    </a:lnTo>
                    <a:lnTo>
                      <a:pt x="20947" y="14226"/>
                    </a:lnTo>
                    <a:lnTo>
                      <a:pt x="20870" y="14083"/>
                    </a:lnTo>
                    <a:lnTo>
                      <a:pt x="20786" y="13940"/>
                    </a:lnTo>
                    <a:lnTo>
                      <a:pt x="20701" y="13809"/>
                    </a:lnTo>
                    <a:lnTo>
                      <a:pt x="20519" y="13575"/>
                    </a:lnTo>
                    <a:lnTo>
                      <a:pt x="20428" y="13471"/>
                    </a:lnTo>
                    <a:lnTo>
                      <a:pt x="20231" y="13288"/>
                    </a:lnTo>
                    <a:lnTo>
                      <a:pt x="20126" y="13197"/>
                    </a:lnTo>
                    <a:lnTo>
                      <a:pt x="19915" y="13067"/>
                    </a:lnTo>
                    <a:lnTo>
                      <a:pt x="19803" y="13015"/>
                    </a:lnTo>
                    <a:lnTo>
                      <a:pt x="19698" y="12963"/>
                    </a:lnTo>
                    <a:lnTo>
                      <a:pt x="19578" y="12937"/>
                    </a:lnTo>
                    <a:lnTo>
                      <a:pt x="19466" y="12910"/>
                    </a:lnTo>
                    <a:lnTo>
                      <a:pt x="19347" y="12897"/>
                    </a:lnTo>
                    <a:close/>
                  </a:path>
                </a:pathLst>
              </a:custGeom>
              <a:noFill/>
              <a:ln w="12700" cap="flat">
                <a:solidFill>
                  <a:sysClr val="window" lastClr="FFFFFF">
                    <a:lumMod val="65000"/>
                  </a:sysClr>
                </a:solidFill>
                <a:prstDash val="solid"/>
                <a:round/>
              </a:ln>
              <a:effectLst/>
            </p:spPr>
            <p:txBody>
              <a:bodyPr wrap="square" lIns="42315" tIns="42315" rIns="42315" bIns="42315" numCol="1" anchor="ctr">
                <a:noAutofit/>
              </a:bodyPr>
              <a:lstStyle/>
              <a:p>
                <a:pPr algn="ctr" defTabSz="845863">
                  <a:lnSpc>
                    <a:spcPct val="90000"/>
                  </a:lnSpc>
                  <a:defRPr sz="600" b="1">
                    <a:solidFill>
                      <a:srgbClr val="FFFFFF"/>
                    </a:solidFill>
                    <a:effectLst>
                      <a:outerShdw blurRad="38100" dist="38100" dir="2700000" rotWithShape="0">
                        <a:srgbClr val="000000">
                          <a:alpha val="43137"/>
                        </a:srgbClr>
                      </a:outerShdw>
                    </a:effectLst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600" b="1" kern="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cs typeface="微软雅黑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162" name="Picture 10" descr="Picture 10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C7000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3960" y="2300639"/>
            <a:ext cx="1933816" cy="71769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163" name="组合 162"/>
          <p:cNvGrpSpPr/>
          <p:nvPr/>
        </p:nvGrpSpPr>
        <p:grpSpPr>
          <a:xfrm>
            <a:off x="731838" y="2200340"/>
            <a:ext cx="4087106" cy="896402"/>
            <a:chOff x="265733" y="3404260"/>
            <a:chExt cx="9289032" cy="736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64" name="组合 163"/>
            <p:cNvGrpSpPr/>
            <p:nvPr/>
          </p:nvGrpSpPr>
          <p:grpSpPr>
            <a:xfrm>
              <a:off x="265733" y="3404260"/>
              <a:ext cx="9289032" cy="736600"/>
              <a:chOff x="481757" y="3429000"/>
              <a:chExt cx="9289032" cy="736600"/>
            </a:xfrm>
          </p:grpSpPr>
          <p:sp>
            <p:nvSpPr>
              <p:cNvPr id="177" name="流程图: 数据 176"/>
              <p:cNvSpPr/>
              <p:nvPr/>
            </p:nvSpPr>
            <p:spPr>
              <a:xfrm>
                <a:off x="481757" y="3429000"/>
                <a:ext cx="9289032" cy="736600"/>
              </a:xfrm>
              <a:prstGeom prst="flowChartInputOutput">
                <a:avLst/>
              </a:prstGeom>
              <a:solidFill>
                <a:srgbClr val="D9D9D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12944">
                  <a:defRPr/>
                </a:pPr>
                <a:endParaRPr lang="zh-CN" altLang="en-US" sz="1333" kern="0">
                  <a:solidFill>
                    <a:srgbClr val="666666"/>
                  </a:solidFill>
                </a:endParaRPr>
              </a:p>
            </p:txBody>
          </p:sp>
          <p:cxnSp>
            <p:nvCxnSpPr>
              <p:cNvPr id="178" name="直接连接符 177"/>
              <p:cNvCxnSpPr/>
              <p:nvPr/>
            </p:nvCxnSpPr>
            <p:spPr>
              <a:xfrm>
                <a:off x="1921917" y="3645024"/>
                <a:ext cx="72008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79" name="直接连接符 178"/>
              <p:cNvCxnSpPr/>
              <p:nvPr/>
            </p:nvCxnSpPr>
            <p:spPr>
              <a:xfrm>
                <a:off x="1142268" y="3972537"/>
                <a:ext cx="7200800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dash"/>
                <a:miter lim="800000"/>
              </a:ln>
              <a:effectLst/>
            </p:spPr>
          </p:cxnSp>
        </p:grpSp>
        <p:cxnSp>
          <p:nvCxnSpPr>
            <p:cNvPr id="167" name="直接连接符 166"/>
            <p:cNvCxnSpPr/>
            <p:nvPr/>
          </p:nvCxnSpPr>
          <p:spPr>
            <a:xfrm>
              <a:off x="1335666" y="3763839"/>
              <a:ext cx="7230806" cy="15987"/>
            </a:xfrm>
            <a:prstGeom prst="line">
              <a:avLst/>
            </a:prstGeom>
            <a:noFill/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</p:grpSp>
      <p:grpSp>
        <p:nvGrpSpPr>
          <p:cNvPr id="180" name="组合 179"/>
          <p:cNvGrpSpPr/>
          <p:nvPr/>
        </p:nvGrpSpPr>
        <p:grpSpPr>
          <a:xfrm>
            <a:off x="3010784" y="1377289"/>
            <a:ext cx="1197608" cy="2244671"/>
            <a:chOff x="2405622" y="991955"/>
            <a:chExt cx="729657" cy="1731438"/>
          </a:xfrm>
        </p:grpSpPr>
        <p:grpSp>
          <p:nvGrpSpPr>
            <p:cNvPr id="181" name="组合 180"/>
            <p:cNvGrpSpPr/>
            <p:nvPr/>
          </p:nvGrpSpPr>
          <p:grpSpPr>
            <a:xfrm>
              <a:off x="2541988" y="991955"/>
              <a:ext cx="593291" cy="1497370"/>
              <a:chOff x="607034" y="871607"/>
              <a:chExt cx="1042105" cy="2888145"/>
            </a:xfrm>
          </p:grpSpPr>
          <p:grpSp>
            <p:nvGrpSpPr>
              <p:cNvPr id="211" name="组合 210"/>
              <p:cNvGrpSpPr/>
              <p:nvPr/>
            </p:nvGrpSpPr>
            <p:grpSpPr>
              <a:xfrm>
                <a:off x="688302" y="897987"/>
                <a:ext cx="798038" cy="2861765"/>
                <a:chOff x="9067006" y="5308341"/>
                <a:chExt cx="1171134" cy="614539"/>
              </a:xfrm>
            </p:grpSpPr>
            <p:sp>
              <p:nvSpPr>
                <p:cNvPr id="230" name="Freeform 17"/>
                <p:cNvSpPr>
                  <a:spLocks/>
                </p:cNvSpPr>
                <p:nvPr/>
              </p:nvSpPr>
              <p:spPr bwMode="auto">
                <a:xfrm>
                  <a:off x="9067006" y="5539271"/>
                  <a:ext cx="421660" cy="383609"/>
                </a:xfrm>
                <a:custGeom>
                  <a:avLst/>
                  <a:gdLst/>
                  <a:ahLst/>
                  <a:cxnLst>
                    <a:cxn ang="0">
                      <a:pos x="128" y="420"/>
                    </a:cxn>
                    <a:cxn ang="0">
                      <a:pos x="128" y="398"/>
                    </a:cxn>
                    <a:cxn ang="0">
                      <a:pos x="98" y="398"/>
                    </a:cxn>
                    <a:cxn ang="0">
                      <a:pos x="86" y="0"/>
                    </a:cxn>
                    <a:cxn ang="0">
                      <a:pos x="44" y="0"/>
                    </a:cxn>
                    <a:cxn ang="0">
                      <a:pos x="32" y="398"/>
                    </a:cxn>
                    <a:cxn ang="0">
                      <a:pos x="0" y="398"/>
                    </a:cxn>
                    <a:cxn ang="0">
                      <a:pos x="0" y="420"/>
                    </a:cxn>
                    <a:cxn ang="0">
                      <a:pos x="128" y="420"/>
                    </a:cxn>
                  </a:cxnLst>
                  <a:rect l="0" t="0" r="r" b="b"/>
                  <a:pathLst>
                    <a:path w="128" h="420">
                      <a:moveTo>
                        <a:pt x="128" y="420"/>
                      </a:moveTo>
                      <a:lnTo>
                        <a:pt x="128" y="398"/>
                      </a:lnTo>
                      <a:lnTo>
                        <a:pt x="98" y="398"/>
                      </a:lnTo>
                      <a:lnTo>
                        <a:pt x="86" y="0"/>
                      </a:lnTo>
                      <a:lnTo>
                        <a:pt x="44" y="0"/>
                      </a:lnTo>
                      <a:lnTo>
                        <a:pt x="32" y="398"/>
                      </a:lnTo>
                      <a:lnTo>
                        <a:pt x="0" y="398"/>
                      </a:lnTo>
                      <a:lnTo>
                        <a:pt x="0" y="420"/>
                      </a:lnTo>
                      <a:lnTo>
                        <a:pt x="128" y="42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cxnSp>
              <p:nvCxnSpPr>
                <p:cNvPr id="231" name="直接连接符 230"/>
                <p:cNvCxnSpPr/>
                <p:nvPr/>
              </p:nvCxnSpPr>
              <p:spPr bwMode="auto">
                <a:xfrm flipH="1">
                  <a:off x="9300890" y="5308341"/>
                  <a:ext cx="937250" cy="25314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232323"/>
                  </a:solidFill>
                  <a:prstDash val="solid"/>
                  <a:miter lim="800000"/>
                  <a:headEnd/>
                  <a:tailEnd/>
                </a:ln>
                <a:effectLst/>
              </p:spPr>
            </p:cxnSp>
          </p:grpSp>
          <p:grpSp>
            <p:nvGrpSpPr>
              <p:cNvPr id="212" name="组合 348"/>
              <p:cNvGrpSpPr/>
              <p:nvPr/>
            </p:nvGrpSpPr>
            <p:grpSpPr>
              <a:xfrm>
                <a:off x="966826" y="1257050"/>
                <a:ext cx="219916" cy="256394"/>
                <a:chOff x="-1708150" y="3035299"/>
                <a:chExt cx="1457324" cy="904876"/>
              </a:xfrm>
              <a:solidFill>
                <a:srgbClr val="FFC000"/>
              </a:solidFill>
            </p:grpSpPr>
            <p:sp>
              <p:nvSpPr>
                <p:cNvPr id="224" name="Freeform 10"/>
                <p:cNvSpPr>
                  <a:spLocks/>
                </p:cNvSpPr>
                <p:nvPr/>
              </p:nvSpPr>
              <p:spPr bwMode="auto">
                <a:xfrm>
                  <a:off x="-1639886" y="3035299"/>
                  <a:ext cx="1163636" cy="241301"/>
                </a:xfrm>
                <a:custGeom>
                  <a:avLst/>
                  <a:gdLst/>
                  <a:ahLst/>
                  <a:cxnLst>
                    <a:cxn ang="0">
                      <a:pos x="21" y="2263"/>
                    </a:cxn>
                    <a:cxn ang="0">
                      <a:pos x="128" y="2298"/>
                    </a:cxn>
                    <a:cxn ang="0">
                      <a:pos x="245" y="2334"/>
                    </a:cxn>
                    <a:cxn ang="0">
                      <a:pos x="395" y="2378"/>
                    </a:cxn>
                    <a:cxn ang="0">
                      <a:pos x="575" y="2426"/>
                    </a:cxn>
                    <a:cxn ang="0">
                      <a:pos x="781" y="2477"/>
                    </a:cxn>
                    <a:cxn ang="0">
                      <a:pos x="1011" y="2530"/>
                    </a:cxn>
                    <a:cxn ang="0">
                      <a:pos x="1263" y="2581"/>
                    </a:cxn>
                    <a:cxn ang="0">
                      <a:pos x="1532" y="2629"/>
                    </a:cxn>
                    <a:cxn ang="0">
                      <a:pos x="1816" y="2670"/>
                    </a:cxn>
                    <a:cxn ang="0">
                      <a:pos x="2111" y="2704"/>
                    </a:cxn>
                    <a:cxn ang="0">
                      <a:pos x="2415" y="2727"/>
                    </a:cxn>
                    <a:cxn ang="0">
                      <a:pos x="2724" y="2737"/>
                    </a:cxn>
                    <a:cxn ang="0">
                      <a:pos x="3036" y="2732"/>
                    </a:cxn>
                    <a:cxn ang="0">
                      <a:pos x="3347" y="2710"/>
                    </a:cxn>
                    <a:cxn ang="0">
                      <a:pos x="3673" y="2669"/>
                    </a:cxn>
                    <a:cxn ang="0">
                      <a:pos x="4115" y="2602"/>
                    </a:cxn>
                    <a:cxn ang="0">
                      <a:pos x="4671" y="2512"/>
                    </a:cxn>
                    <a:cxn ang="0">
                      <a:pos x="5322" y="2404"/>
                    </a:cxn>
                    <a:cxn ang="0">
                      <a:pos x="6428" y="2216"/>
                    </a:cxn>
                    <a:cxn ang="0">
                      <a:pos x="8040" y="1936"/>
                    </a:cxn>
                    <a:cxn ang="0">
                      <a:pos x="9659" y="1651"/>
                    </a:cxn>
                    <a:cxn ang="0">
                      <a:pos x="11117" y="1392"/>
                    </a:cxn>
                    <a:cxn ang="0">
                      <a:pos x="12251" y="1188"/>
                    </a:cxn>
                    <a:cxn ang="0">
                      <a:pos x="12897" y="1071"/>
                    </a:cxn>
                    <a:cxn ang="0">
                      <a:pos x="12996" y="1040"/>
                    </a:cxn>
                    <a:cxn ang="0">
                      <a:pos x="13044" y="972"/>
                    </a:cxn>
                    <a:cxn ang="0">
                      <a:pos x="13086" y="903"/>
                    </a:cxn>
                    <a:cxn ang="0">
                      <a:pos x="13131" y="822"/>
                    </a:cxn>
                    <a:cxn ang="0">
                      <a:pos x="13161" y="756"/>
                    </a:cxn>
                    <a:cxn ang="0">
                      <a:pos x="13178" y="710"/>
                    </a:cxn>
                    <a:cxn ang="0">
                      <a:pos x="13192" y="664"/>
                    </a:cxn>
                    <a:cxn ang="0">
                      <a:pos x="13202" y="618"/>
                    </a:cxn>
                    <a:cxn ang="0">
                      <a:pos x="13207" y="574"/>
                    </a:cxn>
                    <a:cxn ang="0">
                      <a:pos x="13207" y="531"/>
                    </a:cxn>
                    <a:cxn ang="0">
                      <a:pos x="13200" y="489"/>
                    </a:cxn>
                    <a:cxn ang="0">
                      <a:pos x="13182" y="447"/>
                    </a:cxn>
                    <a:cxn ang="0">
                      <a:pos x="13157" y="404"/>
                    </a:cxn>
                    <a:cxn ang="0">
                      <a:pos x="13122" y="360"/>
                    </a:cxn>
                    <a:cxn ang="0">
                      <a:pos x="13083" y="316"/>
                    </a:cxn>
                    <a:cxn ang="0">
                      <a:pos x="13039" y="274"/>
                    </a:cxn>
                    <a:cxn ang="0">
                      <a:pos x="12966" y="212"/>
                    </a:cxn>
                    <a:cxn ang="0">
                      <a:pos x="12868" y="137"/>
                    </a:cxn>
                    <a:cxn ang="0">
                      <a:pos x="12776" y="74"/>
                    </a:cxn>
                    <a:cxn ang="0">
                      <a:pos x="12679" y="13"/>
                    </a:cxn>
                    <a:cxn ang="0">
                      <a:pos x="0" y="2256"/>
                    </a:cxn>
                  </a:cxnLst>
                  <a:rect l="0" t="0" r="r" b="b"/>
                  <a:pathLst>
                    <a:path w="13208" h="2737">
                      <a:moveTo>
                        <a:pt x="0" y="2256"/>
                      </a:moveTo>
                      <a:lnTo>
                        <a:pt x="21" y="2263"/>
                      </a:lnTo>
                      <a:lnTo>
                        <a:pt x="83" y="2284"/>
                      </a:lnTo>
                      <a:lnTo>
                        <a:pt x="128" y="2298"/>
                      </a:lnTo>
                      <a:lnTo>
                        <a:pt x="182" y="2315"/>
                      </a:lnTo>
                      <a:lnTo>
                        <a:pt x="245" y="2334"/>
                      </a:lnTo>
                      <a:lnTo>
                        <a:pt x="316" y="2355"/>
                      </a:lnTo>
                      <a:lnTo>
                        <a:pt x="395" y="2378"/>
                      </a:lnTo>
                      <a:lnTo>
                        <a:pt x="482" y="2401"/>
                      </a:lnTo>
                      <a:lnTo>
                        <a:pt x="575" y="2426"/>
                      </a:lnTo>
                      <a:lnTo>
                        <a:pt x="675" y="2452"/>
                      </a:lnTo>
                      <a:lnTo>
                        <a:pt x="781" y="2477"/>
                      </a:lnTo>
                      <a:lnTo>
                        <a:pt x="894" y="2504"/>
                      </a:lnTo>
                      <a:lnTo>
                        <a:pt x="1011" y="2530"/>
                      </a:lnTo>
                      <a:lnTo>
                        <a:pt x="1135" y="2556"/>
                      </a:lnTo>
                      <a:lnTo>
                        <a:pt x="1263" y="2581"/>
                      </a:lnTo>
                      <a:lnTo>
                        <a:pt x="1396" y="2606"/>
                      </a:lnTo>
                      <a:lnTo>
                        <a:pt x="1532" y="2629"/>
                      </a:lnTo>
                      <a:lnTo>
                        <a:pt x="1672" y="2651"/>
                      </a:lnTo>
                      <a:lnTo>
                        <a:pt x="1816" y="2670"/>
                      </a:lnTo>
                      <a:lnTo>
                        <a:pt x="1961" y="2688"/>
                      </a:lnTo>
                      <a:lnTo>
                        <a:pt x="2111" y="2704"/>
                      </a:lnTo>
                      <a:lnTo>
                        <a:pt x="2262" y="2716"/>
                      </a:lnTo>
                      <a:lnTo>
                        <a:pt x="2415" y="2727"/>
                      </a:lnTo>
                      <a:lnTo>
                        <a:pt x="2569" y="2733"/>
                      </a:lnTo>
                      <a:lnTo>
                        <a:pt x="2724" y="2737"/>
                      </a:lnTo>
                      <a:lnTo>
                        <a:pt x="2880" y="2736"/>
                      </a:lnTo>
                      <a:lnTo>
                        <a:pt x="3036" y="2732"/>
                      </a:lnTo>
                      <a:lnTo>
                        <a:pt x="3191" y="2724"/>
                      </a:lnTo>
                      <a:lnTo>
                        <a:pt x="3347" y="2710"/>
                      </a:lnTo>
                      <a:lnTo>
                        <a:pt x="3501" y="2693"/>
                      </a:lnTo>
                      <a:lnTo>
                        <a:pt x="3673" y="2669"/>
                      </a:lnTo>
                      <a:lnTo>
                        <a:pt x="3878" y="2638"/>
                      </a:lnTo>
                      <a:lnTo>
                        <a:pt x="4115" y="2602"/>
                      </a:lnTo>
                      <a:lnTo>
                        <a:pt x="4380" y="2560"/>
                      </a:lnTo>
                      <a:lnTo>
                        <a:pt x="4671" y="2512"/>
                      </a:lnTo>
                      <a:lnTo>
                        <a:pt x="4986" y="2461"/>
                      </a:lnTo>
                      <a:lnTo>
                        <a:pt x="5322" y="2404"/>
                      </a:lnTo>
                      <a:lnTo>
                        <a:pt x="5676" y="2345"/>
                      </a:lnTo>
                      <a:lnTo>
                        <a:pt x="6428" y="2216"/>
                      </a:lnTo>
                      <a:lnTo>
                        <a:pt x="7223" y="2079"/>
                      </a:lnTo>
                      <a:lnTo>
                        <a:pt x="8040" y="1936"/>
                      </a:lnTo>
                      <a:lnTo>
                        <a:pt x="8859" y="1792"/>
                      </a:lnTo>
                      <a:lnTo>
                        <a:pt x="9659" y="1651"/>
                      </a:lnTo>
                      <a:lnTo>
                        <a:pt x="10418" y="1516"/>
                      </a:lnTo>
                      <a:lnTo>
                        <a:pt x="11117" y="1392"/>
                      </a:lnTo>
                      <a:lnTo>
                        <a:pt x="11734" y="1280"/>
                      </a:lnTo>
                      <a:lnTo>
                        <a:pt x="12251" y="1188"/>
                      </a:lnTo>
                      <a:lnTo>
                        <a:pt x="12645" y="1117"/>
                      </a:lnTo>
                      <a:lnTo>
                        <a:pt x="12897" y="1071"/>
                      </a:lnTo>
                      <a:lnTo>
                        <a:pt x="12986" y="1055"/>
                      </a:lnTo>
                      <a:lnTo>
                        <a:pt x="12996" y="1040"/>
                      </a:lnTo>
                      <a:lnTo>
                        <a:pt x="13025" y="1000"/>
                      </a:lnTo>
                      <a:lnTo>
                        <a:pt x="13044" y="972"/>
                      </a:lnTo>
                      <a:lnTo>
                        <a:pt x="13065" y="941"/>
                      </a:lnTo>
                      <a:lnTo>
                        <a:pt x="13086" y="903"/>
                      </a:lnTo>
                      <a:lnTo>
                        <a:pt x="13109" y="864"/>
                      </a:lnTo>
                      <a:lnTo>
                        <a:pt x="13131" y="822"/>
                      </a:lnTo>
                      <a:lnTo>
                        <a:pt x="13151" y="778"/>
                      </a:lnTo>
                      <a:lnTo>
                        <a:pt x="13161" y="756"/>
                      </a:lnTo>
                      <a:lnTo>
                        <a:pt x="13170" y="733"/>
                      </a:lnTo>
                      <a:lnTo>
                        <a:pt x="13178" y="710"/>
                      </a:lnTo>
                      <a:lnTo>
                        <a:pt x="13185" y="687"/>
                      </a:lnTo>
                      <a:lnTo>
                        <a:pt x="13192" y="664"/>
                      </a:lnTo>
                      <a:lnTo>
                        <a:pt x="13198" y="641"/>
                      </a:lnTo>
                      <a:lnTo>
                        <a:pt x="13202" y="618"/>
                      </a:lnTo>
                      <a:lnTo>
                        <a:pt x="13205" y="595"/>
                      </a:lnTo>
                      <a:lnTo>
                        <a:pt x="13207" y="574"/>
                      </a:lnTo>
                      <a:lnTo>
                        <a:pt x="13208" y="552"/>
                      </a:lnTo>
                      <a:lnTo>
                        <a:pt x="13207" y="531"/>
                      </a:lnTo>
                      <a:lnTo>
                        <a:pt x="13205" y="509"/>
                      </a:lnTo>
                      <a:lnTo>
                        <a:pt x="13200" y="489"/>
                      </a:lnTo>
                      <a:lnTo>
                        <a:pt x="13192" y="468"/>
                      </a:lnTo>
                      <a:lnTo>
                        <a:pt x="13182" y="447"/>
                      </a:lnTo>
                      <a:lnTo>
                        <a:pt x="13170" y="425"/>
                      </a:lnTo>
                      <a:lnTo>
                        <a:pt x="13157" y="404"/>
                      </a:lnTo>
                      <a:lnTo>
                        <a:pt x="13140" y="382"/>
                      </a:lnTo>
                      <a:lnTo>
                        <a:pt x="13122" y="360"/>
                      </a:lnTo>
                      <a:lnTo>
                        <a:pt x="13104" y="338"/>
                      </a:lnTo>
                      <a:lnTo>
                        <a:pt x="13083" y="316"/>
                      </a:lnTo>
                      <a:lnTo>
                        <a:pt x="13061" y="295"/>
                      </a:lnTo>
                      <a:lnTo>
                        <a:pt x="13039" y="274"/>
                      </a:lnTo>
                      <a:lnTo>
                        <a:pt x="13015" y="252"/>
                      </a:lnTo>
                      <a:lnTo>
                        <a:pt x="12966" y="212"/>
                      </a:lnTo>
                      <a:lnTo>
                        <a:pt x="12917" y="173"/>
                      </a:lnTo>
                      <a:lnTo>
                        <a:pt x="12868" y="137"/>
                      </a:lnTo>
                      <a:lnTo>
                        <a:pt x="12821" y="104"/>
                      </a:lnTo>
                      <a:lnTo>
                        <a:pt x="12776" y="74"/>
                      </a:lnTo>
                      <a:lnTo>
                        <a:pt x="12737" y="49"/>
                      </a:lnTo>
                      <a:lnTo>
                        <a:pt x="12679" y="13"/>
                      </a:lnTo>
                      <a:lnTo>
                        <a:pt x="12658" y="0"/>
                      </a:lnTo>
                      <a:lnTo>
                        <a:pt x="0" y="225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25" name="Freeform 11"/>
                <p:cNvSpPr>
                  <a:spLocks/>
                </p:cNvSpPr>
                <p:nvPr/>
              </p:nvSpPr>
              <p:spPr bwMode="auto">
                <a:xfrm>
                  <a:off x="-1357315" y="3157536"/>
                  <a:ext cx="842965" cy="327024"/>
                </a:xfrm>
                <a:custGeom>
                  <a:avLst/>
                  <a:gdLst/>
                  <a:ahLst/>
                  <a:cxnLst>
                    <a:cxn ang="0">
                      <a:pos x="9557" y="0"/>
                    </a:cxn>
                    <a:cxn ang="0">
                      <a:pos x="9514" y="696"/>
                    </a:cxn>
                    <a:cxn ang="0">
                      <a:pos x="9463" y="726"/>
                    </a:cxn>
                    <a:cxn ang="0">
                      <a:pos x="9370" y="783"/>
                    </a:cxn>
                    <a:cxn ang="0">
                      <a:pos x="9243" y="868"/>
                    </a:cxn>
                    <a:cxn ang="0">
                      <a:pos x="9089" y="977"/>
                    </a:cxn>
                    <a:cxn ang="0">
                      <a:pos x="8962" y="1074"/>
                    </a:cxn>
                    <a:cxn ang="0">
                      <a:pos x="8872" y="1146"/>
                    </a:cxn>
                    <a:cxn ang="0">
                      <a:pos x="8782" y="1222"/>
                    </a:cxn>
                    <a:cxn ang="0">
                      <a:pos x="8690" y="1305"/>
                    </a:cxn>
                    <a:cxn ang="0">
                      <a:pos x="8598" y="1391"/>
                    </a:cxn>
                    <a:cxn ang="0">
                      <a:pos x="8507" y="1482"/>
                    </a:cxn>
                    <a:cxn ang="0">
                      <a:pos x="8419" y="1577"/>
                    </a:cxn>
                    <a:cxn ang="0">
                      <a:pos x="8342" y="1668"/>
                    </a:cxn>
                    <a:cxn ang="0">
                      <a:pos x="8272" y="1757"/>
                    </a:cxn>
                    <a:cxn ang="0">
                      <a:pos x="8215" y="1840"/>
                    </a:cxn>
                    <a:cxn ang="0">
                      <a:pos x="8164" y="1920"/>
                    </a:cxn>
                    <a:cxn ang="0">
                      <a:pos x="8122" y="1994"/>
                    </a:cxn>
                    <a:cxn ang="0">
                      <a:pos x="8088" y="2063"/>
                    </a:cxn>
                    <a:cxn ang="0">
                      <a:pos x="8060" y="2127"/>
                    </a:cxn>
                    <a:cxn ang="0">
                      <a:pos x="8037" y="2185"/>
                    </a:cxn>
                    <a:cxn ang="0">
                      <a:pos x="8019" y="2237"/>
                    </a:cxn>
                    <a:cxn ang="0">
                      <a:pos x="8003" y="2302"/>
                    </a:cxn>
                    <a:cxn ang="0">
                      <a:pos x="7992" y="2366"/>
                    </a:cxn>
                    <a:cxn ang="0">
                      <a:pos x="7988" y="2398"/>
                    </a:cxn>
                    <a:cxn ang="0">
                      <a:pos x="182" y="3712"/>
                    </a:cxn>
                    <a:cxn ang="0">
                      <a:pos x="191" y="3678"/>
                    </a:cxn>
                    <a:cxn ang="0">
                      <a:pos x="215" y="3585"/>
                    </a:cxn>
                    <a:cxn ang="0">
                      <a:pos x="248" y="3445"/>
                    </a:cxn>
                    <a:cxn ang="0">
                      <a:pos x="283" y="3271"/>
                    </a:cxn>
                    <a:cxn ang="0">
                      <a:pos x="299" y="3174"/>
                    </a:cxn>
                    <a:cxn ang="0">
                      <a:pos x="314" y="3074"/>
                    </a:cxn>
                    <a:cxn ang="0">
                      <a:pos x="326" y="2971"/>
                    </a:cxn>
                    <a:cxn ang="0">
                      <a:pos x="336" y="2867"/>
                    </a:cxn>
                    <a:cxn ang="0">
                      <a:pos x="342" y="2764"/>
                    </a:cxn>
                    <a:cxn ang="0">
                      <a:pos x="343" y="2663"/>
                    </a:cxn>
                    <a:cxn ang="0">
                      <a:pos x="339" y="2566"/>
                    </a:cxn>
                    <a:cxn ang="0">
                      <a:pos x="329" y="2475"/>
                    </a:cxn>
                    <a:cxn ang="0">
                      <a:pos x="312" y="2388"/>
                    </a:cxn>
                    <a:cxn ang="0">
                      <a:pos x="293" y="2306"/>
                    </a:cxn>
                    <a:cxn ang="0">
                      <a:pos x="271" y="2229"/>
                    </a:cxn>
                    <a:cxn ang="0">
                      <a:pos x="246" y="2155"/>
                    </a:cxn>
                    <a:cxn ang="0">
                      <a:pos x="219" y="2088"/>
                    </a:cxn>
                    <a:cxn ang="0">
                      <a:pos x="192" y="2026"/>
                    </a:cxn>
                    <a:cxn ang="0">
                      <a:pos x="164" y="1968"/>
                    </a:cxn>
                    <a:cxn ang="0">
                      <a:pos x="136" y="1915"/>
                    </a:cxn>
                    <a:cxn ang="0">
                      <a:pos x="85" y="1828"/>
                    </a:cxn>
                    <a:cxn ang="0">
                      <a:pos x="40" y="1764"/>
                    </a:cxn>
                    <a:cxn ang="0">
                      <a:pos x="11" y="1724"/>
                    </a:cxn>
                    <a:cxn ang="0">
                      <a:pos x="0" y="1710"/>
                    </a:cxn>
                  </a:cxnLst>
                  <a:rect l="0" t="0" r="r" b="b"/>
                  <a:pathLst>
                    <a:path w="9557" h="3712">
                      <a:moveTo>
                        <a:pt x="0" y="1710"/>
                      </a:moveTo>
                      <a:lnTo>
                        <a:pt x="9557" y="0"/>
                      </a:lnTo>
                      <a:lnTo>
                        <a:pt x="9520" y="692"/>
                      </a:lnTo>
                      <a:lnTo>
                        <a:pt x="9514" y="696"/>
                      </a:lnTo>
                      <a:lnTo>
                        <a:pt x="9494" y="707"/>
                      </a:lnTo>
                      <a:lnTo>
                        <a:pt x="9463" y="726"/>
                      </a:lnTo>
                      <a:lnTo>
                        <a:pt x="9422" y="751"/>
                      </a:lnTo>
                      <a:lnTo>
                        <a:pt x="9370" y="783"/>
                      </a:lnTo>
                      <a:lnTo>
                        <a:pt x="9310" y="822"/>
                      </a:lnTo>
                      <a:lnTo>
                        <a:pt x="9243" y="868"/>
                      </a:lnTo>
                      <a:lnTo>
                        <a:pt x="9169" y="919"/>
                      </a:lnTo>
                      <a:lnTo>
                        <a:pt x="9089" y="977"/>
                      </a:lnTo>
                      <a:lnTo>
                        <a:pt x="9006" y="1041"/>
                      </a:lnTo>
                      <a:lnTo>
                        <a:pt x="8962" y="1074"/>
                      </a:lnTo>
                      <a:lnTo>
                        <a:pt x="8918" y="1109"/>
                      </a:lnTo>
                      <a:lnTo>
                        <a:pt x="8872" y="1146"/>
                      </a:lnTo>
                      <a:lnTo>
                        <a:pt x="8828" y="1183"/>
                      </a:lnTo>
                      <a:lnTo>
                        <a:pt x="8782" y="1222"/>
                      </a:lnTo>
                      <a:lnTo>
                        <a:pt x="8736" y="1262"/>
                      </a:lnTo>
                      <a:lnTo>
                        <a:pt x="8690" y="1305"/>
                      </a:lnTo>
                      <a:lnTo>
                        <a:pt x="8644" y="1347"/>
                      </a:lnTo>
                      <a:lnTo>
                        <a:pt x="8598" y="1391"/>
                      </a:lnTo>
                      <a:lnTo>
                        <a:pt x="8552" y="1435"/>
                      </a:lnTo>
                      <a:lnTo>
                        <a:pt x="8507" y="1482"/>
                      </a:lnTo>
                      <a:lnTo>
                        <a:pt x="8462" y="1529"/>
                      </a:lnTo>
                      <a:lnTo>
                        <a:pt x="8419" y="1577"/>
                      </a:lnTo>
                      <a:lnTo>
                        <a:pt x="8379" y="1623"/>
                      </a:lnTo>
                      <a:lnTo>
                        <a:pt x="8342" y="1668"/>
                      </a:lnTo>
                      <a:lnTo>
                        <a:pt x="8305" y="1712"/>
                      </a:lnTo>
                      <a:lnTo>
                        <a:pt x="8272" y="1757"/>
                      </a:lnTo>
                      <a:lnTo>
                        <a:pt x="8242" y="1799"/>
                      </a:lnTo>
                      <a:lnTo>
                        <a:pt x="8215" y="1840"/>
                      </a:lnTo>
                      <a:lnTo>
                        <a:pt x="8188" y="1880"/>
                      </a:lnTo>
                      <a:lnTo>
                        <a:pt x="8164" y="1920"/>
                      </a:lnTo>
                      <a:lnTo>
                        <a:pt x="8142" y="1958"/>
                      </a:lnTo>
                      <a:lnTo>
                        <a:pt x="8122" y="1994"/>
                      </a:lnTo>
                      <a:lnTo>
                        <a:pt x="8104" y="2029"/>
                      </a:lnTo>
                      <a:lnTo>
                        <a:pt x="8088" y="2063"/>
                      </a:lnTo>
                      <a:lnTo>
                        <a:pt x="8072" y="2096"/>
                      </a:lnTo>
                      <a:lnTo>
                        <a:pt x="8060" y="2127"/>
                      </a:lnTo>
                      <a:lnTo>
                        <a:pt x="8047" y="2156"/>
                      </a:lnTo>
                      <a:lnTo>
                        <a:pt x="8037" y="2185"/>
                      </a:lnTo>
                      <a:lnTo>
                        <a:pt x="8028" y="2211"/>
                      </a:lnTo>
                      <a:lnTo>
                        <a:pt x="8019" y="2237"/>
                      </a:lnTo>
                      <a:lnTo>
                        <a:pt x="8013" y="2259"/>
                      </a:lnTo>
                      <a:lnTo>
                        <a:pt x="8003" y="2302"/>
                      </a:lnTo>
                      <a:lnTo>
                        <a:pt x="7996" y="2337"/>
                      </a:lnTo>
                      <a:lnTo>
                        <a:pt x="7992" y="2366"/>
                      </a:lnTo>
                      <a:lnTo>
                        <a:pt x="7989" y="2385"/>
                      </a:lnTo>
                      <a:lnTo>
                        <a:pt x="7988" y="2398"/>
                      </a:lnTo>
                      <a:lnTo>
                        <a:pt x="7988" y="2402"/>
                      </a:lnTo>
                      <a:lnTo>
                        <a:pt x="182" y="3712"/>
                      </a:lnTo>
                      <a:lnTo>
                        <a:pt x="185" y="3703"/>
                      </a:lnTo>
                      <a:lnTo>
                        <a:pt x="191" y="3678"/>
                      </a:lnTo>
                      <a:lnTo>
                        <a:pt x="201" y="3638"/>
                      </a:lnTo>
                      <a:lnTo>
                        <a:pt x="215" y="3585"/>
                      </a:lnTo>
                      <a:lnTo>
                        <a:pt x="230" y="3520"/>
                      </a:lnTo>
                      <a:lnTo>
                        <a:pt x="248" y="3445"/>
                      </a:lnTo>
                      <a:lnTo>
                        <a:pt x="264" y="3362"/>
                      </a:lnTo>
                      <a:lnTo>
                        <a:pt x="283" y="3271"/>
                      </a:lnTo>
                      <a:lnTo>
                        <a:pt x="290" y="3224"/>
                      </a:lnTo>
                      <a:lnTo>
                        <a:pt x="299" y="3174"/>
                      </a:lnTo>
                      <a:lnTo>
                        <a:pt x="307" y="3125"/>
                      </a:lnTo>
                      <a:lnTo>
                        <a:pt x="314" y="3074"/>
                      </a:lnTo>
                      <a:lnTo>
                        <a:pt x="320" y="3023"/>
                      </a:lnTo>
                      <a:lnTo>
                        <a:pt x="326" y="2971"/>
                      </a:lnTo>
                      <a:lnTo>
                        <a:pt x="332" y="2920"/>
                      </a:lnTo>
                      <a:lnTo>
                        <a:pt x="336" y="2867"/>
                      </a:lnTo>
                      <a:lnTo>
                        <a:pt x="339" y="2816"/>
                      </a:lnTo>
                      <a:lnTo>
                        <a:pt x="342" y="2764"/>
                      </a:lnTo>
                      <a:lnTo>
                        <a:pt x="343" y="2714"/>
                      </a:lnTo>
                      <a:lnTo>
                        <a:pt x="343" y="2663"/>
                      </a:lnTo>
                      <a:lnTo>
                        <a:pt x="341" y="2615"/>
                      </a:lnTo>
                      <a:lnTo>
                        <a:pt x="339" y="2566"/>
                      </a:lnTo>
                      <a:lnTo>
                        <a:pt x="335" y="2520"/>
                      </a:lnTo>
                      <a:lnTo>
                        <a:pt x="329" y="2475"/>
                      </a:lnTo>
                      <a:lnTo>
                        <a:pt x="320" y="2432"/>
                      </a:lnTo>
                      <a:lnTo>
                        <a:pt x="312" y="2388"/>
                      </a:lnTo>
                      <a:lnTo>
                        <a:pt x="303" y="2347"/>
                      </a:lnTo>
                      <a:lnTo>
                        <a:pt x="293" y="2306"/>
                      </a:lnTo>
                      <a:lnTo>
                        <a:pt x="282" y="2267"/>
                      </a:lnTo>
                      <a:lnTo>
                        <a:pt x="271" y="2229"/>
                      </a:lnTo>
                      <a:lnTo>
                        <a:pt x="258" y="2191"/>
                      </a:lnTo>
                      <a:lnTo>
                        <a:pt x="246" y="2155"/>
                      </a:lnTo>
                      <a:lnTo>
                        <a:pt x="232" y="2121"/>
                      </a:lnTo>
                      <a:lnTo>
                        <a:pt x="219" y="2088"/>
                      </a:lnTo>
                      <a:lnTo>
                        <a:pt x="206" y="2057"/>
                      </a:lnTo>
                      <a:lnTo>
                        <a:pt x="192" y="2026"/>
                      </a:lnTo>
                      <a:lnTo>
                        <a:pt x="178" y="1996"/>
                      </a:lnTo>
                      <a:lnTo>
                        <a:pt x="164" y="1968"/>
                      </a:lnTo>
                      <a:lnTo>
                        <a:pt x="150" y="1941"/>
                      </a:lnTo>
                      <a:lnTo>
                        <a:pt x="136" y="1915"/>
                      </a:lnTo>
                      <a:lnTo>
                        <a:pt x="110" y="1869"/>
                      </a:lnTo>
                      <a:lnTo>
                        <a:pt x="85" y="1828"/>
                      </a:lnTo>
                      <a:lnTo>
                        <a:pt x="61" y="1793"/>
                      </a:lnTo>
                      <a:lnTo>
                        <a:pt x="40" y="1764"/>
                      </a:lnTo>
                      <a:lnTo>
                        <a:pt x="24" y="1741"/>
                      </a:lnTo>
                      <a:lnTo>
                        <a:pt x="11" y="1724"/>
                      </a:lnTo>
                      <a:lnTo>
                        <a:pt x="3" y="1715"/>
                      </a:lnTo>
                      <a:lnTo>
                        <a:pt x="0" y="17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26" name="Freeform 12"/>
                <p:cNvSpPr>
                  <a:spLocks/>
                </p:cNvSpPr>
                <p:nvPr/>
              </p:nvSpPr>
              <p:spPr bwMode="auto">
                <a:xfrm>
                  <a:off x="-1528761" y="3314701"/>
                  <a:ext cx="158748" cy="184152"/>
                </a:xfrm>
                <a:custGeom>
                  <a:avLst/>
                  <a:gdLst/>
                  <a:ahLst/>
                  <a:cxnLst>
                    <a:cxn ang="0">
                      <a:pos x="911" y="80"/>
                    </a:cxn>
                    <a:cxn ang="0">
                      <a:pos x="904" y="185"/>
                    </a:cxn>
                    <a:cxn ang="0">
                      <a:pos x="904" y="342"/>
                    </a:cxn>
                    <a:cxn ang="0">
                      <a:pos x="912" y="454"/>
                    </a:cxn>
                    <a:cxn ang="0">
                      <a:pos x="926" y="575"/>
                    </a:cxn>
                    <a:cxn ang="0">
                      <a:pos x="950" y="698"/>
                    </a:cxn>
                    <a:cxn ang="0">
                      <a:pos x="986" y="817"/>
                    </a:cxn>
                    <a:cxn ang="0">
                      <a:pos x="1038" y="929"/>
                    </a:cxn>
                    <a:cxn ang="0">
                      <a:pos x="1104" y="1027"/>
                    </a:cxn>
                    <a:cxn ang="0">
                      <a:pos x="1185" y="1105"/>
                    </a:cxn>
                    <a:cxn ang="0">
                      <a:pos x="1270" y="1169"/>
                    </a:cxn>
                    <a:cxn ang="0">
                      <a:pos x="1356" y="1217"/>
                    </a:cxn>
                    <a:cxn ang="0">
                      <a:pos x="1439" y="1253"/>
                    </a:cxn>
                    <a:cxn ang="0">
                      <a:pos x="1518" y="1279"/>
                    </a:cxn>
                    <a:cxn ang="0">
                      <a:pos x="1591" y="1295"/>
                    </a:cxn>
                    <a:cxn ang="0">
                      <a:pos x="1656" y="1306"/>
                    </a:cxn>
                    <a:cxn ang="0">
                      <a:pos x="1771" y="1310"/>
                    </a:cxn>
                    <a:cxn ang="0">
                      <a:pos x="1791" y="1347"/>
                    </a:cxn>
                    <a:cxn ang="0">
                      <a:pos x="1794" y="1476"/>
                    </a:cxn>
                    <a:cxn ang="0">
                      <a:pos x="1786" y="1580"/>
                    </a:cxn>
                    <a:cxn ang="0">
                      <a:pos x="1769" y="1694"/>
                    </a:cxn>
                    <a:cxn ang="0">
                      <a:pos x="1735" y="1808"/>
                    </a:cxn>
                    <a:cxn ang="0">
                      <a:pos x="1681" y="1914"/>
                    </a:cxn>
                    <a:cxn ang="0">
                      <a:pos x="1603" y="2000"/>
                    </a:cxn>
                    <a:cxn ang="0">
                      <a:pos x="1494" y="2060"/>
                    </a:cxn>
                    <a:cxn ang="0">
                      <a:pos x="1354" y="2082"/>
                    </a:cxn>
                    <a:cxn ang="0">
                      <a:pos x="1179" y="2062"/>
                    </a:cxn>
                    <a:cxn ang="0">
                      <a:pos x="1013" y="2017"/>
                    </a:cxn>
                    <a:cxn ang="0">
                      <a:pos x="867" y="1954"/>
                    </a:cxn>
                    <a:cxn ang="0">
                      <a:pos x="740" y="1875"/>
                    </a:cxn>
                    <a:cxn ang="0">
                      <a:pos x="629" y="1785"/>
                    </a:cxn>
                    <a:cxn ang="0">
                      <a:pos x="533" y="1682"/>
                    </a:cxn>
                    <a:cxn ang="0">
                      <a:pos x="449" y="1570"/>
                    </a:cxn>
                    <a:cxn ang="0">
                      <a:pos x="376" y="1451"/>
                    </a:cxn>
                    <a:cxn ang="0">
                      <a:pos x="311" y="1325"/>
                    </a:cxn>
                    <a:cxn ang="0">
                      <a:pos x="253" y="1195"/>
                    </a:cxn>
                    <a:cxn ang="0">
                      <a:pos x="165" y="974"/>
                    </a:cxn>
                    <a:cxn ang="0">
                      <a:pos x="122" y="839"/>
                    </a:cxn>
                    <a:cxn ang="0">
                      <a:pos x="87" y="704"/>
                    </a:cxn>
                    <a:cxn ang="0">
                      <a:pos x="59" y="572"/>
                    </a:cxn>
                    <a:cxn ang="0">
                      <a:pos x="32" y="407"/>
                    </a:cxn>
                    <a:cxn ang="0">
                      <a:pos x="9" y="197"/>
                    </a:cxn>
                    <a:cxn ang="0">
                      <a:pos x="1" y="5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94" h="2082">
                      <a:moveTo>
                        <a:pt x="0" y="0"/>
                      </a:moveTo>
                      <a:lnTo>
                        <a:pt x="912" y="72"/>
                      </a:lnTo>
                      <a:lnTo>
                        <a:pt x="911" y="80"/>
                      </a:lnTo>
                      <a:lnTo>
                        <a:pt x="909" y="103"/>
                      </a:lnTo>
                      <a:lnTo>
                        <a:pt x="907" y="138"/>
                      </a:lnTo>
                      <a:lnTo>
                        <a:pt x="904" y="185"/>
                      </a:lnTo>
                      <a:lnTo>
                        <a:pt x="903" y="242"/>
                      </a:lnTo>
                      <a:lnTo>
                        <a:pt x="903" y="307"/>
                      </a:lnTo>
                      <a:lnTo>
                        <a:pt x="904" y="342"/>
                      </a:lnTo>
                      <a:lnTo>
                        <a:pt x="907" y="378"/>
                      </a:lnTo>
                      <a:lnTo>
                        <a:pt x="909" y="416"/>
                      </a:lnTo>
                      <a:lnTo>
                        <a:pt x="912" y="454"/>
                      </a:lnTo>
                      <a:lnTo>
                        <a:pt x="916" y="494"/>
                      </a:lnTo>
                      <a:lnTo>
                        <a:pt x="920" y="534"/>
                      </a:lnTo>
                      <a:lnTo>
                        <a:pt x="926" y="575"/>
                      </a:lnTo>
                      <a:lnTo>
                        <a:pt x="932" y="616"/>
                      </a:lnTo>
                      <a:lnTo>
                        <a:pt x="941" y="657"/>
                      </a:lnTo>
                      <a:lnTo>
                        <a:pt x="950" y="698"/>
                      </a:lnTo>
                      <a:lnTo>
                        <a:pt x="960" y="738"/>
                      </a:lnTo>
                      <a:lnTo>
                        <a:pt x="973" y="778"/>
                      </a:lnTo>
                      <a:lnTo>
                        <a:pt x="986" y="817"/>
                      </a:lnTo>
                      <a:lnTo>
                        <a:pt x="1002" y="856"/>
                      </a:lnTo>
                      <a:lnTo>
                        <a:pt x="1018" y="893"/>
                      </a:lnTo>
                      <a:lnTo>
                        <a:pt x="1038" y="929"/>
                      </a:lnTo>
                      <a:lnTo>
                        <a:pt x="1057" y="963"/>
                      </a:lnTo>
                      <a:lnTo>
                        <a:pt x="1080" y="996"/>
                      </a:lnTo>
                      <a:lnTo>
                        <a:pt x="1104" y="1027"/>
                      </a:lnTo>
                      <a:lnTo>
                        <a:pt x="1131" y="1054"/>
                      </a:lnTo>
                      <a:lnTo>
                        <a:pt x="1157" y="1081"/>
                      </a:lnTo>
                      <a:lnTo>
                        <a:pt x="1185" y="1105"/>
                      </a:lnTo>
                      <a:lnTo>
                        <a:pt x="1214" y="1129"/>
                      </a:lnTo>
                      <a:lnTo>
                        <a:pt x="1242" y="1149"/>
                      </a:lnTo>
                      <a:lnTo>
                        <a:pt x="1270" y="1169"/>
                      </a:lnTo>
                      <a:lnTo>
                        <a:pt x="1299" y="1186"/>
                      </a:lnTo>
                      <a:lnTo>
                        <a:pt x="1328" y="1203"/>
                      </a:lnTo>
                      <a:lnTo>
                        <a:pt x="1356" y="1217"/>
                      </a:lnTo>
                      <a:lnTo>
                        <a:pt x="1384" y="1231"/>
                      </a:lnTo>
                      <a:lnTo>
                        <a:pt x="1412" y="1243"/>
                      </a:lnTo>
                      <a:lnTo>
                        <a:pt x="1439" y="1253"/>
                      </a:lnTo>
                      <a:lnTo>
                        <a:pt x="1466" y="1264"/>
                      </a:lnTo>
                      <a:lnTo>
                        <a:pt x="1492" y="1272"/>
                      </a:lnTo>
                      <a:lnTo>
                        <a:pt x="1518" y="1279"/>
                      </a:lnTo>
                      <a:lnTo>
                        <a:pt x="1544" y="1285"/>
                      </a:lnTo>
                      <a:lnTo>
                        <a:pt x="1569" y="1291"/>
                      </a:lnTo>
                      <a:lnTo>
                        <a:pt x="1591" y="1295"/>
                      </a:lnTo>
                      <a:lnTo>
                        <a:pt x="1614" y="1300"/>
                      </a:lnTo>
                      <a:lnTo>
                        <a:pt x="1636" y="1303"/>
                      </a:lnTo>
                      <a:lnTo>
                        <a:pt x="1656" y="1306"/>
                      </a:lnTo>
                      <a:lnTo>
                        <a:pt x="1693" y="1309"/>
                      </a:lnTo>
                      <a:lnTo>
                        <a:pt x="1726" y="1310"/>
                      </a:lnTo>
                      <a:lnTo>
                        <a:pt x="1771" y="1310"/>
                      </a:lnTo>
                      <a:lnTo>
                        <a:pt x="1787" y="1309"/>
                      </a:lnTo>
                      <a:lnTo>
                        <a:pt x="1789" y="1319"/>
                      </a:lnTo>
                      <a:lnTo>
                        <a:pt x="1791" y="1347"/>
                      </a:lnTo>
                      <a:lnTo>
                        <a:pt x="1793" y="1389"/>
                      </a:lnTo>
                      <a:lnTo>
                        <a:pt x="1794" y="1444"/>
                      </a:lnTo>
                      <a:lnTo>
                        <a:pt x="1794" y="1476"/>
                      </a:lnTo>
                      <a:lnTo>
                        <a:pt x="1793" y="1509"/>
                      </a:lnTo>
                      <a:lnTo>
                        <a:pt x="1790" y="1544"/>
                      </a:lnTo>
                      <a:lnTo>
                        <a:pt x="1786" y="1580"/>
                      </a:lnTo>
                      <a:lnTo>
                        <a:pt x="1782" y="1617"/>
                      </a:lnTo>
                      <a:lnTo>
                        <a:pt x="1776" y="1655"/>
                      </a:lnTo>
                      <a:lnTo>
                        <a:pt x="1769" y="1694"/>
                      </a:lnTo>
                      <a:lnTo>
                        <a:pt x="1760" y="1732"/>
                      </a:lnTo>
                      <a:lnTo>
                        <a:pt x="1748" y="1770"/>
                      </a:lnTo>
                      <a:lnTo>
                        <a:pt x="1735" y="1808"/>
                      </a:lnTo>
                      <a:lnTo>
                        <a:pt x="1719" y="1845"/>
                      </a:lnTo>
                      <a:lnTo>
                        <a:pt x="1701" y="1880"/>
                      </a:lnTo>
                      <a:lnTo>
                        <a:pt x="1681" y="1914"/>
                      </a:lnTo>
                      <a:lnTo>
                        <a:pt x="1657" y="1944"/>
                      </a:lnTo>
                      <a:lnTo>
                        <a:pt x="1632" y="1973"/>
                      </a:lnTo>
                      <a:lnTo>
                        <a:pt x="1603" y="2000"/>
                      </a:lnTo>
                      <a:lnTo>
                        <a:pt x="1570" y="2024"/>
                      </a:lnTo>
                      <a:lnTo>
                        <a:pt x="1534" y="2043"/>
                      </a:lnTo>
                      <a:lnTo>
                        <a:pt x="1494" y="2060"/>
                      </a:lnTo>
                      <a:lnTo>
                        <a:pt x="1452" y="2072"/>
                      </a:lnTo>
                      <a:lnTo>
                        <a:pt x="1404" y="2079"/>
                      </a:lnTo>
                      <a:lnTo>
                        <a:pt x="1354" y="2082"/>
                      </a:lnTo>
                      <a:lnTo>
                        <a:pt x="1299" y="2080"/>
                      </a:lnTo>
                      <a:lnTo>
                        <a:pt x="1240" y="2073"/>
                      </a:lnTo>
                      <a:lnTo>
                        <a:pt x="1179" y="2062"/>
                      </a:lnTo>
                      <a:lnTo>
                        <a:pt x="1121" y="2048"/>
                      </a:lnTo>
                      <a:lnTo>
                        <a:pt x="1067" y="2033"/>
                      </a:lnTo>
                      <a:lnTo>
                        <a:pt x="1013" y="2017"/>
                      </a:lnTo>
                      <a:lnTo>
                        <a:pt x="962" y="1997"/>
                      </a:lnTo>
                      <a:lnTo>
                        <a:pt x="914" y="1976"/>
                      </a:lnTo>
                      <a:lnTo>
                        <a:pt x="867" y="1954"/>
                      </a:lnTo>
                      <a:lnTo>
                        <a:pt x="823" y="1929"/>
                      </a:lnTo>
                      <a:lnTo>
                        <a:pt x="781" y="1903"/>
                      </a:lnTo>
                      <a:lnTo>
                        <a:pt x="740" y="1875"/>
                      </a:lnTo>
                      <a:lnTo>
                        <a:pt x="701" y="1847"/>
                      </a:lnTo>
                      <a:lnTo>
                        <a:pt x="665" y="1817"/>
                      </a:lnTo>
                      <a:lnTo>
                        <a:pt x="629" y="1785"/>
                      </a:lnTo>
                      <a:lnTo>
                        <a:pt x="596" y="1752"/>
                      </a:lnTo>
                      <a:lnTo>
                        <a:pt x="564" y="1718"/>
                      </a:lnTo>
                      <a:lnTo>
                        <a:pt x="533" y="1682"/>
                      </a:lnTo>
                      <a:lnTo>
                        <a:pt x="504" y="1646"/>
                      </a:lnTo>
                      <a:lnTo>
                        <a:pt x="476" y="1609"/>
                      </a:lnTo>
                      <a:lnTo>
                        <a:pt x="449" y="1570"/>
                      </a:lnTo>
                      <a:lnTo>
                        <a:pt x="423" y="1531"/>
                      </a:lnTo>
                      <a:lnTo>
                        <a:pt x="399" y="1491"/>
                      </a:lnTo>
                      <a:lnTo>
                        <a:pt x="376" y="1451"/>
                      </a:lnTo>
                      <a:lnTo>
                        <a:pt x="353" y="1410"/>
                      </a:lnTo>
                      <a:lnTo>
                        <a:pt x="332" y="1368"/>
                      </a:lnTo>
                      <a:lnTo>
                        <a:pt x="311" y="1325"/>
                      </a:lnTo>
                      <a:lnTo>
                        <a:pt x="291" y="1282"/>
                      </a:lnTo>
                      <a:lnTo>
                        <a:pt x="271" y="1239"/>
                      </a:lnTo>
                      <a:lnTo>
                        <a:pt x="253" y="1195"/>
                      </a:lnTo>
                      <a:lnTo>
                        <a:pt x="217" y="1107"/>
                      </a:lnTo>
                      <a:lnTo>
                        <a:pt x="183" y="1018"/>
                      </a:lnTo>
                      <a:lnTo>
                        <a:pt x="165" y="974"/>
                      </a:lnTo>
                      <a:lnTo>
                        <a:pt x="150" y="929"/>
                      </a:lnTo>
                      <a:lnTo>
                        <a:pt x="135" y="884"/>
                      </a:lnTo>
                      <a:lnTo>
                        <a:pt x="122" y="839"/>
                      </a:lnTo>
                      <a:lnTo>
                        <a:pt x="109" y="794"/>
                      </a:lnTo>
                      <a:lnTo>
                        <a:pt x="97" y="748"/>
                      </a:lnTo>
                      <a:lnTo>
                        <a:pt x="87" y="704"/>
                      </a:lnTo>
                      <a:lnTo>
                        <a:pt x="76" y="660"/>
                      </a:lnTo>
                      <a:lnTo>
                        <a:pt x="67" y="616"/>
                      </a:lnTo>
                      <a:lnTo>
                        <a:pt x="59" y="572"/>
                      </a:lnTo>
                      <a:lnTo>
                        <a:pt x="50" y="530"/>
                      </a:lnTo>
                      <a:lnTo>
                        <a:pt x="44" y="488"/>
                      </a:lnTo>
                      <a:lnTo>
                        <a:pt x="32" y="407"/>
                      </a:lnTo>
                      <a:lnTo>
                        <a:pt x="23" y="331"/>
                      </a:lnTo>
                      <a:lnTo>
                        <a:pt x="14" y="261"/>
                      </a:lnTo>
                      <a:lnTo>
                        <a:pt x="9" y="197"/>
                      </a:lnTo>
                      <a:lnTo>
                        <a:pt x="5" y="141"/>
                      </a:lnTo>
                      <a:lnTo>
                        <a:pt x="3" y="92"/>
                      </a:lnTo>
                      <a:lnTo>
                        <a:pt x="1" y="53"/>
                      </a:lnTo>
                      <a:lnTo>
                        <a:pt x="0" y="24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27" name="Freeform 13"/>
                <p:cNvSpPr>
                  <a:spLocks/>
                </p:cNvSpPr>
                <p:nvPr/>
              </p:nvSpPr>
              <p:spPr bwMode="auto">
                <a:xfrm>
                  <a:off x="-1708150" y="3236912"/>
                  <a:ext cx="166691" cy="173039"/>
                </a:xfrm>
                <a:custGeom>
                  <a:avLst/>
                  <a:gdLst/>
                  <a:ahLst/>
                  <a:cxnLst>
                    <a:cxn ang="0">
                      <a:pos x="255" y="36"/>
                    </a:cxn>
                    <a:cxn ang="0">
                      <a:pos x="296" y="84"/>
                    </a:cxn>
                    <a:cxn ang="0">
                      <a:pos x="347" y="137"/>
                    </a:cxn>
                    <a:cxn ang="0">
                      <a:pos x="419" y="200"/>
                    </a:cxn>
                    <a:cxn ang="0">
                      <a:pos x="463" y="236"/>
                    </a:cxn>
                    <a:cxn ang="0">
                      <a:pos x="511" y="271"/>
                    </a:cxn>
                    <a:cxn ang="0">
                      <a:pos x="565" y="308"/>
                    </a:cxn>
                    <a:cxn ang="0">
                      <a:pos x="625" y="344"/>
                    </a:cxn>
                    <a:cxn ang="0">
                      <a:pos x="689" y="379"/>
                    </a:cxn>
                    <a:cxn ang="0">
                      <a:pos x="758" y="413"/>
                    </a:cxn>
                    <a:cxn ang="0">
                      <a:pos x="832" y="444"/>
                    </a:cxn>
                    <a:cxn ang="0">
                      <a:pos x="912" y="473"/>
                    </a:cxn>
                    <a:cxn ang="0">
                      <a:pos x="992" y="499"/>
                    </a:cxn>
                    <a:cxn ang="0">
                      <a:pos x="1072" y="521"/>
                    </a:cxn>
                    <a:cxn ang="0">
                      <a:pos x="1148" y="541"/>
                    </a:cxn>
                    <a:cxn ang="0">
                      <a:pos x="1222" y="557"/>
                    </a:cxn>
                    <a:cxn ang="0">
                      <a:pos x="1358" y="583"/>
                    </a:cxn>
                    <a:cxn ang="0">
                      <a:pos x="1477" y="601"/>
                    </a:cxn>
                    <a:cxn ang="0">
                      <a:pos x="1576" y="611"/>
                    </a:cxn>
                    <a:cxn ang="0">
                      <a:pos x="1650" y="616"/>
                    </a:cxn>
                    <a:cxn ang="0">
                      <a:pos x="1698" y="618"/>
                    </a:cxn>
                    <a:cxn ang="0">
                      <a:pos x="1714" y="619"/>
                    </a:cxn>
                    <a:cxn ang="0">
                      <a:pos x="1711" y="639"/>
                    </a:cxn>
                    <a:cxn ang="0">
                      <a:pos x="1705" y="692"/>
                    </a:cxn>
                    <a:cxn ang="0">
                      <a:pos x="1697" y="776"/>
                    </a:cxn>
                    <a:cxn ang="0">
                      <a:pos x="1692" y="883"/>
                    </a:cxn>
                    <a:cxn ang="0">
                      <a:pos x="1692" y="1006"/>
                    </a:cxn>
                    <a:cxn ang="0">
                      <a:pos x="1694" y="1072"/>
                    </a:cxn>
                    <a:cxn ang="0">
                      <a:pos x="1699" y="1140"/>
                    </a:cxn>
                    <a:cxn ang="0">
                      <a:pos x="1706" y="1210"/>
                    </a:cxn>
                    <a:cxn ang="0">
                      <a:pos x="1717" y="1280"/>
                    </a:cxn>
                    <a:cxn ang="0">
                      <a:pos x="1732" y="1351"/>
                    </a:cxn>
                    <a:cxn ang="0">
                      <a:pos x="1751" y="1420"/>
                    </a:cxn>
                    <a:cxn ang="0">
                      <a:pos x="1820" y="1657"/>
                    </a:cxn>
                    <a:cxn ang="0">
                      <a:pos x="1865" y="1828"/>
                    </a:cxn>
                    <a:cxn ang="0">
                      <a:pos x="1889" y="1930"/>
                    </a:cxn>
                    <a:cxn ang="0">
                      <a:pos x="1897" y="1964"/>
                    </a:cxn>
                    <a:cxn ang="0">
                      <a:pos x="1858" y="1953"/>
                    </a:cxn>
                    <a:cxn ang="0">
                      <a:pos x="1754" y="1916"/>
                    </a:cxn>
                    <a:cxn ang="0">
                      <a:pos x="1681" y="1888"/>
                    </a:cxn>
                    <a:cxn ang="0">
                      <a:pos x="1599" y="1853"/>
                    </a:cxn>
                    <a:cxn ang="0">
                      <a:pos x="1507" y="1813"/>
                    </a:cxn>
                    <a:cxn ang="0">
                      <a:pos x="1409" y="1765"/>
                    </a:cxn>
                    <a:cxn ang="0">
                      <a:pos x="1305" y="1710"/>
                    </a:cxn>
                    <a:cxn ang="0">
                      <a:pos x="1200" y="1648"/>
                    </a:cxn>
                    <a:cxn ang="0">
                      <a:pos x="1094" y="1580"/>
                    </a:cxn>
                    <a:cxn ang="0">
                      <a:pos x="988" y="1504"/>
                    </a:cxn>
                    <a:cxn ang="0">
                      <a:pos x="887" y="1422"/>
                    </a:cxn>
                    <a:cxn ang="0">
                      <a:pos x="790" y="1331"/>
                    </a:cxn>
                    <a:cxn ang="0">
                      <a:pos x="700" y="1233"/>
                    </a:cxn>
                    <a:cxn ang="0">
                      <a:pos x="620" y="1128"/>
                    </a:cxn>
                    <a:cxn ang="0">
                      <a:pos x="547" y="1020"/>
                    </a:cxn>
                    <a:cxn ang="0">
                      <a:pos x="478" y="913"/>
                    </a:cxn>
                    <a:cxn ang="0">
                      <a:pos x="414" y="808"/>
                    </a:cxn>
                    <a:cxn ang="0">
                      <a:pos x="354" y="707"/>
                    </a:cxn>
                    <a:cxn ang="0">
                      <a:pos x="248" y="515"/>
                    </a:cxn>
                    <a:cxn ang="0">
                      <a:pos x="159" y="346"/>
                    </a:cxn>
                    <a:cxn ang="0">
                      <a:pos x="90" y="204"/>
                    </a:cxn>
                    <a:cxn ang="0">
                      <a:pos x="40" y="95"/>
                    </a:cxn>
                    <a:cxn ang="0">
                      <a:pos x="10" y="2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97" h="1964">
                      <a:moveTo>
                        <a:pt x="0" y="0"/>
                      </a:moveTo>
                      <a:lnTo>
                        <a:pt x="255" y="36"/>
                      </a:lnTo>
                      <a:lnTo>
                        <a:pt x="265" y="49"/>
                      </a:lnTo>
                      <a:lnTo>
                        <a:pt x="296" y="84"/>
                      </a:lnTo>
                      <a:lnTo>
                        <a:pt x="319" y="109"/>
                      </a:lnTo>
                      <a:lnTo>
                        <a:pt x="347" y="137"/>
                      </a:lnTo>
                      <a:lnTo>
                        <a:pt x="381" y="167"/>
                      </a:lnTo>
                      <a:lnTo>
                        <a:pt x="419" y="200"/>
                      </a:lnTo>
                      <a:lnTo>
                        <a:pt x="440" y="217"/>
                      </a:lnTo>
                      <a:lnTo>
                        <a:pt x="463" y="236"/>
                      </a:lnTo>
                      <a:lnTo>
                        <a:pt x="486" y="253"/>
                      </a:lnTo>
                      <a:lnTo>
                        <a:pt x="511" y="271"/>
                      </a:lnTo>
                      <a:lnTo>
                        <a:pt x="538" y="289"/>
                      </a:lnTo>
                      <a:lnTo>
                        <a:pt x="565" y="308"/>
                      </a:lnTo>
                      <a:lnTo>
                        <a:pt x="594" y="326"/>
                      </a:lnTo>
                      <a:lnTo>
                        <a:pt x="625" y="344"/>
                      </a:lnTo>
                      <a:lnTo>
                        <a:pt x="656" y="362"/>
                      </a:lnTo>
                      <a:lnTo>
                        <a:pt x="689" y="379"/>
                      </a:lnTo>
                      <a:lnTo>
                        <a:pt x="722" y="397"/>
                      </a:lnTo>
                      <a:lnTo>
                        <a:pt x="758" y="413"/>
                      </a:lnTo>
                      <a:lnTo>
                        <a:pt x="794" y="430"/>
                      </a:lnTo>
                      <a:lnTo>
                        <a:pt x="832" y="444"/>
                      </a:lnTo>
                      <a:lnTo>
                        <a:pt x="872" y="459"/>
                      </a:lnTo>
                      <a:lnTo>
                        <a:pt x="912" y="473"/>
                      </a:lnTo>
                      <a:lnTo>
                        <a:pt x="952" y="486"/>
                      </a:lnTo>
                      <a:lnTo>
                        <a:pt x="992" y="499"/>
                      </a:lnTo>
                      <a:lnTo>
                        <a:pt x="1033" y="511"/>
                      </a:lnTo>
                      <a:lnTo>
                        <a:pt x="1072" y="521"/>
                      </a:lnTo>
                      <a:lnTo>
                        <a:pt x="1110" y="532"/>
                      </a:lnTo>
                      <a:lnTo>
                        <a:pt x="1148" y="541"/>
                      </a:lnTo>
                      <a:lnTo>
                        <a:pt x="1186" y="549"/>
                      </a:lnTo>
                      <a:lnTo>
                        <a:pt x="1222" y="557"/>
                      </a:lnTo>
                      <a:lnTo>
                        <a:pt x="1292" y="572"/>
                      </a:lnTo>
                      <a:lnTo>
                        <a:pt x="1358" y="583"/>
                      </a:lnTo>
                      <a:lnTo>
                        <a:pt x="1420" y="593"/>
                      </a:lnTo>
                      <a:lnTo>
                        <a:pt x="1477" y="601"/>
                      </a:lnTo>
                      <a:lnTo>
                        <a:pt x="1530" y="607"/>
                      </a:lnTo>
                      <a:lnTo>
                        <a:pt x="1576" y="611"/>
                      </a:lnTo>
                      <a:lnTo>
                        <a:pt x="1616" y="614"/>
                      </a:lnTo>
                      <a:lnTo>
                        <a:pt x="1650" y="616"/>
                      </a:lnTo>
                      <a:lnTo>
                        <a:pt x="1677" y="618"/>
                      </a:lnTo>
                      <a:lnTo>
                        <a:pt x="1698" y="618"/>
                      </a:lnTo>
                      <a:lnTo>
                        <a:pt x="1710" y="619"/>
                      </a:lnTo>
                      <a:lnTo>
                        <a:pt x="1714" y="619"/>
                      </a:lnTo>
                      <a:lnTo>
                        <a:pt x="1713" y="624"/>
                      </a:lnTo>
                      <a:lnTo>
                        <a:pt x="1711" y="639"/>
                      </a:lnTo>
                      <a:lnTo>
                        <a:pt x="1708" y="661"/>
                      </a:lnTo>
                      <a:lnTo>
                        <a:pt x="1705" y="692"/>
                      </a:lnTo>
                      <a:lnTo>
                        <a:pt x="1701" y="731"/>
                      </a:lnTo>
                      <a:lnTo>
                        <a:pt x="1697" y="776"/>
                      </a:lnTo>
                      <a:lnTo>
                        <a:pt x="1694" y="827"/>
                      </a:lnTo>
                      <a:lnTo>
                        <a:pt x="1692" y="883"/>
                      </a:lnTo>
                      <a:lnTo>
                        <a:pt x="1691" y="943"/>
                      </a:lnTo>
                      <a:lnTo>
                        <a:pt x="1692" y="1006"/>
                      </a:lnTo>
                      <a:lnTo>
                        <a:pt x="1692" y="1039"/>
                      </a:lnTo>
                      <a:lnTo>
                        <a:pt x="1694" y="1072"/>
                      </a:lnTo>
                      <a:lnTo>
                        <a:pt x="1696" y="1106"/>
                      </a:lnTo>
                      <a:lnTo>
                        <a:pt x="1699" y="1140"/>
                      </a:lnTo>
                      <a:lnTo>
                        <a:pt x="1702" y="1175"/>
                      </a:lnTo>
                      <a:lnTo>
                        <a:pt x="1706" y="1210"/>
                      </a:lnTo>
                      <a:lnTo>
                        <a:pt x="1711" y="1245"/>
                      </a:lnTo>
                      <a:lnTo>
                        <a:pt x="1717" y="1280"/>
                      </a:lnTo>
                      <a:lnTo>
                        <a:pt x="1725" y="1315"/>
                      </a:lnTo>
                      <a:lnTo>
                        <a:pt x="1732" y="1351"/>
                      </a:lnTo>
                      <a:lnTo>
                        <a:pt x="1741" y="1385"/>
                      </a:lnTo>
                      <a:lnTo>
                        <a:pt x="1751" y="1420"/>
                      </a:lnTo>
                      <a:lnTo>
                        <a:pt x="1789" y="1547"/>
                      </a:lnTo>
                      <a:lnTo>
                        <a:pt x="1820" y="1657"/>
                      </a:lnTo>
                      <a:lnTo>
                        <a:pt x="1844" y="1752"/>
                      </a:lnTo>
                      <a:lnTo>
                        <a:pt x="1865" y="1828"/>
                      </a:lnTo>
                      <a:lnTo>
                        <a:pt x="1880" y="1888"/>
                      </a:lnTo>
                      <a:lnTo>
                        <a:pt x="1889" y="1930"/>
                      </a:lnTo>
                      <a:lnTo>
                        <a:pt x="1895" y="1956"/>
                      </a:lnTo>
                      <a:lnTo>
                        <a:pt x="1897" y="1964"/>
                      </a:lnTo>
                      <a:lnTo>
                        <a:pt x="1887" y="1961"/>
                      </a:lnTo>
                      <a:lnTo>
                        <a:pt x="1858" y="1953"/>
                      </a:lnTo>
                      <a:lnTo>
                        <a:pt x="1814" y="1938"/>
                      </a:lnTo>
                      <a:lnTo>
                        <a:pt x="1754" y="1916"/>
                      </a:lnTo>
                      <a:lnTo>
                        <a:pt x="1718" y="1904"/>
                      </a:lnTo>
                      <a:lnTo>
                        <a:pt x="1681" y="1888"/>
                      </a:lnTo>
                      <a:lnTo>
                        <a:pt x="1641" y="1872"/>
                      </a:lnTo>
                      <a:lnTo>
                        <a:pt x="1599" y="1853"/>
                      </a:lnTo>
                      <a:lnTo>
                        <a:pt x="1553" y="1834"/>
                      </a:lnTo>
                      <a:lnTo>
                        <a:pt x="1507" y="1813"/>
                      </a:lnTo>
                      <a:lnTo>
                        <a:pt x="1458" y="1789"/>
                      </a:lnTo>
                      <a:lnTo>
                        <a:pt x="1409" y="1765"/>
                      </a:lnTo>
                      <a:lnTo>
                        <a:pt x="1358" y="1739"/>
                      </a:lnTo>
                      <a:lnTo>
                        <a:pt x="1305" y="1710"/>
                      </a:lnTo>
                      <a:lnTo>
                        <a:pt x="1253" y="1680"/>
                      </a:lnTo>
                      <a:lnTo>
                        <a:pt x="1200" y="1648"/>
                      </a:lnTo>
                      <a:lnTo>
                        <a:pt x="1146" y="1615"/>
                      </a:lnTo>
                      <a:lnTo>
                        <a:pt x="1094" y="1580"/>
                      </a:lnTo>
                      <a:lnTo>
                        <a:pt x="1041" y="1543"/>
                      </a:lnTo>
                      <a:lnTo>
                        <a:pt x="988" y="1504"/>
                      </a:lnTo>
                      <a:lnTo>
                        <a:pt x="937" y="1464"/>
                      </a:lnTo>
                      <a:lnTo>
                        <a:pt x="887" y="1422"/>
                      </a:lnTo>
                      <a:lnTo>
                        <a:pt x="838" y="1377"/>
                      </a:lnTo>
                      <a:lnTo>
                        <a:pt x="790" y="1331"/>
                      </a:lnTo>
                      <a:lnTo>
                        <a:pt x="744" y="1284"/>
                      </a:lnTo>
                      <a:lnTo>
                        <a:pt x="700" y="1233"/>
                      </a:lnTo>
                      <a:lnTo>
                        <a:pt x="659" y="1182"/>
                      </a:lnTo>
                      <a:lnTo>
                        <a:pt x="620" y="1128"/>
                      </a:lnTo>
                      <a:lnTo>
                        <a:pt x="582" y="1073"/>
                      </a:lnTo>
                      <a:lnTo>
                        <a:pt x="547" y="1020"/>
                      </a:lnTo>
                      <a:lnTo>
                        <a:pt x="512" y="966"/>
                      </a:lnTo>
                      <a:lnTo>
                        <a:pt x="478" y="913"/>
                      </a:lnTo>
                      <a:lnTo>
                        <a:pt x="445" y="860"/>
                      </a:lnTo>
                      <a:lnTo>
                        <a:pt x="414" y="808"/>
                      </a:lnTo>
                      <a:lnTo>
                        <a:pt x="383" y="757"/>
                      </a:lnTo>
                      <a:lnTo>
                        <a:pt x="354" y="707"/>
                      </a:lnTo>
                      <a:lnTo>
                        <a:pt x="298" y="609"/>
                      </a:lnTo>
                      <a:lnTo>
                        <a:pt x="248" y="515"/>
                      </a:lnTo>
                      <a:lnTo>
                        <a:pt x="201" y="428"/>
                      </a:lnTo>
                      <a:lnTo>
                        <a:pt x="159" y="346"/>
                      </a:lnTo>
                      <a:lnTo>
                        <a:pt x="122" y="271"/>
                      </a:lnTo>
                      <a:lnTo>
                        <a:pt x="90" y="204"/>
                      </a:lnTo>
                      <a:lnTo>
                        <a:pt x="63" y="144"/>
                      </a:lnTo>
                      <a:lnTo>
                        <a:pt x="40" y="95"/>
                      </a:lnTo>
                      <a:lnTo>
                        <a:pt x="23" y="55"/>
                      </a:lnTo>
                      <a:lnTo>
                        <a:pt x="10" y="25"/>
                      </a:lnTo>
                      <a:lnTo>
                        <a:pt x="2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28" name="Rectangle 14"/>
                <p:cNvSpPr>
                  <a:spLocks noChangeArrowheads="1"/>
                </p:cNvSpPr>
                <p:nvPr/>
              </p:nvSpPr>
              <p:spPr bwMode="auto">
                <a:xfrm>
                  <a:off x="-322264" y="3673473"/>
                  <a:ext cx="71438" cy="26670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29" name="Freeform 15"/>
                <p:cNvSpPr>
                  <a:spLocks noEditPoints="1"/>
                </p:cNvSpPr>
                <p:nvPr/>
              </p:nvSpPr>
              <p:spPr bwMode="auto">
                <a:xfrm>
                  <a:off x="-1085848" y="3427412"/>
                  <a:ext cx="722310" cy="474662"/>
                </a:xfrm>
                <a:custGeom>
                  <a:avLst/>
                  <a:gdLst/>
                  <a:ahLst/>
                  <a:cxnLst>
                    <a:cxn ang="0">
                      <a:pos x="3075" y="1468"/>
                    </a:cxn>
                    <a:cxn ang="0">
                      <a:pos x="2973" y="1747"/>
                    </a:cxn>
                    <a:cxn ang="0">
                      <a:pos x="2863" y="1952"/>
                    </a:cxn>
                    <a:cxn ang="0">
                      <a:pos x="2710" y="2160"/>
                    </a:cxn>
                    <a:cxn ang="0">
                      <a:pos x="2511" y="2339"/>
                    </a:cxn>
                    <a:cxn ang="0">
                      <a:pos x="2320" y="2462"/>
                    </a:cxn>
                    <a:cxn ang="0">
                      <a:pos x="2154" y="2534"/>
                    </a:cxn>
                    <a:cxn ang="0">
                      <a:pos x="2007" y="2573"/>
                    </a:cxn>
                    <a:cxn ang="0">
                      <a:pos x="1958" y="2695"/>
                    </a:cxn>
                    <a:cxn ang="0">
                      <a:pos x="2096" y="3022"/>
                    </a:cxn>
                    <a:cxn ang="0">
                      <a:pos x="2290" y="3365"/>
                    </a:cxn>
                    <a:cxn ang="0">
                      <a:pos x="2554" y="3671"/>
                    </a:cxn>
                    <a:cxn ang="0">
                      <a:pos x="2881" y="3846"/>
                    </a:cxn>
                    <a:cxn ang="0">
                      <a:pos x="3448" y="3881"/>
                    </a:cxn>
                    <a:cxn ang="0">
                      <a:pos x="4430" y="3888"/>
                    </a:cxn>
                    <a:cxn ang="0">
                      <a:pos x="6438" y="3871"/>
                    </a:cxn>
                    <a:cxn ang="0">
                      <a:pos x="7321" y="3383"/>
                    </a:cxn>
                    <a:cxn ang="0">
                      <a:pos x="3362" y="4776"/>
                    </a:cxn>
                    <a:cxn ang="0">
                      <a:pos x="3091" y="4729"/>
                    </a:cxn>
                    <a:cxn ang="0">
                      <a:pos x="2684" y="4621"/>
                    </a:cxn>
                    <a:cxn ang="0">
                      <a:pos x="2225" y="4427"/>
                    </a:cxn>
                    <a:cxn ang="0">
                      <a:pos x="1818" y="4129"/>
                    </a:cxn>
                    <a:cxn ang="0">
                      <a:pos x="1562" y="3707"/>
                    </a:cxn>
                    <a:cxn ang="0">
                      <a:pos x="1416" y="3301"/>
                    </a:cxn>
                    <a:cxn ang="0">
                      <a:pos x="1307" y="2948"/>
                    </a:cxn>
                    <a:cxn ang="0">
                      <a:pos x="1233" y="2622"/>
                    </a:cxn>
                    <a:cxn ang="0">
                      <a:pos x="1128" y="2549"/>
                    </a:cxn>
                    <a:cxn ang="0">
                      <a:pos x="837" y="2426"/>
                    </a:cxn>
                    <a:cxn ang="0">
                      <a:pos x="528" y="2253"/>
                    </a:cxn>
                    <a:cxn ang="0">
                      <a:pos x="246" y="2019"/>
                    </a:cxn>
                    <a:cxn ang="0">
                      <a:pos x="73" y="1727"/>
                    </a:cxn>
                    <a:cxn ang="0">
                      <a:pos x="20" y="1406"/>
                    </a:cxn>
                    <a:cxn ang="0">
                      <a:pos x="2" y="1107"/>
                    </a:cxn>
                    <a:cxn ang="0">
                      <a:pos x="10" y="690"/>
                    </a:cxn>
                    <a:cxn ang="0">
                      <a:pos x="1647" y="909"/>
                    </a:cxn>
                    <a:cxn ang="0">
                      <a:pos x="1814" y="935"/>
                    </a:cxn>
                    <a:cxn ang="0">
                      <a:pos x="1962" y="1006"/>
                    </a:cxn>
                    <a:cxn ang="0">
                      <a:pos x="2083" y="1115"/>
                    </a:cxn>
                    <a:cxn ang="0">
                      <a:pos x="2167" y="1254"/>
                    </a:cxn>
                    <a:cxn ang="0">
                      <a:pos x="2209" y="1416"/>
                    </a:cxn>
                    <a:cxn ang="0">
                      <a:pos x="2200" y="1587"/>
                    </a:cxn>
                    <a:cxn ang="0">
                      <a:pos x="2144" y="1742"/>
                    </a:cxn>
                    <a:cxn ang="0">
                      <a:pos x="2047" y="1872"/>
                    </a:cxn>
                    <a:cxn ang="0">
                      <a:pos x="1915" y="1969"/>
                    </a:cxn>
                    <a:cxn ang="0">
                      <a:pos x="1760" y="2026"/>
                    </a:cxn>
                    <a:cxn ang="0">
                      <a:pos x="1589" y="2034"/>
                    </a:cxn>
                    <a:cxn ang="0">
                      <a:pos x="1427" y="1993"/>
                    </a:cxn>
                    <a:cxn ang="0">
                      <a:pos x="1287" y="1909"/>
                    </a:cxn>
                    <a:cxn ang="0">
                      <a:pos x="1178" y="1788"/>
                    </a:cxn>
                    <a:cxn ang="0">
                      <a:pos x="1107" y="1641"/>
                    </a:cxn>
                    <a:cxn ang="0">
                      <a:pos x="1081" y="1473"/>
                    </a:cxn>
                    <a:cxn ang="0">
                      <a:pos x="1107" y="1306"/>
                    </a:cxn>
                    <a:cxn ang="0">
                      <a:pos x="1178" y="1159"/>
                    </a:cxn>
                    <a:cxn ang="0">
                      <a:pos x="1287" y="1039"/>
                    </a:cxn>
                    <a:cxn ang="0">
                      <a:pos x="1427" y="954"/>
                    </a:cxn>
                    <a:cxn ang="0">
                      <a:pos x="1589" y="912"/>
                    </a:cxn>
                  </a:cxnLst>
                  <a:rect l="0" t="0" r="r" b="b"/>
                  <a:pathLst>
                    <a:path w="8195" h="5385">
                      <a:moveTo>
                        <a:pt x="23" y="546"/>
                      </a:moveTo>
                      <a:lnTo>
                        <a:pt x="3088" y="0"/>
                      </a:lnTo>
                      <a:lnTo>
                        <a:pt x="3088" y="1418"/>
                      </a:lnTo>
                      <a:lnTo>
                        <a:pt x="3086" y="1424"/>
                      </a:lnTo>
                      <a:lnTo>
                        <a:pt x="3081" y="1441"/>
                      </a:lnTo>
                      <a:lnTo>
                        <a:pt x="3075" y="1468"/>
                      </a:lnTo>
                      <a:lnTo>
                        <a:pt x="3065" y="1504"/>
                      </a:lnTo>
                      <a:lnTo>
                        <a:pt x="3050" y="1547"/>
                      </a:lnTo>
                      <a:lnTo>
                        <a:pt x="3034" y="1598"/>
                      </a:lnTo>
                      <a:lnTo>
                        <a:pt x="3012" y="1653"/>
                      </a:lnTo>
                      <a:lnTo>
                        <a:pt x="2987" y="1714"/>
                      </a:lnTo>
                      <a:lnTo>
                        <a:pt x="2973" y="1747"/>
                      </a:lnTo>
                      <a:lnTo>
                        <a:pt x="2957" y="1780"/>
                      </a:lnTo>
                      <a:lnTo>
                        <a:pt x="2941" y="1813"/>
                      </a:lnTo>
                      <a:lnTo>
                        <a:pt x="2923" y="1847"/>
                      </a:lnTo>
                      <a:lnTo>
                        <a:pt x="2905" y="1882"/>
                      </a:lnTo>
                      <a:lnTo>
                        <a:pt x="2885" y="1917"/>
                      </a:lnTo>
                      <a:lnTo>
                        <a:pt x="2863" y="1952"/>
                      </a:lnTo>
                      <a:lnTo>
                        <a:pt x="2841" y="1987"/>
                      </a:lnTo>
                      <a:lnTo>
                        <a:pt x="2817" y="2022"/>
                      </a:lnTo>
                      <a:lnTo>
                        <a:pt x="2792" y="2057"/>
                      </a:lnTo>
                      <a:lnTo>
                        <a:pt x="2765" y="2092"/>
                      </a:lnTo>
                      <a:lnTo>
                        <a:pt x="2739" y="2126"/>
                      </a:lnTo>
                      <a:lnTo>
                        <a:pt x="2710" y="2160"/>
                      </a:lnTo>
                      <a:lnTo>
                        <a:pt x="2679" y="2192"/>
                      </a:lnTo>
                      <a:lnTo>
                        <a:pt x="2647" y="2225"/>
                      </a:lnTo>
                      <a:lnTo>
                        <a:pt x="2614" y="2256"/>
                      </a:lnTo>
                      <a:lnTo>
                        <a:pt x="2579" y="2286"/>
                      </a:lnTo>
                      <a:lnTo>
                        <a:pt x="2545" y="2313"/>
                      </a:lnTo>
                      <a:lnTo>
                        <a:pt x="2511" y="2339"/>
                      </a:lnTo>
                      <a:lnTo>
                        <a:pt x="2478" y="2364"/>
                      </a:lnTo>
                      <a:lnTo>
                        <a:pt x="2446" y="2387"/>
                      </a:lnTo>
                      <a:lnTo>
                        <a:pt x="2413" y="2407"/>
                      </a:lnTo>
                      <a:lnTo>
                        <a:pt x="2382" y="2427"/>
                      </a:lnTo>
                      <a:lnTo>
                        <a:pt x="2351" y="2445"/>
                      </a:lnTo>
                      <a:lnTo>
                        <a:pt x="2320" y="2462"/>
                      </a:lnTo>
                      <a:lnTo>
                        <a:pt x="2290" y="2477"/>
                      </a:lnTo>
                      <a:lnTo>
                        <a:pt x="2261" y="2491"/>
                      </a:lnTo>
                      <a:lnTo>
                        <a:pt x="2233" y="2503"/>
                      </a:lnTo>
                      <a:lnTo>
                        <a:pt x="2207" y="2514"/>
                      </a:lnTo>
                      <a:lnTo>
                        <a:pt x="2180" y="2525"/>
                      </a:lnTo>
                      <a:lnTo>
                        <a:pt x="2154" y="2534"/>
                      </a:lnTo>
                      <a:lnTo>
                        <a:pt x="2130" y="2542"/>
                      </a:lnTo>
                      <a:lnTo>
                        <a:pt x="2106" y="2549"/>
                      </a:lnTo>
                      <a:lnTo>
                        <a:pt x="2084" y="2556"/>
                      </a:lnTo>
                      <a:lnTo>
                        <a:pt x="2063" y="2562"/>
                      </a:lnTo>
                      <a:lnTo>
                        <a:pt x="2043" y="2566"/>
                      </a:lnTo>
                      <a:lnTo>
                        <a:pt x="2007" y="2573"/>
                      </a:lnTo>
                      <a:lnTo>
                        <a:pt x="1977" y="2578"/>
                      </a:lnTo>
                      <a:lnTo>
                        <a:pt x="1935" y="2582"/>
                      </a:lnTo>
                      <a:lnTo>
                        <a:pt x="1921" y="2583"/>
                      </a:lnTo>
                      <a:lnTo>
                        <a:pt x="1925" y="2597"/>
                      </a:lnTo>
                      <a:lnTo>
                        <a:pt x="1937" y="2635"/>
                      </a:lnTo>
                      <a:lnTo>
                        <a:pt x="1958" y="2695"/>
                      </a:lnTo>
                      <a:lnTo>
                        <a:pt x="1988" y="2772"/>
                      </a:lnTo>
                      <a:lnTo>
                        <a:pt x="2005" y="2816"/>
                      </a:lnTo>
                      <a:lnTo>
                        <a:pt x="2025" y="2864"/>
                      </a:lnTo>
                      <a:lnTo>
                        <a:pt x="2047" y="2914"/>
                      </a:lnTo>
                      <a:lnTo>
                        <a:pt x="2070" y="2967"/>
                      </a:lnTo>
                      <a:lnTo>
                        <a:pt x="2096" y="3022"/>
                      </a:lnTo>
                      <a:lnTo>
                        <a:pt x="2123" y="3078"/>
                      </a:lnTo>
                      <a:lnTo>
                        <a:pt x="2153" y="3134"/>
                      </a:lnTo>
                      <a:lnTo>
                        <a:pt x="2185" y="3192"/>
                      </a:lnTo>
                      <a:lnTo>
                        <a:pt x="2218" y="3251"/>
                      </a:lnTo>
                      <a:lnTo>
                        <a:pt x="2253" y="3309"/>
                      </a:lnTo>
                      <a:lnTo>
                        <a:pt x="2290" y="3365"/>
                      </a:lnTo>
                      <a:lnTo>
                        <a:pt x="2330" y="3422"/>
                      </a:lnTo>
                      <a:lnTo>
                        <a:pt x="2371" y="3476"/>
                      </a:lnTo>
                      <a:lnTo>
                        <a:pt x="2413" y="3529"/>
                      </a:lnTo>
                      <a:lnTo>
                        <a:pt x="2459" y="3579"/>
                      </a:lnTo>
                      <a:lnTo>
                        <a:pt x="2505" y="3627"/>
                      </a:lnTo>
                      <a:lnTo>
                        <a:pt x="2554" y="3671"/>
                      </a:lnTo>
                      <a:lnTo>
                        <a:pt x="2603" y="3712"/>
                      </a:lnTo>
                      <a:lnTo>
                        <a:pt x="2656" y="3748"/>
                      </a:lnTo>
                      <a:lnTo>
                        <a:pt x="2710" y="3781"/>
                      </a:lnTo>
                      <a:lnTo>
                        <a:pt x="2764" y="3808"/>
                      </a:lnTo>
                      <a:lnTo>
                        <a:pt x="2822" y="3830"/>
                      </a:lnTo>
                      <a:lnTo>
                        <a:pt x="2881" y="3846"/>
                      </a:lnTo>
                      <a:lnTo>
                        <a:pt x="2942" y="3857"/>
                      </a:lnTo>
                      <a:lnTo>
                        <a:pt x="3012" y="3863"/>
                      </a:lnTo>
                      <a:lnTo>
                        <a:pt x="3099" y="3869"/>
                      </a:lnTo>
                      <a:lnTo>
                        <a:pt x="3201" y="3873"/>
                      </a:lnTo>
                      <a:lnTo>
                        <a:pt x="3318" y="3877"/>
                      </a:lnTo>
                      <a:lnTo>
                        <a:pt x="3448" y="3881"/>
                      </a:lnTo>
                      <a:lnTo>
                        <a:pt x="3589" y="3883"/>
                      </a:lnTo>
                      <a:lnTo>
                        <a:pt x="3741" y="3885"/>
                      </a:lnTo>
                      <a:lnTo>
                        <a:pt x="3902" y="3887"/>
                      </a:lnTo>
                      <a:lnTo>
                        <a:pt x="4072" y="3888"/>
                      </a:lnTo>
                      <a:lnTo>
                        <a:pt x="4248" y="3888"/>
                      </a:lnTo>
                      <a:lnTo>
                        <a:pt x="4430" y="3888"/>
                      </a:lnTo>
                      <a:lnTo>
                        <a:pt x="4616" y="3888"/>
                      </a:lnTo>
                      <a:lnTo>
                        <a:pt x="4995" y="3886"/>
                      </a:lnTo>
                      <a:lnTo>
                        <a:pt x="5377" y="3883"/>
                      </a:lnTo>
                      <a:lnTo>
                        <a:pt x="5752" y="3880"/>
                      </a:lnTo>
                      <a:lnTo>
                        <a:pt x="6108" y="3875"/>
                      </a:lnTo>
                      <a:lnTo>
                        <a:pt x="6438" y="3871"/>
                      </a:lnTo>
                      <a:lnTo>
                        <a:pt x="6729" y="3867"/>
                      </a:lnTo>
                      <a:lnTo>
                        <a:pt x="6973" y="3863"/>
                      </a:lnTo>
                      <a:lnTo>
                        <a:pt x="7160" y="3860"/>
                      </a:lnTo>
                      <a:lnTo>
                        <a:pt x="7280" y="3858"/>
                      </a:lnTo>
                      <a:lnTo>
                        <a:pt x="7321" y="3857"/>
                      </a:lnTo>
                      <a:lnTo>
                        <a:pt x="7321" y="3383"/>
                      </a:lnTo>
                      <a:lnTo>
                        <a:pt x="8195" y="3383"/>
                      </a:lnTo>
                      <a:lnTo>
                        <a:pt x="8195" y="5385"/>
                      </a:lnTo>
                      <a:lnTo>
                        <a:pt x="7501" y="5385"/>
                      </a:lnTo>
                      <a:lnTo>
                        <a:pt x="7337" y="4779"/>
                      </a:lnTo>
                      <a:lnTo>
                        <a:pt x="3379" y="4779"/>
                      </a:lnTo>
                      <a:lnTo>
                        <a:pt x="3362" y="4776"/>
                      </a:lnTo>
                      <a:lnTo>
                        <a:pt x="3316" y="4770"/>
                      </a:lnTo>
                      <a:lnTo>
                        <a:pt x="3282" y="4765"/>
                      </a:lnTo>
                      <a:lnTo>
                        <a:pt x="3242" y="4758"/>
                      </a:lnTo>
                      <a:lnTo>
                        <a:pt x="3197" y="4751"/>
                      </a:lnTo>
                      <a:lnTo>
                        <a:pt x="3145" y="4740"/>
                      </a:lnTo>
                      <a:lnTo>
                        <a:pt x="3091" y="4729"/>
                      </a:lnTo>
                      <a:lnTo>
                        <a:pt x="3031" y="4717"/>
                      </a:lnTo>
                      <a:lnTo>
                        <a:pt x="2967" y="4701"/>
                      </a:lnTo>
                      <a:lnTo>
                        <a:pt x="2900" y="4685"/>
                      </a:lnTo>
                      <a:lnTo>
                        <a:pt x="2830" y="4665"/>
                      </a:lnTo>
                      <a:lnTo>
                        <a:pt x="2758" y="4645"/>
                      </a:lnTo>
                      <a:lnTo>
                        <a:pt x="2684" y="4621"/>
                      </a:lnTo>
                      <a:lnTo>
                        <a:pt x="2608" y="4595"/>
                      </a:lnTo>
                      <a:lnTo>
                        <a:pt x="2532" y="4566"/>
                      </a:lnTo>
                      <a:lnTo>
                        <a:pt x="2454" y="4535"/>
                      </a:lnTo>
                      <a:lnTo>
                        <a:pt x="2378" y="4502"/>
                      </a:lnTo>
                      <a:lnTo>
                        <a:pt x="2302" y="4466"/>
                      </a:lnTo>
                      <a:lnTo>
                        <a:pt x="2225" y="4427"/>
                      </a:lnTo>
                      <a:lnTo>
                        <a:pt x="2152" y="4385"/>
                      </a:lnTo>
                      <a:lnTo>
                        <a:pt x="2080" y="4341"/>
                      </a:lnTo>
                      <a:lnTo>
                        <a:pt x="2009" y="4292"/>
                      </a:lnTo>
                      <a:lnTo>
                        <a:pt x="1942" y="4241"/>
                      </a:lnTo>
                      <a:lnTo>
                        <a:pt x="1878" y="4186"/>
                      </a:lnTo>
                      <a:lnTo>
                        <a:pt x="1818" y="4129"/>
                      </a:lnTo>
                      <a:lnTo>
                        <a:pt x="1763" y="4067"/>
                      </a:lnTo>
                      <a:lnTo>
                        <a:pt x="1712" y="4002"/>
                      </a:lnTo>
                      <a:lnTo>
                        <a:pt x="1665" y="3933"/>
                      </a:lnTo>
                      <a:lnTo>
                        <a:pt x="1626" y="3861"/>
                      </a:lnTo>
                      <a:lnTo>
                        <a:pt x="1592" y="3783"/>
                      </a:lnTo>
                      <a:lnTo>
                        <a:pt x="1562" y="3707"/>
                      </a:lnTo>
                      <a:lnTo>
                        <a:pt x="1533" y="3632"/>
                      </a:lnTo>
                      <a:lnTo>
                        <a:pt x="1506" y="3561"/>
                      </a:lnTo>
                      <a:lnTo>
                        <a:pt x="1482" y="3492"/>
                      </a:lnTo>
                      <a:lnTo>
                        <a:pt x="1458" y="3426"/>
                      </a:lnTo>
                      <a:lnTo>
                        <a:pt x="1436" y="3362"/>
                      </a:lnTo>
                      <a:lnTo>
                        <a:pt x="1416" y="3301"/>
                      </a:lnTo>
                      <a:lnTo>
                        <a:pt x="1396" y="3243"/>
                      </a:lnTo>
                      <a:lnTo>
                        <a:pt x="1378" y="3188"/>
                      </a:lnTo>
                      <a:lnTo>
                        <a:pt x="1362" y="3134"/>
                      </a:lnTo>
                      <a:lnTo>
                        <a:pt x="1346" y="3084"/>
                      </a:lnTo>
                      <a:lnTo>
                        <a:pt x="1332" y="3037"/>
                      </a:lnTo>
                      <a:lnTo>
                        <a:pt x="1307" y="2948"/>
                      </a:lnTo>
                      <a:lnTo>
                        <a:pt x="1286" y="2870"/>
                      </a:lnTo>
                      <a:lnTo>
                        <a:pt x="1269" y="2802"/>
                      </a:lnTo>
                      <a:lnTo>
                        <a:pt x="1255" y="2742"/>
                      </a:lnTo>
                      <a:lnTo>
                        <a:pt x="1245" y="2694"/>
                      </a:lnTo>
                      <a:lnTo>
                        <a:pt x="1238" y="2653"/>
                      </a:lnTo>
                      <a:lnTo>
                        <a:pt x="1233" y="2622"/>
                      </a:lnTo>
                      <a:lnTo>
                        <a:pt x="1230" y="2600"/>
                      </a:lnTo>
                      <a:lnTo>
                        <a:pt x="1228" y="2587"/>
                      </a:lnTo>
                      <a:lnTo>
                        <a:pt x="1228" y="2583"/>
                      </a:lnTo>
                      <a:lnTo>
                        <a:pt x="1215" y="2579"/>
                      </a:lnTo>
                      <a:lnTo>
                        <a:pt x="1181" y="2568"/>
                      </a:lnTo>
                      <a:lnTo>
                        <a:pt x="1128" y="2549"/>
                      </a:lnTo>
                      <a:lnTo>
                        <a:pt x="1060" y="2523"/>
                      </a:lnTo>
                      <a:lnTo>
                        <a:pt x="1021" y="2507"/>
                      </a:lnTo>
                      <a:lnTo>
                        <a:pt x="979" y="2490"/>
                      </a:lnTo>
                      <a:lnTo>
                        <a:pt x="933" y="2470"/>
                      </a:lnTo>
                      <a:lnTo>
                        <a:pt x="887" y="2448"/>
                      </a:lnTo>
                      <a:lnTo>
                        <a:pt x="837" y="2426"/>
                      </a:lnTo>
                      <a:lnTo>
                        <a:pt x="788" y="2401"/>
                      </a:lnTo>
                      <a:lnTo>
                        <a:pt x="736" y="2375"/>
                      </a:lnTo>
                      <a:lnTo>
                        <a:pt x="684" y="2346"/>
                      </a:lnTo>
                      <a:lnTo>
                        <a:pt x="632" y="2317"/>
                      </a:lnTo>
                      <a:lnTo>
                        <a:pt x="580" y="2286"/>
                      </a:lnTo>
                      <a:lnTo>
                        <a:pt x="528" y="2253"/>
                      </a:lnTo>
                      <a:lnTo>
                        <a:pt x="477" y="2217"/>
                      </a:lnTo>
                      <a:lnTo>
                        <a:pt x="427" y="2181"/>
                      </a:lnTo>
                      <a:lnTo>
                        <a:pt x="379" y="2142"/>
                      </a:lnTo>
                      <a:lnTo>
                        <a:pt x="332" y="2103"/>
                      </a:lnTo>
                      <a:lnTo>
                        <a:pt x="289" y="2061"/>
                      </a:lnTo>
                      <a:lnTo>
                        <a:pt x="246" y="2019"/>
                      </a:lnTo>
                      <a:lnTo>
                        <a:pt x="208" y="1974"/>
                      </a:lnTo>
                      <a:lnTo>
                        <a:pt x="173" y="1927"/>
                      </a:lnTo>
                      <a:lnTo>
                        <a:pt x="141" y="1880"/>
                      </a:lnTo>
                      <a:lnTo>
                        <a:pt x="114" y="1830"/>
                      </a:lnTo>
                      <a:lnTo>
                        <a:pt x="91" y="1780"/>
                      </a:lnTo>
                      <a:lnTo>
                        <a:pt x="73" y="1727"/>
                      </a:lnTo>
                      <a:lnTo>
                        <a:pt x="60" y="1674"/>
                      </a:lnTo>
                      <a:lnTo>
                        <a:pt x="50" y="1619"/>
                      </a:lnTo>
                      <a:lnTo>
                        <a:pt x="41" y="1565"/>
                      </a:lnTo>
                      <a:lnTo>
                        <a:pt x="34" y="1511"/>
                      </a:lnTo>
                      <a:lnTo>
                        <a:pt x="27" y="1458"/>
                      </a:lnTo>
                      <a:lnTo>
                        <a:pt x="20" y="1406"/>
                      </a:lnTo>
                      <a:lnTo>
                        <a:pt x="16" y="1353"/>
                      </a:lnTo>
                      <a:lnTo>
                        <a:pt x="11" y="1302"/>
                      </a:lnTo>
                      <a:lnTo>
                        <a:pt x="8" y="1251"/>
                      </a:lnTo>
                      <a:lnTo>
                        <a:pt x="5" y="1203"/>
                      </a:lnTo>
                      <a:lnTo>
                        <a:pt x="3" y="1155"/>
                      </a:lnTo>
                      <a:lnTo>
                        <a:pt x="2" y="1107"/>
                      </a:lnTo>
                      <a:lnTo>
                        <a:pt x="1" y="1061"/>
                      </a:lnTo>
                      <a:lnTo>
                        <a:pt x="0" y="973"/>
                      </a:lnTo>
                      <a:lnTo>
                        <a:pt x="1" y="891"/>
                      </a:lnTo>
                      <a:lnTo>
                        <a:pt x="3" y="817"/>
                      </a:lnTo>
                      <a:lnTo>
                        <a:pt x="6" y="749"/>
                      </a:lnTo>
                      <a:lnTo>
                        <a:pt x="10" y="690"/>
                      </a:lnTo>
                      <a:lnTo>
                        <a:pt x="14" y="639"/>
                      </a:lnTo>
                      <a:lnTo>
                        <a:pt x="17" y="599"/>
                      </a:lnTo>
                      <a:lnTo>
                        <a:pt x="20" y="570"/>
                      </a:lnTo>
                      <a:lnTo>
                        <a:pt x="22" y="552"/>
                      </a:lnTo>
                      <a:lnTo>
                        <a:pt x="23" y="546"/>
                      </a:lnTo>
                      <a:close/>
                      <a:moveTo>
                        <a:pt x="1647" y="909"/>
                      </a:moveTo>
                      <a:lnTo>
                        <a:pt x="1676" y="910"/>
                      </a:lnTo>
                      <a:lnTo>
                        <a:pt x="1705" y="912"/>
                      </a:lnTo>
                      <a:lnTo>
                        <a:pt x="1733" y="916"/>
                      </a:lnTo>
                      <a:lnTo>
                        <a:pt x="1760" y="921"/>
                      </a:lnTo>
                      <a:lnTo>
                        <a:pt x="1787" y="928"/>
                      </a:lnTo>
                      <a:lnTo>
                        <a:pt x="1814" y="935"/>
                      </a:lnTo>
                      <a:lnTo>
                        <a:pt x="1841" y="944"/>
                      </a:lnTo>
                      <a:lnTo>
                        <a:pt x="1867" y="954"/>
                      </a:lnTo>
                      <a:lnTo>
                        <a:pt x="1892" y="965"/>
                      </a:lnTo>
                      <a:lnTo>
                        <a:pt x="1915" y="977"/>
                      </a:lnTo>
                      <a:lnTo>
                        <a:pt x="1939" y="992"/>
                      </a:lnTo>
                      <a:lnTo>
                        <a:pt x="1962" y="1006"/>
                      </a:lnTo>
                      <a:lnTo>
                        <a:pt x="1985" y="1022"/>
                      </a:lnTo>
                      <a:lnTo>
                        <a:pt x="2005" y="1039"/>
                      </a:lnTo>
                      <a:lnTo>
                        <a:pt x="2026" y="1057"/>
                      </a:lnTo>
                      <a:lnTo>
                        <a:pt x="2047" y="1075"/>
                      </a:lnTo>
                      <a:lnTo>
                        <a:pt x="2064" y="1095"/>
                      </a:lnTo>
                      <a:lnTo>
                        <a:pt x="2083" y="1115"/>
                      </a:lnTo>
                      <a:lnTo>
                        <a:pt x="2099" y="1136"/>
                      </a:lnTo>
                      <a:lnTo>
                        <a:pt x="2115" y="1159"/>
                      </a:lnTo>
                      <a:lnTo>
                        <a:pt x="2129" y="1181"/>
                      </a:lnTo>
                      <a:lnTo>
                        <a:pt x="2144" y="1205"/>
                      </a:lnTo>
                      <a:lnTo>
                        <a:pt x="2156" y="1230"/>
                      </a:lnTo>
                      <a:lnTo>
                        <a:pt x="2167" y="1254"/>
                      </a:lnTo>
                      <a:lnTo>
                        <a:pt x="2178" y="1280"/>
                      </a:lnTo>
                      <a:lnTo>
                        <a:pt x="2186" y="1306"/>
                      </a:lnTo>
                      <a:lnTo>
                        <a:pt x="2194" y="1333"/>
                      </a:lnTo>
                      <a:lnTo>
                        <a:pt x="2200" y="1360"/>
                      </a:lnTo>
                      <a:lnTo>
                        <a:pt x="2206" y="1388"/>
                      </a:lnTo>
                      <a:lnTo>
                        <a:pt x="2209" y="1416"/>
                      </a:lnTo>
                      <a:lnTo>
                        <a:pt x="2211" y="1445"/>
                      </a:lnTo>
                      <a:lnTo>
                        <a:pt x="2212" y="1473"/>
                      </a:lnTo>
                      <a:lnTo>
                        <a:pt x="2211" y="1503"/>
                      </a:lnTo>
                      <a:lnTo>
                        <a:pt x="2209" y="1532"/>
                      </a:lnTo>
                      <a:lnTo>
                        <a:pt x="2206" y="1559"/>
                      </a:lnTo>
                      <a:lnTo>
                        <a:pt x="2200" y="1587"/>
                      </a:lnTo>
                      <a:lnTo>
                        <a:pt x="2194" y="1614"/>
                      </a:lnTo>
                      <a:lnTo>
                        <a:pt x="2186" y="1641"/>
                      </a:lnTo>
                      <a:lnTo>
                        <a:pt x="2178" y="1668"/>
                      </a:lnTo>
                      <a:lnTo>
                        <a:pt x="2167" y="1692"/>
                      </a:lnTo>
                      <a:lnTo>
                        <a:pt x="2156" y="1718"/>
                      </a:lnTo>
                      <a:lnTo>
                        <a:pt x="2144" y="1742"/>
                      </a:lnTo>
                      <a:lnTo>
                        <a:pt x="2129" y="1765"/>
                      </a:lnTo>
                      <a:lnTo>
                        <a:pt x="2115" y="1788"/>
                      </a:lnTo>
                      <a:lnTo>
                        <a:pt x="2099" y="1811"/>
                      </a:lnTo>
                      <a:lnTo>
                        <a:pt x="2083" y="1832"/>
                      </a:lnTo>
                      <a:lnTo>
                        <a:pt x="2064" y="1852"/>
                      </a:lnTo>
                      <a:lnTo>
                        <a:pt x="2047" y="1872"/>
                      </a:lnTo>
                      <a:lnTo>
                        <a:pt x="2026" y="1891"/>
                      </a:lnTo>
                      <a:lnTo>
                        <a:pt x="2005" y="1909"/>
                      </a:lnTo>
                      <a:lnTo>
                        <a:pt x="1985" y="1925"/>
                      </a:lnTo>
                      <a:lnTo>
                        <a:pt x="1962" y="1941"/>
                      </a:lnTo>
                      <a:lnTo>
                        <a:pt x="1939" y="1956"/>
                      </a:lnTo>
                      <a:lnTo>
                        <a:pt x="1915" y="1969"/>
                      </a:lnTo>
                      <a:lnTo>
                        <a:pt x="1892" y="1982"/>
                      </a:lnTo>
                      <a:lnTo>
                        <a:pt x="1867" y="1993"/>
                      </a:lnTo>
                      <a:lnTo>
                        <a:pt x="1841" y="2003"/>
                      </a:lnTo>
                      <a:lnTo>
                        <a:pt x="1814" y="2012"/>
                      </a:lnTo>
                      <a:lnTo>
                        <a:pt x="1787" y="2020"/>
                      </a:lnTo>
                      <a:lnTo>
                        <a:pt x="1760" y="2026"/>
                      </a:lnTo>
                      <a:lnTo>
                        <a:pt x="1733" y="2031"/>
                      </a:lnTo>
                      <a:lnTo>
                        <a:pt x="1705" y="2034"/>
                      </a:lnTo>
                      <a:lnTo>
                        <a:pt x="1676" y="2036"/>
                      </a:lnTo>
                      <a:lnTo>
                        <a:pt x="1647" y="2037"/>
                      </a:lnTo>
                      <a:lnTo>
                        <a:pt x="1618" y="2036"/>
                      </a:lnTo>
                      <a:lnTo>
                        <a:pt x="1589" y="2034"/>
                      </a:lnTo>
                      <a:lnTo>
                        <a:pt x="1560" y="2031"/>
                      </a:lnTo>
                      <a:lnTo>
                        <a:pt x="1533" y="2026"/>
                      </a:lnTo>
                      <a:lnTo>
                        <a:pt x="1505" y="2020"/>
                      </a:lnTo>
                      <a:lnTo>
                        <a:pt x="1479" y="2012"/>
                      </a:lnTo>
                      <a:lnTo>
                        <a:pt x="1453" y="2003"/>
                      </a:lnTo>
                      <a:lnTo>
                        <a:pt x="1427" y="1993"/>
                      </a:lnTo>
                      <a:lnTo>
                        <a:pt x="1401" y="1982"/>
                      </a:lnTo>
                      <a:lnTo>
                        <a:pt x="1377" y="1969"/>
                      </a:lnTo>
                      <a:lnTo>
                        <a:pt x="1354" y="1956"/>
                      </a:lnTo>
                      <a:lnTo>
                        <a:pt x="1331" y="1941"/>
                      </a:lnTo>
                      <a:lnTo>
                        <a:pt x="1308" y="1925"/>
                      </a:lnTo>
                      <a:lnTo>
                        <a:pt x="1287" y="1909"/>
                      </a:lnTo>
                      <a:lnTo>
                        <a:pt x="1267" y="1891"/>
                      </a:lnTo>
                      <a:lnTo>
                        <a:pt x="1247" y="1872"/>
                      </a:lnTo>
                      <a:lnTo>
                        <a:pt x="1229" y="1852"/>
                      </a:lnTo>
                      <a:lnTo>
                        <a:pt x="1210" y="1832"/>
                      </a:lnTo>
                      <a:lnTo>
                        <a:pt x="1194" y="1811"/>
                      </a:lnTo>
                      <a:lnTo>
                        <a:pt x="1178" y="1788"/>
                      </a:lnTo>
                      <a:lnTo>
                        <a:pt x="1163" y="1765"/>
                      </a:lnTo>
                      <a:lnTo>
                        <a:pt x="1149" y="1742"/>
                      </a:lnTo>
                      <a:lnTo>
                        <a:pt x="1137" y="1718"/>
                      </a:lnTo>
                      <a:lnTo>
                        <a:pt x="1125" y="1692"/>
                      </a:lnTo>
                      <a:lnTo>
                        <a:pt x="1115" y="1668"/>
                      </a:lnTo>
                      <a:lnTo>
                        <a:pt x="1107" y="1641"/>
                      </a:lnTo>
                      <a:lnTo>
                        <a:pt x="1098" y="1614"/>
                      </a:lnTo>
                      <a:lnTo>
                        <a:pt x="1092" y="1587"/>
                      </a:lnTo>
                      <a:lnTo>
                        <a:pt x="1087" y="1559"/>
                      </a:lnTo>
                      <a:lnTo>
                        <a:pt x="1084" y="1532"/>
                      </a:lnTo>
                      <a:lnTo>
                        <a:pt x="1082" y="1503"/>
                      </a:lnTo>
                      <a:lnTo>
                        <a:pt x="1081" y="1473"/>
                      </a:lnTo>
                      <a:lnTo>
                        <a:pt x="1082" y="1445"/>
                      </a:lnTo>
                      <a:lnTo>
                        <a:pt x="1084" y="1416"/>
                      </a:lnTo>
                      <a:lnTo>
                        <a:pt x="1087" y="1388"/>
                      </a:lnTo>
                      <a:lnTo>
                        <a:pt x="1092" y="1360"/>
                      </a:lnTo>
                      <a:lnTo>
                        <a:pt x="1098" y="1333"/>
                      </a:lnTo>
                      <a:lnTo>
                        <a:pt x="1107" y="1306"/>
                      </a:lnTo>
                      <a:lnTo>
                        <a:pt x="1115" y="1280"/>
                      </a:lnTo>
                      <a:lnTo>
                        <a:pt x="1125" y="1254"/>
                      </a:lnTo>
                      <a:lnTo>
                        <a:pt x="1137" y="1230"/>
                      </a:lnTo>
                      <a:lnTo>
                        <a:pt x="1149" y="1205"/>
                      </a:lnTo>
                      <a:lnTo>
                        <a:pt x="1163" y="1181"/>
                      </a:lnTo>
                      <a:lnTo>
                        <a:pt x="1178" y="1159"/>
                      </a:lnTo>
                      <a:lnTo>
                        <a:pt x="1194" y="1136"/>
                      </a:lnTo>
                      <a:lnTo>
                        <a:pt x="1210" y="1115"/>
                      </a:lnTo>
                      <a:lnTo>
                        <a:pt x="1229" y="1095"/>
                      </a:lnTo>
                      <a:lnTo>
                        <a:pt x="1247" y="1075"/>
                      </a:lnTo>
                      <a:lnTo>
                        <a:pt x="1267" y="1057"/>
                      </a:lnTo>
                      <a:lnTo>
                        <a:pt x="1287" y="1039"/>
                      </a:lnTo>
                      <a:lnTo>
                        <a:pt x="1308" y="1022"/>
                      </a:lnTo>
                      <a:lnTo>
                        <a:pt x="1331" y="1006"/>
                      </a:lnTo>
                      <a:lnTo>
                        <a:pt x="1354" y="992"/>
                      </a:lnTo>
                      <a:lnTo>
                        <a:pt x="1377" y="977"/>
                      </a:lnTo>
                      <a:lnTo>
                        <a:pt x="1401" y="965"/>
                      </a:lnTo>
                      <a:lnTo>
                        <a:pt x="1427" y="954"/>
                      </a:lnTo>
                      <a:lnTo>
                        <a:pt x="1453" y="944"/>
                      </a:lnTo>
                      <a:lnTo>
                        <a:pt x="1479" y="935"/>
                      </a:lnTo>
                      <a:lnTo>
                        <a:pt x="1505" y="928"/>
                      </a:lnTo>
                      <a:lnTo>
                        <a:pt x="1533" y="921"/>
                      </a:lnTo>
                      <a:lnTo>
                        <a:pt x="1560" y="916"/>
                      </a:lnTo>
                      <a:lnTo>
                        <a:pt x="1589" y="912"/>
                      </a:lnTo>
                      <a:lnTo>
                        <a:pt x="1618" y="910"/>
                      </a:lnTo>
                      <a:lnTo>
                        <a:pt x="1647" y="90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</p:grpSp>
          <p:grpSp>
            <p:nvGrpSpPr>
              <p:cNvPr id="213" name="组合 348"/>
              <p:cNvGrpSpPr/>
              <p:nvPr/>
            </p:nvGrpSpPr>
            <p:grpSpPr>
              <a:xfrm>
                <a:off x="607034" y="2303367"/>
                <a:ext cx="219916" cy="256394"/>
                <a:chOff x="-1708150" y="3035299"/>
                <a:chExt cx="1457324" cy="904876"/>
              </a:xfrm>
              <a:solidFill>
                <a:srgbClr val="FFC000"/>
              </a:solidFill>
            </p:grpSpPr>
            <p:sp>
              <p:nvSpPr>
                <p:cNvPr id="218" name="Freeform 10"/>
                <p:cNvSpPr>
                  <a:spLocks/>
                </p:cNvSpPr>
                <p:nvPr/>
              </p:nvSpPr>
              <p:spPr bwMode="auto">
                <a:xfrm>
                  <a:off x="-1639886" y="3035299"/>
                  <a:ext cx="1163636" cy="241301"/>
                </a:xfrm>
                <a:custGeom>
                  <a:avLst/>
                  <a:gdLst/>
                  <a:ahLst/>
                  <a:cxnLst>
                    <a:cxn ang="0">
                      <a:pos x="21" y="2263"/>
                    </a:cxn>
                    <a:cxn ang="0">
                      <a:pos x="128" y="2298"/>
                    </a:cxn>
                    <a:cxn ang="0">
                      <a:pos x="245" y="2334"/>
                    </a:cxn>
                    <a:cxn ang="0">
                      <a:pos x="395" y="2378"/>
                    </a:cxn>
                    <a:cxn ang="0">
                      <a:pos x="575" y="2426"/>
                    </a:cxn>
                    <a:cxn ang="0">
                      <a:pos x="781" y="2477"/>
                    </a:cxn>
                    <a:cxn ang="0">
                      <a:pos x="1011" y="2530"/>
                    </a:cxn>
                    <a:cxn ang="0">
                      <a:pos x="1263" y="2581"/>
                    </a:cxn>
                    <a:cxn ang="0">
                      <a:pos x="1532" y="2629"/>
                    </a:cxn>
                    <a:cxn ang="0">
                      <a:pos x="1816" y="2670"/>
                    </a:cxn>
                    <a:cxn ang="0">
                      <a:pos x="2111" y="2704"/>
                    </a:cxn>
                    <a:cxn ang="0">
                      <a:pos x="2415" y="2727"/>
                    </a:cxn>
                    <a:cxn ang="0">
                      <a:pos x="2724" y="2737"/>
                    </a:cxn>
                    <a:cxn ang="0">
                      <a:pos x="3036" y="2732"/>
                    </a:cxn>
                    <a:cxn ang="0">
                      <a:pos x="3347" y="2710"/>
                    </a:cxn>
                    <a:cxn ang="0">
                      <a:pos x="3673" y="2669"/>
                    </a:cxn>
                    <a:cxn ang="0">
                      <a:pos x="4115" y="2602"/>
                    </a:cxn>
                    <a:cxn ang="0">
                      <a:pos x="4671" y="2512"/>
                    </a:cxn>
                    <a:cxn ang="0">
                      <a:pos x="5322" y="2404"/>
                    </a:cxn>
                    <a:cxn ang="0">
                      <a:pos x="6428" y="2216"/>
                    </a:cxn>
                    <a:cxn ang="0">
                      <a:pos x="8040" y="1936"/>
                    </a:cxn>
                    <a:cxn ang="0">
                      <a:pos x="9659" y="1651"/>
                    </a:cxn>
                    <a:cxn ang="0">
                      <a:pos x="11117" y="1392"/>
                    </a:cxn>
                    <a:cxn ang="0">
                      <a:pos x="12251" y="1188"/>
                    </a:cxn>
                    <a:cxn ang="0">
                      <a:pos x="12897" y="1071"/>
                    </a:cxn>
                    <a:cxn ang="0">
                      <a:pos x="12996" y="1040"/>
                    </a:cxn>
                    <a:cxn ang="0">
                      <a:pos x="13044" y="972"/>
                    </a:cxn>
                    <a:cxn ang="0">
                      <a:pos x="13086" y="903"/>
                    </a:cxn>
                    <a:cxn ang="0">
                      <a:pos x="13131" y="822"/>
                    </a:cxn>
                    <a:cxn ang="0">
                      <a:pos x="13161" y="756"/>
                    </a:cxn>
                    <a:cxn ang="0">
                      <a:pos x="13178" y="710"/>
                    </a:cxn>
                    <a:cxn ang="0">
                      <a:pos x="13192" y="664"/>
                    </a:cxn>
                    <a:cxn ang="0">
                      <a:pos x="13202" y="618"/>
                    </a:cxn>
                    <a:cxn ang="0">
                      <a:pos x="13207" y="574"/>
                    </a:cxn>
                    <a:cxn ang="0">
                      <a:pos x="13207" y="531"/>
                    </a:cxn>
                    <a:cxn ang="0">
                      <a:pos x="13200" y="489"/>
                    </a:cxn>
                    <a:cxn ang="0">
                      <a:pos x="13182" y="447"/>
                    </a:cxn>
                    <a:cxn ang="0">
                      <a:pos x="13157" y="404"/>
                    </a:cxn>
                    <a:cxn ang="0">
                      <a:pos x="13122" y="360"/>
                    </a:cxn>
                    <a:cxn ang="0">
                      <a:pos x="13083" y="316"/>
                    </a:cxn>
                    <a:cxn ang="0">
                      <a:pos x="13039" y="274"/>
                    </a:cxn>
                    <a:cxn ang="0">
                      <a:pos x="12966" y="212"/>
                    </a:cxn>
                    <a:cxn ang="0">
                      <a:pos x="12868" y="137"/>
                    </a:cxn>
                    <a:cxn ang="0">
                      <a:pos x="12776" y="74"/>
                    </a:cxn>
                    <a:cxn ang="0">
                      <a:pos x="12679" y="13"/>
                    </a:cxn>
                    <a:cxn ang="0">
                      <a:pos x="0" y="2256"/>
                    </a:cxn>
                  </a:cxnLst>
                  <a:rect l="0" t="0" r="r" b="b"/>
                  <a:pathLst>
                    <a:path w="13208" h="2737">
                      <a:moveTo>
                        <a:pt x="0" y="2256"/>
                      </a:moveTo>
                      <a:lnTo>
                        <a:pt x="21" y="2263"/>
                      </a:lnTo>
                      <a:lnTo>
                        <a:pt x="83" y="2284"/>
                      </a:lnTo>
                      <a:lnTo>
                        <a:pt x="128" y="2298"/>
                      </a:lnTo>
                      <a:lnTo>
                        <a:pt x="182" y="2315"/>
                      </a:lnTo>
                      <a:lnTo>
                        <a:pt x="245" y="2334"/>
                      </a:lnTo>
                      <a:lnTo>
                        <a:pt x="316" y="2355"/>
                      </a:lnTo>
                      <a:lnTo>
                        <a:pt x="395" y="2378"/>
                      </a:lnTo>
                      <a:lnTo>
                        <a:pt x="482" y="2401"/>
                      </a:lnTo>
                      <a:lnTo>
                        <a:pt x="575" y="2426"/>
                      </a:lnTo>
                      <a:lnTo>
                        <a:pt x="675" y="2452"/>
                      </a:lnTo>
                      <a:lnTo>
                        <a:pt x="781" y="2477"/>
                      </a:lnTo>
                      <a:lnTo>
                        <a:pt x="894" y="2504"/>
                      </a:lnTo>
                      <a:lnTo>
                        <a:pt x="1011" y="2530"/>
                      </a:lnTo>
                      <a:lnTo>
                        <a:pt x="1135" y="2556"/>
                      </a:lnTo>
                      <a:lnTo>
                        <a:pt x="1263" y="2581"/>
                      </a:lnTo>
                      <a:lnTo>
                        <a:pt x="1396" y="2606"/>
                      </a:lnTo>
                      <a:lnTo>
                        <a:pt x="1532" y="2629"/>
                      </a:lnTo>
                      <a:lnTo>
                        <a:pt x="1672" y="2651"/>
                      </a:lnTo>
                      <a:lnTo>
                        <a:pt x="1816" y="2670"/>
                      </a:lnTo>
                      <a:lnTo>
                        <a:pt x="1961" y="2688"/>
                      </a:lnTo>
                      <a:lnTo>
                        <a:pt x="2111" y="2704"/>
                      </a:lnTo>
                      <a:lnTo>
                        <a:pt x="2262" y="2716"/>
                      </a:lnTo>
                      <a:lnTo>
                        <a:pt x="2415" y="2727"/>
                      </a:lnTo>
                      <a:lnTo>
                        <a:pt x="2569" y="2733"/>
                      </a:lnTo>
                      <a:lnTo>
                        <a:pt x="2724" y="2737"/>
                      </a:lnTo>
                      <a:lnTo>
                        <a:pt x="2880" y="2736"/>
                      </a:lnTo>
                      <a:lnTo>
                        <a:pt x="3036" y="2732"/>
                      </a:lnTo>
                      <a:lnTo>
                        <a:pt x="3191" y="2724"/>
                      </a:lnTo>
                      <a:lnTo>
                        <a:pt x="3347" y="2710"/>
                      </a:lnTo>
                      <a:lnTo>
                        <a:pt x="3501" y="2693"/>
                      </a:lnTo>
                      <a:lnTo>
                        <a:pt x="3673" y="2669"/>
                      </a:lnTo>
                      <a:lnTo>
                        <a:pt x="3878" y="2638"/>
                      </a:lnTo>
                      <a:lnTo>
                        <a:pt x="4115" y="2602"/>
                      </a:lnTo>
                      <a:lnTo>
                        <a:pt x="4380" y="2560"/>
                      </a:lnTo>
                      <a:lnTo>
                        <a:pt x="4671" y="2512"/>
                      </a:lnTo>
                      <a:lnTo>
                        <a:pt x="4986" y="2461"/>
                      </a:lnTo>
                      <a:lnTo>
                        <a:pt x="5322" y="2404"/>
                      </a:lnTo>
                      <a:lnTo>
                        <a:pt x="5676" y="2345"/>
                      </a:lnTo>
                      <a:lnTo>
                        <a:pt x="6428" y="2216"/>
                      </a:lnTo>
                      <a:lnTo>
                        <a:pt x="7223" y="2079"/>
                      </a:lnTo>
                      <a:lnTo>
                        <a:pt x="8040" y="1936"/>
                      </a:lnTo>
                      <a:lnTo>
                        <a:pt x="8859" y="1792"/>
                      </a:lnTo>
                      <a:lnTo>
                        <a:pt x="9659" y="1651"/>
                      </a:lnTo>
                      <a:lnTo>
                        <a:pt x="10418" y="1516"/>
                      </a:lnTo>
                      <a:lnTo>
                        <a:pt x="11117" y="1392"/>
                      </a:lnTo>
                      <a:lnTo>
                        <a:pt x="11734" y="1280"/>
                      </a:lnTo>
                      <a:lnTo>
                        <a:pt x="12251" y="1188"/>
                      </a:lnTo>
                      <a:lnTo>
                        <a:pt x="12645" y="1117"/>
                      </a:lnTo>
                      <a:lnTo>
                        <a:pt x="12897" y="1071"/>
                      </a:lnTo>
                      <a:lnTo>
                        <a:pt x="12986" y="1055"/>
                      </a:lnTo>
                      <a:lnTo>
                        <a:pt x="12996" y="1040"/>
                      </a:lnTo>
                      <a:lnTo>
                        <a:pt x="13025" y="1000"/>
                      </a:lnTo>
                      <a:lnTo>
                        <a:pt x="13044" y="972"/>
                      </a:lnTo>
                      <a:lnTo>
                        <a:pt x="13065" y="941"/>
                      </a:lnTo>
                      <a:lnTo>
                        <a:pt x="13086" y="903"/>
                      </a:lnTo>
                      <a:lnTo>
                        <a:pt x="13109" y="864"/>
                      </a:lnTo>
                      <a:lnTo>
                        <a:pt x="13131" y="822"/>
                      </a:lnTo>
                      <a:lnTo>
                        <a:pt x="13151" y="778"/>
                      </a:lnTo>
                      <a:lnTo>
                        <a:pt x="13161" y="756"/>
                      </a:lnTo>
                      <a:lnTo>
                        <a:pt x="13170" y="733"/>
                      </a:lnTo>
                      <a:lnTo>
                        <a:pt x="13178" y="710"/>
                      </a:lnTo>
                      <a:lnTo>
                        <a:pt x="13185" y="687"/>
                      </a:lnTo>
                      <a:lnTo>
                        <a:pt x="13192" y="664"/>
                      </a:lnTo>
                      <a:lnTo>
                        <a:pt x="13198" y="641"/>
                      </a:lnTo>
                      <a:lnTo>
                        <a:pt x="13202" y="618"/>
                      </a:lnTo>
                      <a:lnTo>
                        <a:pt x="13205" y="595"/>
                      </a:lnTo>
                      <a:lnTo>
                        <a:pt x="13207" y="574"/>
                      </a:lnTo>
                      <a:lnTo>
                        <a:pt x="13208" y="552"/>
                      </a:lnTo>
                      <a:lnTo>
                        <a:pt x="13207" y="531"/>
                      </a:lnTo>
                      <a:lnTo>
                        <a:pt x="13205" y="509"/>
                      </a:lnTo>
                      <a:lnTo>
                        <a:pt x="13200" y="489"/>
                      </a:lnTo>
                      <a:lnTo>
                        <a:pt x="13192" y="468"/>
                      </a:lnTo>
                      <a:lnTo>
                        <a:pt x="13182" y="447"/>
                      </a:lnTo>
                      <a:lnTo>
                        <a:pt x="13170" y="425"/>
                      </a:lnTo>
                      <a:lnTo>
                        <a:pt x="13157" y="404"/>
                      </a:lnTo>
                      <a:lnTo>
                        <a:pt x="13140" y="382"/>
                      </a:lnTo>
                      <a:lnTo>
                        <a:pt x="13122" y="360"/>
                      </a:lnTo>
                      <a:lnTo>
                        <a:pt x="13104" y="338"/>
                      </a:lnTo>
                      <a:lnTo>
                        <a:pt x="13083" y="316"/>
                      </a:lnTo>
                      <a:lnTo>
                        <a:pt x="13061" y="295"/>
                      </a:lnTo>
                      <a:lnTo>
                        <a:pt x="13039" y="274"/>
                      </a:lnTo>
                      <a:lnTo>
                        <a:pt x="13015" y="252"/>
                      </a:lnTo>
                      <a:lnTo>
                        <a:pt x="12966" y="212"/>
                      </a:lnTo>
                      <a:lnTo>
                        <a:pt x="12917" y="173"/>
                      </a:lnTo>
                      <a:lnTo>
                        <a:pt x="12868" y="137"/>
                      </a:lnTo>
                      <a:lnTo>
                        <a:pt x="12821" y="104"/>
                      </a:lnTo>
                      <a:lnTo>
                        <a:pt x="12776" y="74"/>
                      </a:lnTo>
                      <a:lnTo>
                        <a:pt x="12737" y="49"/>
                      </a:lnTo>
                      <a:lnTo>
                        <a:pt x="12679" y="13"/>
                      </a:lnTo>
                      <a:lnTo>
                        <a:pt x="12658" y="0"/>
                      </a:lnTo>
                      <a:lnTo>
                        <a:pt x="0" y="225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19" name="Freeform 11"/>
                <p:cNvSpPr>
                  <a:spLocks/>
                </p:cNvSpPr>
                <p:nvPr/>
              </p:nvSpPr>
              <p:spPr bwMode="auto">
                <a:xfrm>
                  <a:off x="-1357315" y="3157536"/>
                  <a:ext cx="842965" cy="327024"/>
                </a:xfrm>
                <a:custGeom>
                  <a:avLst/>
                  <a:gdLst/>
                  <a:ahLst/>
                  <a:cxnLst>
                    <a:cxn ang="0">
                      <a:pos x="9557" y="0"/>
                    </a:cxn>
                    <a:cxn ang="0">
                      <a:pos x="9514" y="696"/>
                    </a:cxn>
                    <a:cxn ang="0">
                      <a:pos x="9463" y="726"/>
                    </a:cxn>
                    <a:cxn ang="0">
                      <a:pos x="9370" y="783"/>
                    </a:cxn>
                    <a:cxn ang="0">
                      <a:pos x="9243" y="868"/>
                    </a:cxn>
                    <a:cxn ang="0">
                      <a:pos x="9089" y="977"/>
                    </a:cxn>
                    <a:cxn ang="0">
                      <a:pos x="8962" y="1074"/>
                    </a:cxn>
                    <a:cxn ang="0">
                      <a:pos x="8872" y="1146"/>
                    </a:cxn>
                    <a:cxn ang="0">
                      <a:pos x="8782" y="1222"/>
                    </a:cxn>
                    <a:cxn ang="0">
                      <a:pos x="8690" y="1305"/>
                    </a:cxn>
                    <a:cxn ang="0">
                      <a:pos x="8598" y="1391"/>
                    </a:cxn>
                    <a:cxn ang="0">
                      <a:pos x="8507" y="1482"/>
                    </a:cxn>
                    <a:cxn ang="0">
                      <a:pos x="8419" y="1577"/>
                    </a:cxn>
                    <a:cxn ang="0">
                      <a:pos x="8342" y="1668"/>
                    </a:cxn>
                    <a:cxn ang="0">
                      <a:pos x="8272" y="1757"/>
                    </a:cxn>
                    <a:cxn ang="0">
                      <a:pos x="8215" y="1840"/>
                    </a:cxn>
                    <a:cxn ang="0">
                      <a:pos x="8164" y="1920"/>
                    </a:cxn>
                    <a:cxn ang="0">
                      <a:pos x="8122" y="1994"/>
                    </a:cxn>
                    <a:cxn ang="0">
                      <a:pos x="8088" y="2063"/>
                    </a:cxn>
                    <a:cxn ang="0">
                      <a:pos x="8060" y="2127"/>
                    </a:cxn>
                    <a:cxn ang="0">
                      <a:pos x="8037" y="2185"/>
                    </a:cxn>
                    <a:cxn ang="0">
                      <a:pos x="8019" y="2237"/>
                    </a:cxn>
                    <a:cxn ang="0">
                      <a:pos x="8003" y="2302"/>
                    </a:cxn>
                    <a:cxn ang="0">
                      <a:pos x="7992" y="2366"/>
                    </a:cxn>
                    <a:cxn ang="0">
                      <a:pos x="7988" y="2398"/>
                    </a:cxn>
                    <a:cxn ang="0">
                      <a:pos x="182" y="3712"/>
                    </a:cxn>
                    <a:cxn ang="0">
                      <a:pos x="191" y="3678"/>
                    </a:cxn>
                    <a:cxn ang="0">
                      <a:pos x="215" y="3585"/>
                    </a:cxn>
                    <a:cxn ang="0">
                      <a:pos x="248" y="3445"/>
                    </a:cxn>
                    <a:cxn ang="0">
                      <a:pos x="283" y="3271"/>
                    </a:cxn>
                    <a:cxn ang="0">
                      <a:pos x="299" y="3174"/>
                    </a:cxn>
                    <a:cxn ang="0">
                      <a:pos x="314" y="3074"/>
                    </a:cxn>
                    <a:cxn ang="0">
                      <a:pos x="326" y="2971"/>
                    </a:cxn>
                    <a:cxn ang="0">
                      <a:pos x="336" y="2867"/>
                    </a:cxn>
                    <a:cxn ang="0">
                      <a:pos x="342" y="2764"/>
                    </a:cxn>
                    <a:cxn ang="0">
                      <a:pos x="343" y="2663"/>
                    </a:cxn>
                    <a:cxn ang="0">
                      <a:pos x="339" y="2566"/>
                    </a:cxn>
                    <a:cxn ang="0">
                      <a:pos x="329" y="2475"/>
                    </a:cxn>
                    <a:cxn ang="0">
                      <a:pos x="312" y="2388"/>
                    </a:cxn>
                    <a:cxn ang="0">
                      <a:pos x="293" y="2306"/>
                    </a:cxn>
                    <a:cxn ang="0">
                      <a:pos x="271" y="2229"/>
                    </a:cxn>
                    <a:cxn ang="0">
                      <a:pos x="246" y="2155"/>
                    </a:cxn>
                    <a:cxn ang="0">
                      <a:pos x="219" y="2088"/>
                    </a:cxn>
                    <a:cxn ang="0">
                      <a:pos x="192" y="2026"/>
                    </a:cxn>
                    <a:cxn ang="0">
                      <a:pos x="164" y="1968"/>
                    </a:cxn>
                    <a:cxn ang="0">
                      <a:pos x="136" y="1915"/>
                    </a:cxn>
                    <a:cxn ang="0">
                      <a:pos x="85" y="1828"/>
                    </a:cxn>
                    <a:cxn ang="0">
                      <a:pos x="40" y="1764"/>
                    </a:cxn>
                    <a:cxn ang="0">
                      <a:pos x="11" y="1724"/>
                    </a:cxn>
                    <a:cxn ang="0">
                      <a:pos x="0" y="1710"/>
                    </a:cxn>
                  </a:cxnLst>
                  <a:rect l="0" t="0" r="r" b="b"/>
                  <a:pathLst>
                    <a:path w="9557" h="3712">
                      <a:moveTo>
                        <a:pt x="0" y="1710"/>
                      </a:moveTo>
                      <a:lnTo>
                        <a:pt x="9557" y="0"/>
                      </a:lnTo>
                      <a:lnTo>
                        <a:pt x="9520" y="692"/>
                      </a:lnTo>
                      <a:lnTo>
                        <a:pt x="9514" y="696"/>
                      </a:lnTo>
                      <a:lnTo>
                        <a:pt x="9494" y="707"/>
                      </a:lnTo>
                      <a:lnTo>
                        <a:pt x="9463" y="726"/>
                      </a:lnTo>
                      <a:lnTo>
                        <a:pt x="9422" y="751"/>
                      </a:lnTo>
                      <a:lnTo>
                        <a:pt x="9370" y="783"/>
                      </a:lnTo>
                      <a:lnTo>
                        <a:pt x="9310" y="822"/>
                      </a:lnTo>
                      <a:lnTo>
                        <a:pt x="9243" y="868"/>
                      </a:lnTo>
                      <a:lnTo>
                        <a:pt x="9169" y="919"/>
                      </a:lnTo>
                      <a:lnTo>
                        <a:pt x="9089" y="977"/>
                      </a:lnTo>
                      <a:lnTo>
                        <a:pt x="9006" y="1041"/>
                      </a:lnTo>
                      <a:lnTo>
                        <a:pt x="8962" y="1074"/>
                      </a:lnTo>
                      <a:lnTo>
                        <a:pt x="8918" y="1109"/>
                      </a:lnTo>
                      <a:lnTo>
                        <a:pt x="8872" y="1146"/>
                      </a:lnTo>
                      <a:lnTo>
                        <a:pt x="8828" y="1183"/>
                      </a:lnTo>
                      <a:lnTo>
                        <a:pt x="8782" y="1222"/>
                      </a:lnTo>
                      <a:lnTo>
                        <a:pt x="8736" y="1262"/>
                      </a:lnTo>
                      <a:lnTo>
                        <a:pt x="8690" y="1305"/>
                      </a:lnTo>
                      <a:lnTo>
                        <a:pt x="8644" y="1347"/>
                      </a:lnTo>
                      <a:lnTo>
                        <a:pt x="8598" y="1391"/>
                      </a:lnTo>
                      <a:lnTo>
                        <a:pt x="8552" y="1435"/>
                      </a:lnTo>
                      <a:lnTo>
                        <a:pt x="8507" y="1482"/>
                      </a:lnTo>
                      <a:lnTo>
                        <a:pt x="8462" y="1529"/>
                      </a:lnTo>
                      <a:lnTo>
                        <a:pt x="8419" y="1577"/>
                      </a:lnTo>
                      <a:lnTo>
                        <a:pt x="8379" y="1623"/>
                      </a:lnTo>
                      <a:lnTo>
                        <a:pt x="8342" y="1668"/>
                      </a:lnTo>
                      <a:lnTo>
                        <a:pt x="8305" y="1712"/>
                      </a:lnTo>
                      <a:lnTo>
                        <a:pt x="8272" y="1757"/>
                      </a:lnTo>
                      <a:lnTo>
                        <a:pt x="8242" y="1799"/>
                      </a:lnTo>
                      <a:lnTo>
                        <a:pt x="8215" y="1840"/>
                      </a:lnTo>
                      <a:lnTo>
                        <a:pt x="8188" y="1880"/>
                      </a:lnTo>
                      <a:lnTo>
                        <a:pt x="8164" y="1920"/>
                      </a:lnTo>
                      <a:lnTo>
                        <a:pt x="8142" y="1958"/>
                      </a:lnTo>
                      <a:lnTo>
                        <a:pt x="8122" y="1994"/>
                      </a:lnTo>
                      <a:lnTo>
                        <a:pt x="8104" y="2029"/>
                      </a:lnTo>
                      <a:lnTo>
                        <a:pt x="8088" y="2063"/>
                      </a:lnTo>
                      <a:lnTo>
                        <a:pt x="8072" y="2096"/>
                      </a:lnTo>
                      <a:lnTo>
                        <a:pt x="8060" y="2127"/>
                      </a:lnTo>
                      <a:lnTo>
                        <a:pt x="8047" y="2156"/>
                      </a:lnTo>
                      <a:lnTo>
                        <a:pt x="8037" y="2185"/>
                      </a:lnTo>
                      <a:lnTo>
                        <a:pt x="8028" y="2211"/>
                      </a:lnTo>
                      <a:lnTo>
                        <a:pt x="8019" y="2237"/>
                      </a:lnTo>
                      <a:lnTo>
                        <a:pt x="8013" y="2259"/>
                      </a:lnTo>
                      <a:lnTo>
                        <a:pt x="8003" y="2302"/>
                      </a:lnTo>
                      <a:lnTo>
                        <a:pt x="7996" y="2337"/>
                      </a:lnTo>
                      <a:lnTo>
                        <a:pt x="7992" y="2366"/>
                      </a:lnTo>
                      <a:lnTo>
                        <a:pt x="7989" y="2385"/>
                      </a:lnTo>
                      <a:lnTo>
                        <a:pt x="7988" y="2398"/>
                      </a:lnTo>
                      <a:lnTo>
                        <a:pt x="7988" y="2402"/>
                      </a:lnTo>
                      <a:lnTo>
                        <a:pt x="182" y="3712"/>
                      </a:lnTo>
                      <a:lnTo>
                        <a:pt x="185" y="3703"/>
                      </a:lnTo>
                      <a:lnTo>
                        <a:pt x="191" y="3678"/>
                      </a:lnTo>
                      <a:lnTo>
                        <a:pt x="201" y="3638"/>
                      </a:lnTo>
                      <a:lnTo>
                        <a:pt x="215" y="3585"/>
                      </a:lnTo>
                      <a:lnTo>
                        <a:pt x="230" y="3520"/>
                      </a:lnTo>
                      <a:lnTo>
                        <a:pt x="248" y="3445"/>
                      </a:lnTo>
                      <a:lnTo>
                        <a:pt x="264" y="3362"/>
                      </a:lnTo>
                      <a:lnTo>
                        <a:pt x="283" y="3271"/>
                      </a:lnTo>
                      <a:lnTo>
                        <a:pt x="290" y="3224"/>
                      </a:lnTo>
                      <a:lnTo>
                        <a:pt x="299" y="3174"/>
                      </a:lnTo>
                      <a:lnTo>
                        <a:pt x="307" y="3125"/>
                      </a:lnTo>
                      <a:lnTo>
                        <a:pt x="314" y="3074"/>
                      </a:lnTo>
                      <a:lnTo>
                        <a:pt x="320" y="3023"/>
                      </a:lnTo>
                      <a:lnTo>
                        <a:pt x="326" y="2971"/>
                      </a:lnTo>
                      <a:lnTo>
                        <a:pt x="332" y="2920"/>
                      </a:lnTo>
                      <a:lnTo>
                        <a:pt x="336" y="2867"/>
                      </a:lnTo>
                      <a:lnTo>
                        <a:pt x="339" y="2816"/>
                      </a:lnTo>
                      <a:lnTo>
                        <a:pt x="342" y="2764"/>
                      </a:lnTo>
                      <a:lnTo>
                        <a:pt x="343" y="2714"/>
                      </a:lnTo>
                      <a:lnTo>
                        <a:pt x="343" y="2663"/>
                      </a:lnTo>
                      <a:lnTo>
                        <a:pt x="341" y="2615"/>
                      </a:lnTo>
                      <a:lnTo>
                        <a:pt x="339" y="2566"/>
                      </a:lnTo>
                      <a:lnTo>
                        <a:pt x="335" y="2520"/>
                      </a:lnTo>
                      <a:lnTo>
                        <a:pt x="329" y="2475"/>
                      </a:lnTo>
                      <a:lnTo>
                        <a:pt x="320" y="2432"/>
                      </a:lnTo>
                      <a:lnTo>
                        <a:pt x="312" y="2388"/>
                      </a:lnTo>
                      <a:lnTo>
                        <a:pt x="303" y="2347"/>
                      </a:lnTo>
                      <a:lnTo>
                        <a:pt x="293" y="2306"/>
                      </a:lnTo>
                      <a:lnTo>
                        <a:pt x="282" y="2267"/>
                      </a:lnTo>
                      <a:lnTo>
                        <a:pt x="271" y="2229"/>
                      </a:lnTo>
                      <a:lnTo>
                        <a:pt x="258" y="2191"/>
                      </a:lnTo>
                      <a:lnTo>
                        <a:pt x="246" y="2155"/>
                      </a:lnTo>
                      <a:lnTo>
                        <a:pt x="232" y="2121"/>
                      </a:lnTo>
                      <a:lnTo>
                        <a:pt x="219" y="2088"/>
                      </a:lnTo>
                      <a:lnTo>
                        <a:pt x="206" y="2057"/>
                      </a:lnTo>
                      <a:lnTo>
                        <a:pt x="192" y="2026"/>
                      </a:lnTo>
                      <a:lnTo>
                        <a:pt x="178" y="1996"/>
                      </a:lnTo>
                      <a:lnTo>
                        <a:pt x="164" y="1968"/>
                      </a:lnTo>
                      <a:lnTo>
                        <a:pt x="150" y="1941"/>
                      </a:lnTo>
                      <a:lnTo>
                        <a:pt x="136" y="1915"/>
                      </a:lnTo>
                      <a:lnTo>
                        <a:pt x="110" y="1869"/>
                      </a:lnTo>
                      <a:lnTo>
                        <a:pt x="85" y="1828"/>
                      </a:lnTo>
                      <a:lnTo>
                        <a:pt x="61" y="1793"/>
                      </a:lnTo>
                      <a:lnTo>
                        <a:pt x="40" y="1764"/>
                      </a:lnTo>
                      <a:lnTo>
                        <a:pt x="24" y="1741"/>
                      </a:lnTo>
                      <a:lnTo>
                        <a:pt x="11" y="1724"/>
                      </a:lnTo>
                      <a:lnTo>
                        <a:pt x="3" y="1715"/>
                      </a:lnTo>
                      <a:lnTo>
                        <a:pt x="0" y="171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20" name="Freeform 12"/>
                <p:cNvSpPr>
                  <a:spLocks/>
                </p:cNvSpPr>
                <p:nvPr/>
              </p:nvSpPr>
              <p:spPr bwMode="auto">
                <a:xfrm>
                  <a:off x="-1528761" y="3314701"/>
                  <a:ext cx="158748" cy="184152"/>
                </a:xfrm>
                <a:custGeom>
                  <a:avLst/>
                  <a:gdLst/>
                  <a:ahLst/>
                  <a:cxnLst>
                    <a:cxn ang="0">
                      <a:pos x="911" y="80"/>
                    </a:cxn>
                    <a:cxn ang="0">
                      <a:pos x="904" y="185"/>
                    </a:cxn>
                    <a:cxn ang="0">
                      <a:pos x="904" y="342"/>
                    </a:cxn>
                    <a:cxn ang="0">
                      <a:pos x="912" y="454"/>
                    </a:cxn>
                    <a:cxn ang="0">
                      <a:pos x="926" y="575"/>
                    </a:cxn>
                    <a:cxn ang="0">
                      <a:pos x="950" y="698"/>
                    </a:cxn>
                    <a:cxn ang="0">
                      <a:pos x="986" y="817"/>
                    </a:cxn>
                    <a:cxn ang="0">
                      <a:pos x="1038" y="929"/>
                    </a:cxn>
                    <a:cxn ang="0">
                      <a:pos x="1104" y="1027"/>
                    </a:cxn>
                    <a:cxn ang="0">
                      <a:pos x="1185" y="1105"/>
                    </a:cxn>
                    <a:cxn ang="0">
                      <a:pos x="1270" y="1169"/>
                    </a:cxn>
                    <a:cxn ang="0">
                      <a:pos x="1356" y="1217"/>
                    </a:cxn>
                    <a:cxn ang="0">
                      <a:pos x="1439" y="1253"/>
                    </a:cxn>
                    <a:cxn ang="0">
                      <a:pos x="1518" y="1279"/>
                    </a:cxn>
                    <a:cxn ang="0">
                      <a:pos x="1591" y="1295"/>
                    </a:cxn>
                    <a:cxn ang="0">
                      <a:pos x="1656" y="1306"/>
                    </a:cxn>
                    <a:cxn ang="0">
                      <a:pos x="1771" y="1310"/>
                    </a:cxn>
                    <a:cxn ang="0">
                      <a:pos x="1791" y="1347"/>
                    </a:cxn>
                    <a:cxn ang="0">
                      <a:pos x="1794" y="1476"/>
                    </a:cxn>
                    <a:cxn ang="0">
                      <a:pos x="1786" y="1580"/>
                    </a:cxn>
                    <a:cxn ang="0">
                      <a:pos x="1769" y="1694"/>
                    </a:cxn>
                    <a:cxn ang="0">
                      <a:pos x="1735" y="1808"/>
                    </a:cxn>
                    <a:cxn ang="0">
                      <a:pos x="1681" y="1914"/>
                    </a:cxn>
                    <a:cxn ang="0">
                      <a:pos x="1603" y="2000"/>
                    </a:cxn>
                    <a:cxn ang="0">
                      <a:pos x="1494" y="2060"/>
                    </a:cxn>
                    <a:cxn ang="0">
                      <a:pos x="1354" y="2082"/>
                    </a:cxn>
                    <a:cxn ang="0">
                      <a:pos x="1179" y="2062"/>
                    </a:cxn>
                    <a:cxn ang="0">
                      <a:pos x="1013" y="2017"/>
                    </a:cxn>
                    <a:cxn ang="0">
                      <a:pos x="867" y="1954"/>
                    </a:cxn>
                    <a:cxn ang="0">
                      <a:pos x="740" y="1875"/>
                    </a:cxn>
                    <a:cxn ang="0">
                      <a:pos x="629" y="1785"/>
                    </a:cxn>
                    <a:cxn ang="0">
                      <a:pos x="533" y="1682"/>
                    </a:cxn>
                    <a:cxn ang="0">
                      <a:pos x="449" y="1570"/>
                    </a:cxn>
                    <a:cxn ang="0">
                      <a:pos x="376" y="1451"/>
                    </a:cxn>
                    <a:cxn ang="0">
                      <a:pos x="311" y="1325"/>
                    </a:cxn>
                    <a:cxn ang="0">
                      <a:pos x="253" y="1195"/>
                    </a:cxn>
                    <a:cxn ang="0">
                      <a:pos x="165" y="974"/>
                    </a:cxn>
                    <a:cxn ang="0">
                      <a:pos x="122" y="839"/>
                    </a:cxn>
                    <a:cxn ang="0">
                      <a:pos x="87" y="704"/>
                    </a:cxn>
                    <a:cxn ang="0">
                      <a:pos x="59" y="572"/>
                    </a:cxn>
                    <a:cxn ang="0">
                      <a:pos x="32" y="407"/>
                    </a:cxn>
                    <a:cxn ang="0">
                      <a:pos x="9" y="197"/>
                    </a:cxn>
                    <a:cxn ang="0">
                      <a:pos x="1" y="5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794" h="2082">
                      <a:moveTo>
                        <a:pt x="0" y="0"/>
                      </a:moveTo>
                      <a:lnTo>
                        <a:pt x="912" y="72"/>
                      </a:lnTo>
                      <a:lnTo>
                        <a:pt x="911" y="80"/>
                      </a:lnTo>
                      <a:lnTo>
                        <a:pt x="909" y="103"/>
                      </a:lnTo>
                      <a:lnTo>
                        <a:pt x="907" y="138"/>
                      </a:lnTo>
                      <a:lnTo>
                        <a:pt x="904" y="185"/>
                      </a:lnTo>
                      <a:lnTo>
                        <a:pt x="903" y="242"/>
                      </a:lnTo>
                      <a:lnTo>
                        <a:pt x="903" y="307"/>
                      </a:lnTo>
                      <a:lnTo>
                        <a:pt x="904" y="342"/>
                      </a:lnTo>
                      <a:lnTo>
                        <a:pt x="907" y="378"/>
                      </a:lnTo>
                      <a:lnTo>
                        <a:pt x="909" y="416"/>
                      </a:lnTo>
                      <a:lnTo>
                        <a:pt x="912" y="454"/>
                      </a:lnTo>
                      <a:lnTo>
                        <a:pt x="916" y="494"/>
                      </a:lnTo>
                      <a:lnTo>
                        <a:pt x="920" y="534"/>
                      </a:lnTo>
                      <a:lnTo>
                        <a:pt x="926" y="575"/>
                      </a:lnTo>
                      <a:lnTo>
                        <a:pt x="932" y="616"/>
                      </a:lnTo>
                      <a:lnTo>
                        <a:pt x="941" y="657"/>
                      </a:lnTo>
                      <a:lnTo>
                        <a:pt x="950" y="698"/>
                      </a:lnTo>
                      <a:lnTo>
                        <a:pt x="960" y="738"/>
                      </a:lnTo>
                      <a:lnTo>
                        <a:pt x="973" y="778"/>
                      </a:lnTo>
                      <a:lnTo>
                        <a:pt x="986" y="817"/>
                      </a:lnTo>
                      <a:lnTo>
                        <a:pt x="1002" y="856"/>
                      </a:lnTo>
                      <a:lnTo>
                        <a:pt x="1018" y="893"/>
                      </a:lnTo>
                      <a:lnTo>
                        <a:pt x="1038" y="929"/>
                      </a:lnTo>
                      <a:lnTo>
                        <a:pt x="1057" y="963"/>
                      </a:lnTo>
                      <a:lnTo>
                        <a:pt x="1080" y="996"/>
                      </a:lnTo>
                      <a:lnTo>
                        <a:pt x="1104" y="1027"/>
                      </a:lnTo>
                      <a:lnTo>
                        <a:pt x="1131" y="1054"/>
                      </a:lnTo>
                      <a:lnTo>
                        <a:pt x="1157" y="1081"/>
                      </a:lnTo>
                      <a:lnTo>
                        <a:pt x="1185" y="1105"/>
                      </a:lnTo>
                      <a:lnTo>
                        <a:pt x="1214" y="1129"/>
                      </a:lnTo>
                      <a:lnTo>
                        <a:pt x="1242" y="1149"/>
                      </a:lnTo>
                      <a:lnTo>
                        <a:pt x="1270" y="1169"/>
                      </a:lnTo>
                      <a:lnTo>
                        <a:pt x="1299" y="1186"/>
                      </a:lnTo>
                      <a:lnTo>
                        <a:pt x="1328" y="1203"/>
                      </a:lnTo>
                      <a:lnTo>
                        <a:pt x="1356" y="1217"/>
                      </a:lnTo>
                      <a:lnTo>
                        <a:pt x="1384" y="1231"/>
                      </a:lnTo>
                      <a:lnTo>
                        <a:pt x="1412" y="1243"/>
                      </a:lnTo>
                      <a:lnTo>
                        <a:pt x="1439" y="1253"/>
                      </a:lnTo>
                      <a:lnTo>
                        <a:pt x="1466" y="1264"/>
                      </a:lnTo>
                      <a:lnTo>
                        <a:pt x="1492" y="1272"/>
                      </a:lnTo>
                      <a:lnTo>
                        <a:pt x="1518" y="1279"/>
                      </a:lnTo>
                      <a:lnTo>
                        <a:pt x="1544" y="1285"/>
                      </a:lnTo>
                      <a:lnTo>
                        <a:pt x="1569" y="1291"/>
                      </a:lnTo>
                      <a:lnTo>
                        <a:pt x="1591" y="1295"/>
                      </a:lnTo>
                      <a:lnTo>
                        <a:pt x="1614" y="1300"/>
                      </a:lnTo>
                      <a:lnTo>
                        <a:pt x="1636" y="1303"/>
                      </a:lnTo>
                      <a:lnTo>
                        <a:pt x="1656" y="1306"/>
                      </a:lnTo>
                      <a:lnTo>
                        <a:pt x="1693" y="1309"/>
                      </a:lnTo>
                      <a:lnTo>
                        <a:pt x="1726" y="1310"/>
                      </a:lnTo>
                      <a:lnTo>
                        <a:pt x="1771" y="1310"/>
                      </a:lnTo>
                      <a:lnTo>
                        <a:pt x="1787" y="1309"/>
                      </a:lnTo>
                      <a:lnTo>
                        <a:pt x="1789" y="1319"/>
                      </a:lnTo>
                      <a:lnTo>
                        <a:pt x="1791" y="1347"/>
                      </a:lnTo>
                      <a:lnTo>
                        <a:pt x="1793" y="1389"/>
                      </a:lnTo>
                      <a:lnTo>
                        <a:pt x="1794" y="1444"/>
                      </a:lnTo>
                      <a:lnTo>
                        <a:pt x="1794" y="1476"/>
                      </a:lnTo>
                      <a:lnTo>
                        <a:pt x="1793" y="1509"/>
                      </a:lnTo>
                      <a:lnTo>
                        <a:pt x="1790" y="1544"/>
                      </a:lnTo>
                      <a:lnTo>
                        <a:pt x="1786" y="1580"/>
                      </a:lnTo>
                      <a:lnTo>
                        <a:pt x="1782" y="1617"/>
                      </a:lnTo>
                      <a:lnTo>
                        <a:pt x="1776" y="1655"/>
                      </a:lnTo>
                      <a:lnTo>
                        <a:pt x="1769" y="1694"/>
                      </a:lnTo>
                      <a:lnTo>
                        <a:pt x="1760" y="1732"/>
                      </a:lnTo>
                      <a:lnTo>
                        <a:pt x="1748" y="1770"/>
                      </a:lnTo>
                      <a:lnTo>
                        <a:pt x="1735" y="1808"/>
                      </a:lnTo>
                      <a:lnTo>
                        <a:pt x="1719" y="1845"/>
                      </a:lnTo>
                      <a:lnTo>
                        <a:pt x="1701" y="1880"/>
                      </a:lnTo>
                      <a:lnTo>
                        <a:pt x="1681" y="1914"/>
                      </a:lnTo>
                      <a:lnTo>
                        <a:pt x="1657" y="1944"/>
                      </a:lnTo>
                      <a:lnTo>
                        <a:pt x="1632" y="1973"/>
                      </a:lnTo>
                      <a:lnTo>
                        <a:pt x="1603" y="2000"/>
                      </a:lnTo>
                      <a:lnTo>
                        <a:pt x="1570" y="2024"/>
                      </a:lnTo>
                      <a:lnTo>
                        <a:pt x="1534" y="2043"/>
                      </a:lnTo>
                      <a:lnTo>
                        <a:pt x="1494" y="2060"/>
                      </a:lnTo>
                      <a:lnTo>
                        <a:pt x="1452" y="2072"/>
                      </a:lnTo>
                      <a:lnTo>
                        <a:pt x="1404" y="2079"/>
                      </a:lnTo>
                      <a:lnTo>
                        <a:pt x="1354" y="2082"/>
                      </a:lnTo>
                      <a:lnTo>
                        <a:pt x="1299" y="2080"/>
                      </a:lnTo>
                      <a:lnTo>
                        <a:pt x="1240" y="2073"/>
                      </a:lnTo>
                      <a:lnTo>
                        <a:pt x="1179" y="2062"/>
                      </a:lnTo>
                      <a:lnTo>
                        <a:pt x="1121" y="2048"/>
                      </a:lnTo>
                      <a:lnTo>
                        <a:pt x="1067" y="2033"/>
                      </a:lnTo>
                      <a:lnTo>
                        <a:pt x="1013" y="2017"/>
                      </a:lnTo>
                      <a:lnTo>
                        <a:pt x="962" y="1997"/>
                      </a:lnTo>
                      <a:lnTo>
                        <a:pt x="914" y="1976"/>
                      </a:lnTo>
                      <a:lnTo>
                        <a:pt x="867" y="1954"/>
                      </a:lnTo>
                      <a:lnTo>
                        <a:pt x="823" y="1929"/>
                      </a:lnTo>
                      <a:lnTo>
                        <a:pt x="781" y="1903"/>
                      </a:lnTo>
                      <a:lnTo>
                        <a:pt x="740" y="1875"/>
                      </a:lnTo>
                      <a:lnTo>
                        <a:pt x="701" y="1847"/>
                      </a:lnTo>
                      <a:lnTo>
                        <a:pt x="665" y="1817"/>
                      </a:lnTo>
                      <a:lnTo>
                        <a:pt x="629" y="1785"/>
                      </a:lnTo>
                      <a:lnTo>
                        <a:pt x="596" y="1752"/>
                      </a:lnTo>
                      <a:lnTo>
                        <a:pt x="564" y="1718"/>
                      </a:lnTo>
                      <a:lnTo>
                        <a:pt x="533" y="1682"/>
                      </a:lnTo>
                      <a:lnTo>
                        <a:pt x="504" y="1646"/>
                      </a:lnTo>
                      <a:lnTo>
                        <a:pt x="476" y="1609"/>
                      </a:lnTo>
                      <a:lnTo>
                        <a:pt x="449" y="1570"/>
                      </a:lnTo>
                      <a:lnTo>
                        <a:pt x="423" y="1531"/>
                      </a:lnTo>
                      <a:lnTo>
                        <a:pt x="399" y="1491"/>
                      </a:lnTo>
                      <a:lnTo>
                        <a:pt x="376" y="1451"/>
                      </a:lnTo>
                      <a:lnTo>
                        <a:pt x="353" y="1410"/>
                      </a:lnTo>
                      <a:lnTo>
                        <a:pt x="332" y="1368"/>
                      </a:lnTo>
                      <a:lnTo>
                        <a:pt x="311" y="1325"/>
                      </a:lnTo>
                      <a:lnTo>
                        <a:pt x="291" y="1282"/>
                      </a:lnTo>
                      <a:lnTo>
                        <a:pt x="271" y="1239"/>
                      </a:lnTo>
                      <a:lnTo>
                        <a:pt x="253" y="1195"/>
                      </a:lnTo>
                      <a:lnTo>
                        <a:pt x="217" y="1107"/>
                      </a:lnTo>
                      <a:lnTo>
                        <a:pt x="183" y="1018"/>
                      </a:lnTo>
                      <a:lnTo>
                        <a:pt x="165" y="974"/>
                      </a:lnTo>
                      <a:lnTo>
                        <a:pt x="150" y="929"/>
                      </a:lnTo>
                      <a:lnTo>
                        <a:pt x="135" y="884"/>
                      </a:lnTo>
                      <a:lnTo>
                        <a:pt x="122" y="839"/>
                      </a:lnTo>
                      <a:lnTo>
                        <a:pt x="109" y="794"/>
                      </a:lnTo>
                      <a:lnTo>
                        <a:pt x="97" y="748"/>
                      </a:lnTo>
                      <a:lnTo>
                        <a:pt x="87" y="704"/>
                      </a:lnTo>
                      <a:lnTo>
                        <a:pt x="76" y="660"/>
                      </a:lnTo>
                      <a:lnTo>
                        <a:pt x="67" y="616"/>
                      </a:lnTo>
                      <a:lnTo>
                        <a:pt x="59" y="572"/>
                      </a:lnTo>
                      <a:lnTo>
                        <a:pt x="50" y="530"/>
                      </a:lnTo>
                      <a:lnTo>
                        <a:pt x="44" y="488"/>
                      </a:lnTo>
                      <a:lnTo>
                        <a:pt x="32" y="407"/>
                      </a:lnTo>
                      <a:lnTo>
                        <a:pt x="23" y="331"/>
                      </a:lnTo>
                      <a:lnTo>
                        <a:pt x="14" y="261"/>
                      </a:lnTo>
                      <a:lnTo>
                        <a:pt x="9" y="197"/>
                      </a:lnTo>
                      <a:lnTo>
                        <a:pt x="5" y="141"/>
                      </a:lnTo>
                      <a:lnTo>
                        <a:pt x="3" y="92"/>
                      </a:lnTo>
                      <a:lnTo>
                        <a:pt x="1" y="53"/>
                      </a:lnTo>
                      <a:lnTo>
                        <a:pt x="0" y="24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21" name="Freeform 13"/>
                <p:cNvSpPr>
                  <a:spLocks/>
                </p:cNvSpPr>
                <p:nvPr/>
              </p:nvSpPr>
              <p:spPr bwMode="auto">
                <a:xfrm>
                  <a:off x="-1708150" y="3236912"/>
                  <a:ext cx="166691" cy="173039"/>
                </a:xfrm>
                <a:custGeom>
                  <a:avLst/>
                  <a:gdLst/>
                  <a:ahLst/>
                  <a:cxnLst>
                    <a:cxn ang="0">
                      <a:pos x="255" y="36"/>
                    </a:cxn>
                    <a:cxn ang="0">
                      <a:pos x="296" y="84"/>
                    </a:cxn>
                    <a:cxn ang="0">
                      <a:pos x="347" y="137"/>
                    </a:cxn>
                    <a:cxn ang="0">
                      <a:pos x="419" y="200"/>
                    </a:cxn>
                    <a:cxn ang="0">
                      <a:pos x="463" y="236"/>
                    </a:cxn>
                    <a:cxn ang="0">
                      <a:pos x="511" y="271"/>
                    </a:cxn>
                    <a:cxn ang="0">
                      <a:pos x="565" y="308"/>
                    </a:cxn>
                    <a:cxn ang="0">
                      <a:pos x="625" y="344"/>
                    </a:cxn>
                    <a:cxn ang="0">
                      <a:pos x="689" y="379"/>
                    </a:cxn>
                    <a:cxn ang="0">
                      <a:pos x="758" y="413"/>
                    </a:cxn>
                    <a:cxn ang="0">
                      <a:pos x="832" y="444"/>
                    </a:cxn>
                    <a:cxn ang="0">
                      <a:pos x="912" y="473"/>
                    </a:cxn>
                    <a:cxn ang="0">
                      <a:pos x="992" y="499"/>
                    </a:cxn>
                    <a:cxn ang="0">
                      <a:pos x="1072" y="521"/>
                    </a:cxn>
                    <a:cxn ang="0">
                      <a:pos x="1148" y="541"/>
                    </a:cxn>
                    <a:cxn ang="0">
                      <a:pos x="1222" y="557"/>
                    </a:cxn>
                    <a:cxn ang="0">
                      <a:pos x="1358" y="583"/>
                    </a:cxn>
                    <a:cxn ang="0">
                      <a:pos x="1477" y="601"/>
                    </a:cxn>
                    <a:cxn ang="0">
                      <a:pos x="1576" y="611"/>
                    </a:cxn>
                    <a:cxn ang="0">
                      <a:pos x="1650" y="616"/>
                    </a:cxn>
                    <a:cxn ang="0">
                      <a:pos x="1698" y="618"/>
                    </a:cxn>
                    <a:cxn ang="0">
                      <a:pos x="1714" y="619"/>
                    </a:cxn>
                    <a:cxn ang="0">
                      <a:pos x="1711" y="639"/>
                    </a:cxn>
                    <a:cxn ang="0">
                      <a:pos x="1705" y="692"/>
                    </a:cxn>
                    <a:cxn ang="0">
                      <a:pos x="1697" y="776"/>
                    </a:cxn>
                    <a:cxn ang="0">
                      <a:pos x="1692" y="883"/>
                    </a:cxn>
                    <a:cxn ang="0">
                      <a:pos x="1692" y="1006"/>
                    </a:cxn>
                    <a:cxn ang="0">
                      <a:pos x="1694" y="1072"/>
                    </a:cxn>
                    <a:cxn ang="0">
                      <a:pos x="1699" y="1140"/>
                    </a:cxn>
                    <a:cxn ang="0">
                      <a:pos x="1706" y="1210"/>
                    </a:cxn>
                    <a:cxn ang="0">
                      <a:pos x="1717" y="1280"/>
                    </a:cxn>
                    <a:cxn ang="0">
                      <a:pos x="1732" y="1351"/>
                    </a:cxn>
                    <a:cxn ang="0">
                      <a:pos x="1751" y="1420"/>
                    </a:cxn>
                    <a:cxn ang="0">
                      <a:pos x="1820" y="1657"/>
                    </a:cxn>
                    <a:cxn ang="0">
                      <a:pos x="1865" y="1828"/>
                    </a:cxn>
                    <a:cxn ang="0">
                      <a:pos x="1889" y="1930"/>
                    </a:cxn>
                    <a:cxn ang="0">
                      <a:pos x="1897" y="1964"/>
                    </a:cxn>
                    <a:cxn ang="0">
                      <a:pos x="1858" y="1953"/>
                    </a:cxn>
                    <a:cxn ang="0">
                      <a:pos x="1754" y="1916"/>
                    </a:cxn>
                    <a:cxn ang="0">
                      <a:pos x="1681" y="1888"/>
                    </a:cxn>
                    <a:cxn ang="0">
                      <a:pos x="1599" y="1853"/>
                    </a:cxn>
                    <a:cxn ang="0">
                      <a:pos x="1507" y="1813"/>
                    </a:cxn>
                    <a:cxn ang="0">
                      <a:pos x="1409" y="1765"/>
                    </a:cxn>
                    <a:cxn ang="0">
                      <a:pos x="1305" y="1710"/>
                    </a:cxn>
                    <a:cxn ang="0">
                      <a:pos x="1200" y="1648"/>
                    </a:cxn>
                    <a:cxn ang="0">
                      <a:pos x="1094" y="1580"/>
                    </a:cxn>
                    <a:cxn ang="0">
                      <a:pos x="988" y="1504"/>
                    </a:cxn>
                    <a:cxn ang="0">
                      <a:pos x="887" y="1422"/>
                    </a:cxn>
                    <a:cxn ang="0">
                      <a:pos x="790" y="1331"/>
                    </a:cxn>
                    <a:cxn ang="0">
                      <a:pos x="700" y="1233"/>
                    </a:cxn>
                    <a:cxn ang="0">
                      <a:pos x="620" y="1128"/>
                    </a:cxn>
                    <a:cxn ang="0">
                      <a:pos x="547" y="1020"/>
                    </a:cxn>
                    <a:cxn ang="0">
                      <a:pos x="478" y="913"/>
                    </a:cxn>
                    <a:cxn ang="0">
                      <a:pos x="414" y="808"/>
                    </a:cxn>
                    <a:cxn ang="0">
                      <a:pos x="354" y="707"/>
                    </a:cxn>
                    <a:cxn ang="0">
                      <a:pos x="248" y="515"/>
                    </a:cxn>
                    <a:cxn ang="0">
                      <a:pos x="159" y="346"/>
                    </a:cxn>
                    <a:cxn ang="0">
                      <a:pos x="90" y="204"/>
                    </a:cxn>
                    <a:cxn ang="0">
                      <a:pos x="40" y="95"/>
                    </a:cxn>
                    <a:cxn ang="0">
                      <a:pos x="10" y="2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97" h="1964">
                      <a:moveTo>
                        <a:pt x="0" y="0"/>
                      </a:moveTo>
                      <a:lnTo>
                        <a:pt x="255" y="36"/>
                      </a:lnTo>
                      <a:lnTo>
                        <a:pt x="265" y="49"/>
                      </a:lnTo>
                      <a:lnTo>
                        <a:pt x="296" y="84"/>
                      </a:lnTo>
                      <a:lnTo>
                        <a:pt x="319" y="109"/>
                      </a:lnTo>
                      <a:lnTo>
                        <a:pt x="347" y="137"/>
                      </a:lnTo>
                      <a:lnTo>
                        <a:pt x="381" y="167"/>
                      </a:lnTo>
                      <a:lnTo>
                        <a:pt x="419" y="200"/>
                      </a:lnTo>
                      <a:lnTo>
                        <a:pt x="440" y="217"/>
                      </a:lnTo>
                      <a:lnTo>
                        <a:pt x="463" y="236"/>
                      </a:lnTo>
                      <a:lnTo>
                        <a:pt x="486" y="253"/>
                      </a:lnTo>
                      <a:lnTo>
                        <a:pt x="511" y="271"/>
                      </a:lnTo>
                      <a:lnTo>
                        <a:pt x="538" y="289"/>
                      </a:lnTo>
                      <a:lnTo>
                        <a:pt x="565" y="308"/>
                      </a:lnTo>
                      <a:lnTo>
                        <a:pt x="594" y="326"/>
                      </a:lnTo>
                      <a:lnTo>
                        <a:pt x="625" y="344"/>
                      </a:lnTo>
                      <a:lnTo>
                        <a:pt x="656" y="362"/>
                      </a:lnTo>
                      <a:lnTo>
                        <a:pt x="689" y="379"/>
                      </a:lnTo>
                      <a:lnTo>
                        <a:pt x="722" y="397"/>
                      </a:lnTo>
                      <a:lnTo>
                        <a:pt x="758" y="413"/>
                      </a:lnTo>
                      <a:lnTo>
                        <a:pt x="794" y="430"/>
                      </a:lnTo>
                      <a:lnTo>
                        <a:pt x="832" y="444"/>
                      </a:lnTo>
                      <a:lnTo>
                        <a:pt x="872" y="459"/>
                      </a:lnTo>
                      <a:lnTo>
                        <a:pt x="912" y="473"/>
                      </a:lnTo>
                      <a:lnTo>
                        <a:pt x="952" y="486"/>
                      </a:lnTo>
                      <a:lnTo>
                        <a:pt x="992" y="499"/>
                      </a:lnTo>
                      <a:lnTo>
                        <a:pt x="1033" y="511"/>
                      </a:lnTo>
                      <a:lnTo>
                        <a:pt x="1072" y="521"/>
                      </a:lnTo>
                      <a:lnTo>
                        <a:pt x="1110" y="532"/>
                      </a:lnTo>
                      <a:lnTo>
                        <a:pt x="1148" y="541"/>
                      </a:lnTo>
                      <a:lnTo>
                        <a:pt x="1186" y="549"/>
                      </a:lnTo>
                      <a:lnTo>
                        <a:pt x="1222" y="557"/>
                      </a:lnTo>
                      <a:lnTo>
                        <a:pt x="1292" y="572"/>
                      </a:lnTo>
                      <a:lnTo>
                        <a:pt x="1358" y="583"/>
                      </a:lnTo>
                      <a:lnTo>
                        <a:pt x="1420" y="593"/>
                      </a:lnTo>
                      <a:lnTo>
                        <a:pt x="1477" y="601"/>
                      </a:lnTo>
                      <a:lnTo>
                        <a:pt x="1530" y="607"/>
                      </a:lnTo>
                      <a:lnTo>
                        <a:pt x="1576" y="611"/>
                      </a:lnTo>
                      <a:lnTo>
                        <a:pt x="1616" y="614"/>
                      </a:lnTo>
                      <a:lnTo>
                        <a:pt x="1650" y="616"/>
                      </a:lnTo>
                      <a:lnTo>
                        <a:pt x="1677" y="618"/>
                      </a:lnTo>
                      <a:lnTo>
                        <a:pt x="1698" y="618"/>
                      </a:lnTo>
                      <a:lnTo>
                        <a:pt x="1710" y="619"/>
                      </a:lnTo>
                      <a:lnTo>
                        <a:pt x="1714" y="619"/>
                      </a:lnTo>
                      <a:lnTo>
                        <a:pt x="1713" y="624"/>
                      </a:lnTo>
                      <a:lnTo>
                        <a:pt x="1711" y="639"/>
                      </a:lnTo>
                      <a:lnTo>
                        <a:pt x="1708" y="661"/>
                      </a:lnTo>
                      <a:lnTo>
                        <a:pt x="1705" y="692"/>
                      </a:lnTo>
                      <a:lnTo>
                        <a:pt x="1701" y="731"/>
                      </a:lnTo>
                      <a:lnTo>
                        <a:pt x="1697" y="776"/>
                      </a:lnTo>
                      <a:lnTo>
                        <a:pt x="1694" y="827"/>
                      </a:lnTo>
                      <a:lnTo>
                        <a:pt x="1692" y="883"/>
                      </a:lnTo>
                      <a:lnTo>
                        <a:pt x="1691" y="943"/>
                      </a:lnTo>
                      <a:lnTo>
                        <a:pt x="1692" y="1006"/>
                      </a:lnTo>
                      <a:lnTo>
                        <a:pt x="1692" y="1039"/>
                      </a:lnTo>
                      <a:lnTo>
                        <a:pt x="1694" y="1072"/>
                      </a:lnTo>
                      <a:lnTo>
                        <a:pt x="1696" y="1106"/>
                      </a:lnTo>
                      <a:lnTo>
                        <a:pt x="1699" y="1140"/>
                      </a:lnTo>
                      <a:lnTo>
                        <a:pt x="1702" y="1175"/>
                      </a:lnTo>
                      <a:lnTo>
                        <a:pt x="1706" y="1210"/>
                      </a:lnTo>
                      <a:lnTo>
                        <a:pt x="1711" y="1245"/>
                      </a:lnTo>
                      <a:lnTo>
                        <a:pt x="1717" y="1280"/>
                      </a:lnTo>
                      <a:lnTo>
                        <a:pt x="1725" y="1315"/>
                      </a:lnTo>
                      <a:lnTo>
                        <a:pt x="1732" y="1351"/>
                      </a:lnTo>
                      <a:lnTo>
                        <a:pt x="1741" y="1385"/>
                      </a:lnTo>
                      <a:lnTo>
                        <a:pt x="1751" y="1420"/>
                      </a:lnTo>
                      <a:lnTo>
                        <a:pt x="1789" y="1547"/>
                      </a:lnTo>
                      <a:lnTo>
                        <a:pt x="1820" y="1657"/>
                      </a:lnTo>
                      <a:lnTo>
                        <a:pt x="1844" y="1752"/>
                      </a:lnTo>
                      <a:lnTo>
                        <a:pt x="1865" y="1828"/>
                      </a:lnTo>
                      <a:lnTo>
                        <a:pt x="1880" y="1888"/>
                      </a:lnTo>
                      <a:lnTo>
                        <a:pt x="1889" y="1930"/>
                      </a:lnTo>
                      <a:lnTo>
                        <a:pt x="1895" y="1956"/>
                      </a:lnTo>
                      <a:lnTo>
                        <a:pt x="1897" y="1964"/>
                      </a:lnTo>
                      <a:lnTo>
                        <a:pt x="1887" y="1961"/>
                      </a:lnTo>
                      <a:lnTo>
                        <a:pt x="1858" y="1953"/>
                      </a:lnTo>
                      <a:lnTo>
                        <a:pt x="1814" y="1938"/>
                      </a:lnTo>
                      <a:lnTo>
                        <a:pt x="1754" y="1916"/>
                      </a:lnTo>
                      <a:lnTo>
                        <a:pt x="1718" y="1904"/>
                      </a:lnTo>
                      <a:lnTo>
                        <a:pt x="1681" y="1888"/>
                      </a:lnTo>
                      <a:lnTo>
                        <a:pt x="1641" y="1872"/>
                      </a:lnTo>
                      <a:lnTo>
                        <a:pt x="1599" y="1853"/>
                      </a:lnTo>
                      <a:lnTo>
                        <a:pt x="1553" y="1834"/>
                      </a:lnTo>
                      <a:lnTo>
                        <a:pt x="1507" y="1813"/>
                      </a:lnTo>
                      <a:lnTo>
                        <a:pt x="1458" y="1789"/>
                      </a:lnTo>
                      <a:lnTo>
                        <a:pt x="1409" y="1765"/>
                      </a:lnTo>
                      <a:lnTo>
                        <a:pt x="1358" y="1739"/>
                      </a:lnTo>
                      <a:lnTo>
                        <a:pt x="1305" y="1710"/>
                      </a:lnTo>
                      <a:lnTo>
                        <a:pt x="1253" y="1680"/>
                      </a:lnTo>
                      <a:lnTo>
                        <a:pt x="1200" y="1648"/>
                      </a:lnTo>
                      <a:lnTo>
                        <a:pt x="1146" y="1615"/>
                      </a:lnTo>
                      <a:lnTo>
                        <a:pt x="1094" y="1580"/>
                      </a:lnTo>
                      <a:lnTo>
                        <a:pt x="1041" y="1543"/>
                      </a:lnTo>
                      <a:lnTo>
                        <a:pt x="988" y="1504"/>
                      </a:lnTo>
                      <a:lnTo>
                        <a:pt x="937" y="1464"/>
                      </a:lnTo>
                      <a:lnTo>
                        <a:pt x="887" y="1422"/>
                      </a:lnTo>
                      <a:lnTo>
                        <a:pt x="838" y="1377"/>
                      </a:lnTo>
                      <a:lnTo>
                        <a:pt x="790" y="1331"/>
                      </a:lnTo>
                      <a:lnTo>
                        <a:pt x="744" y="1284"/>
                      </a:lnTo>
                      <a:lnTo>
                        <a:pt x="700" y="1233"/>
                      </a:lnTo>
                      <a:lnTo>
                        <a:pt x="659" y="1182"/>
                      </a:lnTo>
                      <a:lnTo>
                        <a:pt x="620" y="1128"/>
                      </a:lnTo>
                      <a:lnTo>
                        <a:pt x="582" y="1073"/>
                      </a:lnTo>
                      <a:lnTo>
                        <a:pt x="547" y="1020"/>
                      </a:lnTo>
                      <a:lnTo>
                        <a:pt x="512" y="966"/>
                      </a:lnTo>
                      <a:lnTo>
                        <a:pt x="478" y="913"/>
                      </a:lnTo>
                      <a:lnTo>
                        <a:pt x="445" y="860"/>
                      </a:lnTo>
                      <a:lnTo>
                        <a:pt x="414" y="808"/>
                      </a:lnTo>
                      <a:lnTo>
                        <a:pt x="383" y="757"/>
                      </a:lnTo>
                      <a:lnTo>
                        <a:pt x="354" y="707"/>
                      </a:lnTo>
                      <a:lnTo>
                        <a:pt x="298" y="609"/>
                      </a:lnTo>
                      <a:lnTo>
                        <a:pt x="248" y="515"/>
                      </a:lnTo>
                      <a:lnTo>
                        <a:pt x="201" y="428"/>
                      </a:lnTo>
                      <a:lnTo>
                        <a:pt x="159" y="346"/>
                      </a:lnTo>
                      <a:lnTo>
                        <a:pt x="122" y="271"/>
                      </a:lnTo>
                      <a:lnTo>
                        <a:pt x="90" y="204"/>
                      </a:lnTo>
                      <a:lnTo>
                        <a:pt x="63" y="144"/>
                      </a:lnTo>
                      <a:lnTo>
                        <a:pt x="40" y="95"/>
                      </a:lnTo>
                      <a:lnTo>
                        <a:pt x="23" y="55"/>
                      </a:lnTo>
                      <a:lnTo>
                        <a:pt x="10" y="25"/>
                      </a:lnTo>
                      <a:lnTo>
                        <a:pt x="2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22" name="Rectangle 14"/>
                <p:cNvSpPr>
                  <a:spLocks noChangeArrowheads="1"/>
                </p:cNvSpPr>
                <p:nvPr/>
              </p:nvSpPr>
              <p:spPr bwMode="auto">
                <a:xfrm>
                  <a:off x="-322264" y="3673473"/>
                  <a:ext cx="71438" cy="26670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23" name="Freeform 15"/>
                <p:cNvSpPr>
                  <a:spLocks noEditPoints="1"/>
                </p:cNvSpPr>
                <p:nvPr/>
              </p:nvSpPr>
              <p:spPr bwMode="auto">
                <a:xfrm>
                  <a:off x="-1085848" y="3427412"/>
                  <a:ext cx="722310" cy="474662"/>
                </a:xfrm>
                <a:custGeom>
                  <a:avLst/>
                  <a:gdLst/>
                  <a:ahLst/>
                  <a:cxnLst>
                    <a:cxn ang="0">
                      <a:pos x="3075" y="1468"/>
                    </a:cxn>
                    <a:cxn ang="0">
                      <a:pos x="2973" y="1747"/>
                    </a:cxn>
                    <a:cxn ang="0">
                      <a:pos x="2863" y="1952"/>
                    </a:cxn>
                    <a:cxn ang="0">
                      <a:pos x="2710" y="2160"/>
                    </a:cxn>
                    <a:cxn ang="0">
                      <a:pos x="2511" y="2339"/>
                    </a:cxn>
                    <a:cxn ang="0">
                      <a:pos x="2320" y="2462"/>
                    </a:cxn>
                    <a:cxn ang="0">
                      <a:pos x="2154" y="2534"/>
                    </a:cxn>
                    <a:cxn ang="0">
                      <a:pos x="2007" y="2573"/>
                    </a:cxn>
                    <a:cxn ang="0">
                      <a:pos x="1958" y="2695"/>
                    </a:cxn>
                    <a:cxn ang="0">
                      <a:pos x="2096" y="3022"/>
                    </a:cxn>
                    <a:cxn ang="0">
                      <a:pos x="2290" y="3365"/>
                    </a:cxn>
                    <a:cxn ang="0">
                      <a:pos x="2554" y="3671"/>
                    </a:cxn>
                    <a:cxn ang="0">
                      <a:pos x="2881" y="3846"/>
                    </a:cxn>
                    <a:cxn ang="0">
                      <a:pos x="3448" y="3881"/>
                    </a:cxn>
                    <a:cxn ang="0">
                      <a:pos x="4430" y="3888"/>
                    </a:cxn>
                    <a:cxn ang="0">
                      <a:pos x="6438" y="3871"/>
                    </a:cxn>
                    <a:cxn ang="0">
                      <a:pos x="7321" y="3383"/>
                    </a:cxn>
                    <a:cxn ang="0">
                      <a:pos x="3362" y="4776"/>
                    </a:cxn>
                    <a:cxn ang="0">
                      <a:pos x="3091" y="4729"/>
                    </a:cxn>
                    <a:cxn ang="0">
                      <a:pos x="2684" y="4621"/>
                    </a:cxn>
                    <a:cxn ang="0">
                      <a:pos x="2225" y="4427"/>
                    </a:cxn>
                    <a:cxn ang="0">
                      <a:pos x="1818" y="4129"/>
                    </a:cxn>
                    <a:cxn ang="0">
                      <a:pos x="1562" y="3707"/>
                    </a:cxn>
                    <a:cxn ang="0">
                      <a:pos x="1416" y="3301"/>
                    </a:cxn>
                    <a:cxn ang="0">
                      <a:pos x="1307" y="2948"/>
                    </a:cxn>
                    <a:cxn ang="0">
                      <a:pos x="1233" y="2622"/>
                    </a:cxn>
                    <a:cxn ang="0">
                      <a:pos x="1128" y="2549"/>
                    </a:cxn>
                    <a:cxn ang="0">
                      <a:pos x="837" y="2426"/>
                    </a:cxn>
                    <a:cxn ang="0">
                      <a:pos x="528" y="2253"/>
                    </a:cxn>
                    <a:cxn ang="0">
                      <a:pos x="246" y="2019"/>
                    </a:cxn>
                    <a:cxn ang="0">
                      <a:pos x="73" y="1727"/>
                    </a:cxn>
                    <a:cxn ang="0">
                      <a:pos x="20" y="1406"/>
                    </a:cxn>
                    <a:cxn ang="0">
                      <a:pos x="2" y="1107"/>
                    </a:cxn>
                    <a:cxn ang="0">
                      <a:pos x="10" y="690"/>
                    </a:cxn>
                    <a:cxn ang="0">
                      <a:pos x="1647" y="909"/>
                    </a:cxn>
                    <a:cxn ang="0">
                      <a:pos x="1814" y="935"/>
                    </a:cxn>
                    <a:cxn ang="0">
                      <a:pos x="1962" y="1006"/>
                    </a:cxn>
                    <a:cxn ang="0">
                      <a:pos x="2083" y="1115"/>
                    </a:cxn>
                    <a:cxn ang="0">
                      <a:pos x="2167" y="1254"/>
                    </a:cxn>
                    <a:cxn ang="0">
                      <a:pos x="2209" y="1416"/>
                    </a:cxn>
                    <a:cxn ang="0">
                      <a:pos x="2200" y="1587"/>
                    </a:cxn>
                    <a:cxn ang="0">
                      <a:pos x="2144" y="1742"/>
                    </a:cxn>
                    <a:cxn ang="0">
                      <a:pos x="2047" y="1872"/>
                    </a:cxn>
                    <a:cxn ang="0">
                      <a:pos x="1915" y="1969"/>
                    </a:cxn>
                    <a:cxn ang="0">
                      <a:pos x="1760" y="2026"/>
                    </a:cxn>
                    <a:cxn ang="0">
                      <a:pos x="1589" y="2034"/>
                    </a:cxn>
                    <a:cxn ang="0">
                      <a:pos x="1427" y="1993"/>
                    </a:cxn>
                    <a:cxn ang="0">
                      <a:pos x="1287" y="1909"/>
                    </a:cxn>
                    <a:cxn ang="0">
                      <a:pos x="1178" y="1788"/>
                    </a:cxn>
                    <a:cxn ang="0">
                      <a:pos x="1107" y="1641"/>
                    </a:cxn>
                    <a:cxn ang="0">
                      <a:pos x="1081" y="1473"/>
                    </a:cxn>
                    <a:cxn ang="0">
                      <a:pos x="1107" y="1306"/>
                    </a:cxn>
                    <a:cxn ang="0">
                      <a:pos x="1178" y="1159"/>
                    </a:cxn>
                    <a:cxn ang="0">
                      <a:pos x="1287" y="1039"/>
                    </a:cxn>
                    <a:cxn ang="0">
                      <a:pos x="1427" y="954"/>
                    </a:cxn>
                    <a:cxn ang="0">
                      <a:pos x="1589" y="912"/>
                    </a:cxn>
                  </a:cxnLst>
                  <a:rect l="0" t="0" r="r" b="b"/>
                  <a:pathLst>
                    <a:path w="8195" h="5385">
                      <a:moveTo>
                        <a:pt x="23" y="546"/>
                      </a:moveTo>
                      <a:lnTo>
                        <a:pt x="3088" y="0"/>
                      </a:lnTo>
                      <a:lnTo>
                        <a:pt x="3088" y="1418"/>
                      </a:lnTo>
                      <a:lnTo>
                        <a:pt x="3086" y="1424"/>
                      </a:lnTo>
                      <a:lnTo>
                        <a:pt x="3081" y="1441"/>
                      </a:lnTo>
                      <a:lnTo>
                        <a:pt x="3075" y="1468"/>
                      </a:lnTo>
                      <a:lnTo>
                        <a:pt x="3065" y="1504"/>
                      </a:lnTo>
                      <a:lnTo>
                        <a:pt x="3050" y="1547"/>
                      </a:lnTo>
                      <a:lnTo>
                        <a:pt x="3034" y="1598"/>
                      </a:lnTo>
                      <a:lnTo>
                        <a:pt x="3012" y="1653"/>
                      </a:lnTo>
                      <a:lnTo>
                        <a:pt x="2987" y="1714"/>
                      </a:lnTo>
                      <a:lnTo>
                        <a:pt x="2973" y="1747"/>
                      </a:lnTo>
                      <a:lnTo>
                        <a:pt x="2957" y="1780"/>
                      </a:lnTo>
                      <a:lnTo>
                        <a:pt x="2941" y="1813"/>
                      </a:lnTo>
                      <a:lnTo>
                        <a:pt x="2923" y="1847"/>
                      </a:lnTo>
                      <a:lnTo>
                        <a:pt x="2905" y="1882"/>
                      </a:lnTo>
                      <a:lnTo>
                        <a:pt x="2885" y="1917"/>
                      </a:lnTo>
                      <a:lnTo>
                        <a:pt x="2863" y="1952"/>
                      </a:lnTo>
                      <a:lnTo>
                        <a:pt x="2841" y="1987"/>
                      </a:lnTo>
                      <a:lnTo>
                        <a:pt x="2817" y="2022"/>
                      </a:lnTo>
                      <a:lnTo>
                        <a:pt x="2792" y="2057"/>
                      </a:lnTo>
                      <a:lnTo>
                        <a:pt x="2765" y="2092"/>
                      </a:lnTo>
                      <a:lnTo>
                        <a:pt x="2739" y="2126"/>
                      </a:lnTo>
                      <a:lnTo>
                        <a:pt x="2710" y="2160"/>
                      </a:lnTo>
                      <a:lnTo>
                        <a:pt x="2679" y="2192"/>
                      </a:lnTo>
                      <a:lnTo>
                        <a:pt x="2647" y="2225"/>
                      </a:lnTo>
                      <a:lnTo>
                        <a:pt x="2614" y="2256"/>
                      </a:lnTo>
                      <a:lnTo>
                        <a:pt x="2579" y="2286"/>
                      </a:lnTo>
                      <a:lnTo>
                        <a:pt x="2545" y="2313"/>
                      </a:lnTo>
                      <a:lnTo>
                        <a:pt x="2511" y="2339"/>
                      </a:lnTo>
                      <a:lnTo>
                        <a:pt x="2478" y="2364"/>
                      </a:lnTo>
                      <a:lnTo>
                        <a:pt x="2446" y="2387"/>
                      </a:lnTo>
                      <a:lnTo>
                        <a:pt x="2413" y="2407"/>
                      </a:lnTo>
                      <a:lnTo>
                        <a:pt x="2382" y="2427"/>
                      </a:lnTo>
                      <a:lnTo>
                        <a:pt x="2351" y="2445"/>
                      </a:lnTo>
                      <a:lnTo>
                        <a:pt x="2320" y="2462"/>
                      </a:lnTo>
                      <a:lnTo>
                        <a:pt x="2290" y="2477"/>
                      </a:lnTo>
                      <a:lnTo>
                        <a:pt x="2261" y="2491"/>
                      </a:lnTo>
                      <a:lnTo>
                        <a:pt x="2233" y="2503"/>
                      </a:lnTo>
                      <a:lnTo>
                        <a:pt x="2207" y="2514"/>
                      </a:lnTo>
                      <a:lnTo>
                        <a:pt x="2180" y="2525"/>
                      </a:lnTo>
                      <a:lnTo>
                        <a:pt x="2154" y="2534"/>
                      </a:lnTo>
                      <a:lnTo>
                        <a:pt x="2130" y="2542"/>
                      </a:lnTo>
                      <a:lnTo>
                        <a:pt x="2106" y="2549"/>
                      </a:lnTo>
                      <a:lnTo>
                        <a:pt x="2084" y="2556"/>
                      </a:lnTo>
                      <a:lnTo>
                        <a:pt x="2063" y="2562"/>
                      </a:lnTo>
                      <a:lnTo>
                        <a:pt x="2043" y="2566"/>
                      </a:lnTo>
                      <a:lnTo>
                        <a:pt x="2007" y="2573"/>
                      </a:lnTo>
                      <a:lnTo>
                        <a:pt x="1977" y="2578"/>
                      </a:lnTo>
                      <a:lnTo>
                        <a:pt x="1935" y="2582"/>
                      </a:lnTo>
                      <a:lnTo>
                        <a:pt x="1921" y="2583"/>
                      </a:lnTo>
                      <a:lnTo>
                        <a:pt x="1925" y="2597"/>
                      </a:lnTo>
                      <a:lnTo>
                        <a:pt x="1937" y="2635"/>
                      </a:lnTo>
                      <a:lnTo>
                        <a:pt x="1958" y="2695"/>
                      </a:lnTo>
                      <a:lnTo>
                        <a:pt x="1988" y="2772"/>
                      </a:lnTo>
                      <a:lnTo>
                        <a:pt x="2005" y="2816"/>
                      </a:lnTo>
                      <a:lnTo>
                        <a:pt x="2025" y="2864"/>
                      </a:lnTo>
                      <a:lnTo>
                        <a:pt x="2047" y="2914"/>
                      </a:lnTo>
                      <a:lnTo>
                        <a:pt x="2070" y="2967"/>
                      </a:lnTo>
                      <a:lnTo>
                        <a:pt x="2096" y="3022"/>
                      </a:lnTo>
                      <a:lnTo>
                        <a:pt x="2123" y="3078"/>
                      </a:lnTo>
                      <a:lnTo>
                        <a:pt x="2153" y="3134"/>
                      </a:lnTo>
                      <a:lnTo>
                        <a:pt x="2185" y="3192"/>
                      </a:lnTo>
                      <a:lnTo>
                        <a:pt x="2218" y="3251"/>
                      </a:lnTo>
                      <a:lnTo>
                        <a:pt x="2253" y="3309"/>
                      </a:lnTo>
                      <a:lnTo>
                        <a:pt x="2290" y="3365"/>
                      </a:lnTo>
                      <a:lnTo>
                        <a:pt x="2330" y="3422"/>
                      </a:lnTo>
                      <a:lnTo>
                        <a:pt x="2371" y="3476"/>
                      </a:lnTo>
                      <a:lnTo>
                        <a:pt x="2413" y="3529"/>
                      </a:lnTo>
                      <a:lnTo>
                        <a:pt x="2459" y="3579"/>
                      </a:lnTo>
                      <a:lnTo>
                        <a:pt x="2505" y="3627"/>
                      </a:lnTo>
                      <a:lnTo>
                        <a:pt x="2554" y="3671"/>
                      </a:lnTo>
                      <a:lnTo>
                        <a:pt x="2603" y="3712"/>
                      </a:lnTo>
                      <a:lnTo>
                        <a:pt x="2656" y="3748"/>
                      </a:lnTo>
                      <a:lnTo>
                        <a:pt x="2710" y="3781"/>
                      </a:lnTo>
                      <a:lnTo>
                        <a:pt x="2764" y="3808"/>
                      </a:lnTo>
                      <a:lnTo>
                        <a:pt x="2822" y="3830"/>
                      </a:lnTo>
                      <a:lnTo>
                        <a:pt x="2881" y="3846"/>
                      </a:lnTo>
                      <a:lnTo>
                        <a:pt x="2942" y="3857"/>
                      </a:lnTo>
                      <a:lnTo>
                        <a:pt x="3012" y="3863"/>
                      </a:lnTo>
                      <a:lnTo>
                        <a:pt x="3099" y="3869"/>
                      </a:lnTo>
                      <a:lnTo>
                        <a:pt x="3201" y="3873"/>
                      </a:lnTo>
                      <a:lnTo>
                        <a:pt x="3318" y="3877"/>
                      </a:lnTo>
                      <a:lnTo>
                        <a:pt x="3448" y="3881"/>
                      </a:lnTo>
                      <a:lnTo>
                        <a:pt x="3589" y="3883"/>
                      </a:lnTo>
                      <a:lnTo>
                        <a:pt x="3741" y="3885"/>
                      </a:lnTo>
                      <a:lnTo>
                        <a:pt x="3902" y="3887"/>
                      </a:lnTo>
                      <a:lnTo>
                        <a:pt x="4072" y="3888"/>
                      </a:lnTo>
                      <a:lnTo>
                        <a:pt x="4248" y="3888"/>
                      </a:lnTo>
                      <a:lnTo>
                        <a:pt x="4430" y="3888"/>
                      </a:lnTo>
                      <a:lnTo>
                        <a:pt x="4616" y="3888"/>
                      </a:lnTo>
                      <a:lnTo>
                        <a:pt x="4995" y="3886"/>
                      </a:lnTo>
                      <a:lnTo>
                        <a:pt x="5377" y="3883"/>
                      </a:lnTo>
                      <a:lnTo>
                        <a:pt x="5752" y="3880"/>
                      </a:lnTo>
                      <a:lnTo>
                        <a:pt x="6108" y="3875"/>
                      </a:lnTo>
                      <a:lnTo>
                        <a:pt x="6438" y="3871"/>
                      </a:lnTo>
                      <a:lnTo>
                        <a:pt x="6729" y="3867"/>
                      </a:lnTo>
                      <a:lnTo>
                        <a:pt x="6973" y="3863"/>
                      </a:lnTo>
                      <a:lnTo>
                        <a:pt x="7160" y="3860"/>
                      </a:lnTo>
                      <a:lnTo>
                        <a:pt x="7280" y="3858"/>
                      </a:lnTo>
                      <a:lnTo>
                        <a:pt x="7321" y="3857"/>
                      </a:lnTo>
                      <a:lnTo>
                        <a:pt x="7321" y="3383"/>
                      </a:lnTo>
                      <a:lnTo>
                        <a:pt x="8195" y="3383"/>
                      </a:lnTo>
                      <a:lnTo>
                        <a:pt x="8195" y="5385"/>
                      </a:lnTo>
                      <a:lnTo>
                        <a:pt x="7501" y="5385"/>
                      </a:lnTo>
                      <a:lnTo>
                        <a:pt x="7337" y="4779"/>
                      </a:lnTo>
                      <a:lnTo>
                        <a:pt x="3379" y="4779"/>
                      </a:lnTo>
                      <a:lnTo>
                        <a:pt x="3362" y="4776"/>
                      </a:lnTo>
                      <a:lnTo>
                        <a:pt x="3316" y="4770"/>
                      </a:lnTo>
                      <a:lnTo>
                        <a:pt x="3282" y="4765"/>
                      </a:lnTo>
                      <a:lnTo>
                        <a:pt x="3242" y="4758"/>
                      </a:lnTo>
                      <a:lnTo>
                        <a:pt x="3197" y="4751"/>
                      </a:lnTo>
                      <a:lnTo>
                        <a:pt x="3145" y="4740"/>
                      </a:lnTo>
                      <a:lnTo>
                        <a:pt x="3091" y="4729"/>
                      </a:lnTo>
                      <a:lnTo>
                        <a:pt x="3031" y="4717"/>
                      </a:lnTo>
                      <a:lnTo>
                        <a:pt x="2967" y="4701"/>
                      </a:lnTo>
                      <a:lnTo>
                        <a:pt x="2900" y="4685"/>
                      </a:lnTo>
                      <a:lnTo>
                        <a:pt x="2830" y="4665"/>
                      </a:lnTo>
                      <a:lnTo>
                        <a:pt x="2758" y="4645"/>
                      </a:lnTo>
                      <a:lnTo>
                        <a:pt x="2684" y="4621"/>
                      </a:lnTo>
                      <a:lnTo>
                        <a:pt x="2608" y="4595"/>
                      </a:lnTo>
                      <a:lnTo>
                        <a:pt x="2532" y="4566"/>
                      </a:lnTo>
                      <a:lnTo>
                        <a:pt x="2454" y="4535"/>
                      </a:lnTo>
                      <a:lnTo>
                        <a:pt x="2378" y="4502"/>
                      </a:lnTo>
                      <a:lnTo>
                        <a:pt x="2302" y="4466"/>
                      </a:lnTo>
                      <a:lnTo>
                        <a:pt x="2225" y="4427"/>
                      </a:lnTo>
                      <a:lnTo>
                        <a:pt x="2152" y="4385"/>
                      </a:lnTo>
                      <a:lnTo>
                        <a:pt x="2080" y="4341"/>
                      </a:lnTo>
                      <a:lnTo>
                        <a:pt x="2009" y="4292"/>
                      </a:lnTo>
                      <a:lnTo>
                        <a:pt x="1942" y="4241"/>
                      </a:lnTo>
                      <a:lnTo>
                        <a:pt x="1878" y="4186"/>
                      </a:lnTo>
                      <a:lnTo>
                        <a:pt x="1818" y="4129"/>
                      </a:lnTo>
                      <a:lnTo>
                        <a:pt x="1763" y="4067"/>
                      </a:lnTo>
                      <a:lnTo>
                        <a:pt x="1712" y="4002"/>
                      </a:lnTo>
                      <a:lnTo>
                        <a:pt x="1665" y="3933"/>
                      </a:lnTo>
                      <a:lnTo>
                        <a:pt x="1626" y="3861"/>
                      </a:lnTo>
                      <a:lnTo>
                        <a:pt x="1592" y="3783"/>
                      </a:lnTo>
                      <a:lnTo>
                        <a:pt x="1562" y="3707"/>
                      </a:lnTo>
                      <a:lnTo>
                        <a:pt x="1533" y="3632"/>
                      </a:lnTo>
                      <a:lnTo>
                        <a:pt x="1506" y="3561"/>
                      </a:lnTo>
                      <a:lnTo>
                        <a:pt x="1482" y="3492"/>
                      </a:lnTo>
                      <a:lnTo>
                        <a:pt x="1458" y="3426"/>
                      </a:lnTo>
                      <a:lnTo>
                        <a:pt x="1436" y="3362"/>
                      </a:lnTo>
                      <a:lnTo>
                        <a:pt x="1416" y="3301"/>
                      </a:lnTo>
                      <a:lnTo>
                        <a:pt x="1396" y="3243"/>
                      </a:lnTo>
                      <a:lnTo>
                        <a:pt x="1378" y="3188"/>
                      </a:lnTo>
                      <a:lnTo>
                        <a:pt x="1362" y="3134"/>
                      </a:lnTo>
                      <a:lnTo>
                        <a:pt x="1346" y="3084"/>
                      </a:lnTo>
                      <a:lnTo>
                        <a:pt x="1332" y="3037"/>
                      </a:lnTo>
                      <a:lnTo>
                        <a:pt x="1307" y="2948"/>
                      </a:lnTo>
                      <a:lnTo>
                        <a:pt x="1286" y="2870"/>
                      </a:lnTo>
                      <a:lnTo>
                        <a:pt x="1269" y="2802"/>
                      </a:lnTo>
                      <a:lnTo>
                        <a:pt x="1255" y="2742"/>
                      </a:lnTo>
                      <a:lnTo>
                        <a:pt x="1245" y="2694"/>
                      </a:lnTo>
                      <a:lnTo>
                        <a:pt x="1238" y="2653"/>
                      </a:lnTo>
                      <a:lnTo>
                        <a:pt x="1233" y="2622"/>
                      </a:lnTo>
                      <a:lnTo>
                        <a:pt x="1230" y="2600"/>
                      </a:lnTo>
                      <a:lnTo>
                        <a:pt x="1228" y="2587"/>
                      </a:lnTo>
                      <a:lnTo>
                        <a:pt x="1228" y="2583"/>
                      </a:lnTo>
                      <a:lnTo>
                        <a:pt x="1215" y="2579"/>
                      </a:lnTo>
                      <a:lnTo>
                        <a:pt x="1181" y="2568"/>
                      </a:lnTo>
                      <a:lnTo>
                        <a:pt x="1128" y="2549"/>
                      </a:lnTo>
                      <a:lnTo>
                        <a:pt x="1060" y="2523"/>
                      </a:lnTo>
                      <a:lnTo>
                        <a:pt x="1021" y="2507"/>
                      </a:lnTo>
                      <a:lnTo>
                        <a:pt x="979" y="2490"/>
                      </a:lnTo>
                      <a:lnTo>
                        <a:pt x="933" y="2470"/>
                      </a:lnTo>
                      <a:lnTo>
                        <a:pt x="887" y="2448"/>
                      </a:lnTo>
                      <a:lnTo>
                        <a:pt x="837" y="2426"/>
                      </a:lnTo>
                      <a:lnTo>
                        <a:pt x="788" y="2401"/>
                      </a:lnTo>
                      <a:lnTo>
                        <a:pt x="736" y="2375"/>
                      </a:lnTo>
                      <a:lnTo>
                        <a:pt x="684" y="2346"/>
                      </a:lnTo>
                      <a:lnTo>
                        <a:pt x="632" y="2317"/>
                      </a:lnTo>
                      <a:lnTo>
                        <a:pt x="580" y="2286"/>
                      </a:lnTo>
                      <a:lnTo>
                        <a:pt x="528" y="2253"/>
                      </a:lnTo>
                      <a:lnTo>
                        <a:pt x="477" y="2217"/>
                      </a:lnTo>
                      <a:lnTo>
                        <a:pt x="427" y="2181"/>
                      </a:lnTo>
                      <a:lnTo>
                        <a:pt x="379" y="2142"/>
                      </a:lnTo>
                      <a:lnTo>
                        <a:pt x="332" y="2103"/>
                      </a:lnTo>
                      <a:lnTo>
                        <a:pt x="289" y="2061"/>
                      </a:lnTo>
                      <a:lnTo>
                        <a:pt x="246" y="2019"/>
                      </a:lnTo>
                      <a:lnTo>
                        <a:pt x="208" y="1974"/>
                      </a:lnTo>
                      <a:lnTo>
                        <a:pt x="173" y="1927"/>
                      </a:lnTo>
                      <a:lnTo>
                        <a:pt x="141" y="1880"/>
                      </a:lnTo>
                      <a:lnTo>
                        <a:pt x="114" y="1830"/>
                      </a:lnTo>
                      <a:lnTo>
                        <a:pt x="91" y="1780"/>
                      </a:lnTo>
                      <a:lnTo>
                        <a:pt x="73" y="1727"/>
                      </a:lnTo>
                      <a:lnTo>
                        <a:pt x="60" y="1674"/>
                      </a:lnTo>
                      <a:lnTo>
                        <a:pt x="50" y="1619"/>
                      </a:lnTo>
                      <a:lnTo>
                        <a:pt x="41" y="1565"/>
                      </a:lnTo>
                      <a:lnTo>
                        <a:pt x="34" y="1511"/>
                      </a:lnTo>
                      <a:lnTo>
                        <a:pt x="27" y="1458"/>
                      </a:lnTo>
                      <a:lnTo>
                        <a:pt x="20" y="1406"/>
                      </a:lnTo>
                      <a:lnTo>
                        <a:pt x="16" y="1353"/>
                      </a:lnTo>
                      <a:lnTo>
                        <a:pt x="11" y="1302"/>
                      </a:lnTo>
                      <a:lnTo>
                        <a:pt x="8" y="1251"/>
                      </a:lnTo>
                      <a:lnTo>
                        <a:pt x="5" y="1203"/>
                      </a:lnTo>
                      <a:lnTo>
                        <a:pt x="3" y="1155"/>
                      </a:lnTo>
                      <a:lnTo>
                        <a:pt x="2" y="1107"/>
                      </a:lnTo>
                      <a:lnTo>
                        <a:pt x="1" y="1061"/>
                      </a:lnTo>
                      <a:lnTo>
                        <a:pt x="0" y="973"/>
                      </a:lnTo>
                      <a:lnTo>
                        <a:pt x="1" y="891"/>
                      </a:lnTo>
                      <a:lnTo>
                        <a:pt x="3" y="817"/>
                      </a:lnTo>
                      <a:lnTo>
                        <a:pt x="6" y="749"/>
                      </a:lnTo>
                      <a:lnTo>
                        <a:pt x="10" y="690"/>
                      </a:lnTo>
                      <a:lnTo>
                        <a:pt x="14" y="639"/>
                      </a:lnTo>
                      <a:lnTo>
                        <a:pt x="17" y="599"/>
                      </a:lnTo>
                      <a:lnTo>
                        <a:pt x="20" y="570"/>
                      </a:lnTo>
                      <a:lnTo>
                        <a:pt x="22" y="552"/>
                      </a:lnTo>
                      <a:lnTo>
                        <a:pt x="23" y="546"/>
                      </a:lnTo>
                      <a:close/>
                      <a:moveTo>
                        <a:pt x="1647" y="909"/>
                      </a:moveTo>
                      <a:lnTo>
                        <a:pt x="1676" y="910"/>
                      </a:lnTo>
                      <a:lnTo>
                        <a:pt x="1705" y="912"/>
                      </a:lnTo>
                      <a:lnTo>
                        <a:pt x="1733" y="916"/>
                      </a:lnTo>
                      <a:lnTo>
                        <a:pt x="1760" y="921"/>
                      </a:lnTo>
                      <a:lnTo>
                        <a:pt x="1787" y="928"/>
                      </a:lnTo>
                      <a:lnTo>
                        <a:pt x="1814" y="935"/>
                      </a:lnTo>
                      <a:lnTo>
                        <a:pt x="1841" y="944"/>
                      </a:lnTo>
                      <a:lnTo>
                        <a:pt x="1867" y="954"/>
                      </a:lnTo>
                      <a:lnTo>
                        <a:pt x="1892" y="965"/>
                      </a:lnTo>
                      <a:lnTo>
                        <a:pt x="1915" y="977"/>
                      </a:lnTo>
                      <a:lnTo>
                        <a:pt x="1939" y="992"/>
                      </a:lnTo>
                      <a:lnTo>
                        <a:pt x="1962" y="1006"/>
                      </a:lnTo>
                      <a:lnTo>
                        <a:pt x="1985" y="1022"/>
                      </a:lnTo>
                      <a:lnTo>
                        <a:pt x="2005" y="1039"/>
                      </a:lnTo>
                      <a:lnTo>
                        <a:pt x="2026" y="1057"/>
                      </a:lnTo>
                      <a:lnTo>
                        <a:pt x="2047" y="1075"/>
                      </a:lnTo>
                      <a:lnTo>
                        <a:pt x="2064" y="1095"/>
                      </a:lnTo>
                      <a:lnTo>
                        <a:pt x="2083" y="1115"/>
                      </a:lnTo>
                      <a:lnTo>
                        <a:pt x="2099" y="1136"/>
                      </a:lnTo>
                      <a:lnTo>
                        <a:pt x="2115" y="1159"/>
                      </a:lnTo>
                      <a:lnTo>
                        <a:pt x="2129" y="1181"/>
                      </a:lnTo>
                      <a:lnTo>
                        <a:pt x="2144" y="1205"/>
                      </a:lnTo>
                      <a:lnTo>
                        <a:pt x="2156" y="1230"/>
                      </a:lnTo>
                      <a:lnTo>
                        <a:pt x="2167" y="1254"/>
                      </a:lnTo>
                      <a:lnTo>
                        <a:pt x="2178" y="1280"/>
                      </a:lnTo>
                      <a:lnTo>
                        <a:pt x="2186" y="1306"/>
                      </a:lnTo>
                      <a:lnTo>
                        <a:pt x="2194" y="1333"/>
                      </a:lnTo>
                      <a:lnTo>
                        <a:pt x="2200" y="1360"/>
                      </a:lnTo>
                      <a:lnTo>
                        <a:pt x="2206" y="1388"/>
                      </a:lnTo>
                      <a:lnTo>
                        <a:pt x="2209" y="1416"/>
                      </a:lnTo>
                      <a:lnTo>
                        <a:pt x="2211" y="1445"/>
                      </a:lnTo>
                      <a:lnTo>
                        <a:pt x="2212" y="1473"/>
                      </a:lnTo>
                      <a:lnTo>
                        <a:pt x="2211" y="1503"/>
                      </a:lnTo>
                      <a:lnTo>
                        <a:pt x="2209" y="1532"/>
                      </a:lnTo>
                      <a:lnTo>
                        <a:pt x="2206" y="1559"/>
                      </a:lnTo>
                      <a:lnTo>
                        <a:pt x="2200" y="1587"/>
                      </a:lnTo>
                      <a:lnTo>
                        <a:pt x="2194" y="1614"/>
                      </a:lnTo>
                      <a:lnTo>
                        <a:pt x="2186" y="1641"/>
                      </a:lnTo>
                      <a:lnTo>
                        <a:pt x="2178" y="1668"/>
                      </a:lnTo>
                      <a:lnTo>
                        <a:pt x="2167" y="1692"/>
                      </a:lnTo>
                      <a:lnTo>
                        <a:pt x="2156" y="1718"/>
                      </a:lnTo>
                      <a:lnTo>
                        <a:pt x="2144" y="1742"/>
                      </a:lnTo>
                      <a:lnTo>
                        <a:pt x="2129" y="1765"/>
                      </a:lnTo>
                      <a:lnTo>
                        <a:pt x="2115" y="1788"/>
                      </a:lnTo>
                      <a:lnTo>
                        <a:pt x="2099" y="1811"/>
                      </a:lnTo>
                      <a:lnTo>
                        <a:pt x="2083" y="1832"/>
                      </a:lnTo>
                      <a:lnTo>
                        <a:pt x="2064" y="1852"/>
                      </a:lnTo>
                      <a:lnTo>
                        <a:pt x="2047" y="1872"/>
                      </a:lnTo>
                      <a:lnTo>
                        <a:pt x="2026" y="1891"/>
                      </a:lnTo>
                      <a:lnTo>
                        <a:pt x="2005" y="1909"/>
                      </a:lnTo>
                      <a:lnTo>
                        <a:pt x="1985" y="1925"/>
                      </a:lnTo>
                      <a:lnTo>
                        <a:pt x="1962" y="1941"/>
                      </a:lnTo>
                      <a:lnTo>
                        <a:pt x="1939" y="1956"/>
                      </a:lnTo>
                      <a:lnTo>
                        <a:pt x="1915" y="1969"/>
                      </a:lnTo>
                      <a:lnTo>
                        <a:pt x="1892" y="1982"/>
                      </a:lnTo>
                      <a:lnTo>
                        <a:pt x="1867" y="1993"/>
                      </a:lnTo>
                      <a:lnTo>
                        <a:pt x="1841" y="2003"/>
                      </a:lnTo>
                      <a:lnTo>
                        <a:pt x="1814" y="2012"/>
                      </a:lnTo>
                      <a:lnTo>
                        <a:pt x="1787" y="2020"/>
                      </a:lnTo>
                      <a:lnTo>
                        <a:pt x="1760" y="2026"/>
                      </a:lnTo>
                      <a:lnTo>
                        <a:pt x="1733" y="2031"/>
                      </a:lnTo>
                      <a:lnTo>
                        <a:pt x="1705" y="2034"/>
                      </a:lnTo>
                      <a:lnTo>
                        <a:pt x="1676" y="2036"/>
                      </a:lnTo>
                      <a:lnTo>
                        <a:pt x="1647" y="2037"/>
                      </a:lnTo>
                      <a:lnTo>
                        <a:pt x="1618" y="2036"/>
                      </a:lnTo>
                      <a:lnTo>
                        <a:pt x="1589" y="2034"/>
                      </a:lnTo>
                      <a:lnTo>
                        <a:pt x="1560" y="2031"/>
                      </a:lnTo>
                      <a:lnTo>
                        <a:pt x="1533" y="2026"/>
                      </a:lnTo>
                      <a:lnTo>
                        <a:pt x="1505" y="2020"/>
                      </a:lnTo>
                      <a:lnTo>
                        <a:pt x="1479" y="2012"/>
                      </a:lnTo>
                      <a:lnTo>
                        <a:pt x="1453" y="2003"/>
                      </a:lnTo>
                      <a:lnTo>
                        <a:pt x="1427" y="1993"/>
                      </a:lnTo>
                      <a:lnTo>
                        <a:pt x="1401" y="1982"/>
                      </a:lnTo>
                      <a:lnTo>
                        <a:pt x="1377" y="1969"/>
                      </a:lnTo>
                      <a:lnTo>
                        <a:pt x="1354" y="1956"/>
                      </a:lnTo>
                      <a:lnTo>
                        <a:pt x="1331" y="1941"/>
                      </a:lnTo>
                      <a:lnTo>
                        <a:pt x="1308" y="1925"/>
                      </a:lnTo>
                      <a:lnTo>
                        <a:pt x="1287" y="1909"/>
                      </a:lnTo>
                      <a:lnTo>
                        <a:pt x="1267" y="1891"/>
                      </a:lnTo>
                      <a:lnTo>
                        <a:pt x="1247" y="1872"/>
                      </a:lnTo>
                      <a:lnTo>
                        <a:pt x="1229" y="1852"/>
                      </a:lnTo>
                      <a:lnTo>
                        <a:pt x="1210" y="1832"/>
                      </a:lnTo>
                      <a:lnTo>
                        <a:pt x="1194" y="1811"/>
                      </a:lnTo>
                      <a:lnTo>
                        <a:pt x="1178" y="1788"/>
                      </a:lnTo>
                      <a:lnTo>
                        <a:pt x="1163" y="1765"/>
                      </a:lnTo>
                      <a:lnTo>
                        <a:pt x="1149" y="1742"/>
                      </a:lnTo>
                      <a:lnTo>
                        <a:pt x="1137" y="1718"/>
                      </a:lnTo>
                      <a:lnTo>
                        <a:pt x="1125" y="1692"/>
                      </a:lnTo>
                      <a:lnTo>
                        <a:pt x="1115" y="1668"/>
                      </a:lnTo>
                      <a:lnTo>
                        <a:pt x="1107" y="1641"/>
                      </a:lnTo>
                      <a:lnTo>
                        <a:pt x="1098" y="1614"/>
                      </a:lnTo>
                      <a:lnTo>
                        <a:pt x="1092" y="1587"/>
                      </a:lnTo>
                      <a:lnTo>
                        <a:pt x="1087" y="1559"/>
                      </a:lnTo>
                      <a:lnTo>
                        <a:pt x="1084" y="1532"/>
                      </a:lnTo>
                      <a:lnTo>
                        <a:pt x="1082" y="1503"/>
                      </a:lnTo>
                      <a:lnTo>
                        <a:pt x="1081" y="1473"/>
                      </a:lnTo>
                      <a:lnTo>
                        <a:pt x="1082" y="1445"/>
                      </a:lnTo>
                      <a:lnTo>
                        <a:pt x="1084" y="1416"/>
                      </a:lnTo>
                      <a:lnTo>
                        <a:pt x="1087" y="1388"/>
                      </a:lnTo>
                      <a:lnTo>
                        <a:pt x="1092" y="1360"/>
                      </a:lnTo>
                      <a:lnTo>
                        <a:pt x="1098" y="1333"/>
                      </a:lnTo>
                      <a:lnTo>
                        <a:pt x="1107" y="1306"/>
                      </a:lnTo>
                      <a:lnTo>
                        <a:pt x="1115" y="1280"/>
                      </a:lnTo>
                      <a:lnTo>
                        <a:pt x="1125" y="1254"/>
                      </a:lnTo>
                      <a:lnTo>
                        <a:pt x="1137" y="1230"/>
                      </a:lnTo>
                      <a:lnTo>
                        <a:pt x="1149" y="1205"/>
                      </a:lnTo>
                      <a:lnTo>
                        <a:pt x="1163" y="1181"/>
                      </a:lnTo>
                      <a:lnTo>
                        <a:pt x="1178" y="1159"/>
                      </a:lnTo>
                      <a:lnTo>
                        <a:pt x="1194" y="1136"/>
                      </a:lnTo>
                      <a:lnTo>
                        <a:pt x="1210" y="1115"/>
                      </a:lnTo>
                      <a:lnTo>
                        <a:pt x="1229" y="1095"/>
                      </a:lnTo>
                      <a:lnTo>
                        <a:pt x="1247" y="1075"/>
                      </a:lnTo>
                      <a:lnTo>
                        <a:pt x="1267" y="1057"/>
                      </a:lnTo>
                      <a:lnTo>
                        <a:pt x="1287" y="1039"/>
                      </a:lnTo>
                      <a:lnTo>
                        <a:pt x="1308" y="1022"/>
                      </a:lnTo>
                      <a:lnTo>
                        <a:pt x="1331" y="1006"/>
                      </a:lnTo>
                      <a:lnTo>
                        <a:pt x="1354" y="992"/>
                      </a:lnTo>
                      <a:lnTo>
                        <a:pt x="1377" y="977"/>
                      </a:lnTo>
                      <a:lnTo>
                        <a:pt x="1401" y="965"/>
                      </a:lnTo>
                      <a:lnTo>
                        <a:pt x="1427" y="954"/>
                      </a:lnTo>
                      <a:lnTo>
                        <a:pt x="1453" y="944"/>
                      </a:lnTo>
                      <a:lnTo>
                        <a:pt x="1479" y="935"/>
                      </a:lnTo>
                      <a:lnTo>
                        <a:pt x="1505" y="928"/>
                      </a:lnTo>
                      <a:lnTo>
                        <a:pt x="1533" y="921"/>
                      </a:lnTo>
                      <a:lnTo>
                        <a:pt x="1560" y="916"/>
                      </a:lnTo>
                      <a:lnTo>
                        <a:pt x="1589" y="912"/>
                      </a:lnTo>
                      <a:lnTo>
                        <a:pt x="1618" y="910"/>
                      </a:lnTo>
                      <a:lnTo>
                        <a:pt x="1647" y="90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3584">
                    <a:defRPr/>
                  </a:pPr>
                  <a:endParaRPr lang="zh-CN" altLang="en-US" sz="1798" kern="0" dirty="0">
                    <a:solidFill>
                      <a:srgbClr val="666666"/>
                    </a:solidFill>
                  </a:endParaRPr>
                </a:p>
              </p:txBody>
            </p:sp>
          </p:grpSp>
          <p:pic>
            <p:nvPicPr>
              <p:cNvPr id="214" name="图片 213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3329" r="43681"/>
              <a:stretch/>
            </p:blipFill>
            <p:spPr>
              <a:xfrm>
                <a:off x="1168192" y="1409207"/>
                <a:ext cx="89300" cy="111399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</a:ln>
              <a:effectLst/>
            </p:spPr>
          </p:pic>
          <p:sp>
            <p:nvSpPr>
              <p:cNvPr id="215" name="Freeform 17"/>
              <p:cNvSpPr>
                <a:spLocks/>
              </p:cNvSpPr>
              <p:nvPr/>
            </p:nvSpPr>
            <p:spPr bwMode="auto">
              <a:xfrm>
                <a:off x="1361810" y="871607"/>
                <a:ext cx="287329" cy="1172116"/>
              </a:xfrm>
              <a:custGeom>
                <a:avLst/>
                <a:gdLst/>
                <a:ahLst/>
                <a:cxnLst>
                  <a:cxn ang="0">
                    <a:pos x="128" y="420"/>
                  </a:cxn>
                  <a:cxn ang="0">
                    <a:pos x="128" y="398"/>
                  </a:cxn>
                  <a:cxn ang="0">
                    <a:pos x="98" y="398"/>
                  </a:cxn>
                  <a:cxn ang="0">
                    <a:pos x="86" y="0"/>
                  </a:cxn>
                  <a:cxn ang="0">
                    <a:pos x="44" y="0"/>
                  </a:cxn>
                  <a:cxn ang="0">
                    <a:pos x="32" y="398"/>
                  </a:cxn>
                  <a:cxn ang="0">
                    <a:pos x="0" y="398"/>
                  </a:cxn>
                  <a:cxn ang="0">
                    <a:pos x="0" y="420"/>
                  </a:cxn>
                  <a:cxn ang="0">
                    <a:pos x="128" y="420"/>
                  </a:cxn>
                </a:cxnLst>
                <a:rect l="0" t="0" r="r" b="b"/>
                <a:pathLst>
                  <a:path w="128" h="420">
                    <a:moveTo>
                      <a:pt x="128" y="420"/>
                    </a:moveTo>
                    <a:lnTo>
                      <a:pt x="128" y="398"/>
                    </a:lnTo>
                    <a:lnTo>
                      <a:pt x="98" y="398"/>
                    </a:lnTo>
                    <a:lnTo>
                      <a:pt x="86" y="0"/>
                    </a:lnTo>
                    <a:lnTo>
                      <a:pt x="44" y="0"/>
                    </a:lnTo>
                    <a:lnTo>
                      <a:pt x="32" y="398"/>
                    </a:lnTo>
                    <a:lnTo>
                      <a:pt x="0" y="398"/>
                    </a:lnTo>
                    <a:lnTo>
                      <a:pt x="0" y="420"/>
                    </a:lnTo>
                    <a:lnTo>
                      <a:pt x="128" y="420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3584">
                  <a:defRPr/>
                </a:pPr>
                <a:endParaRPr lang="zh-CN" altLang="en-US" sz="1798" kern="0" dirty="0">
                  <a:solidFill>
                    <a:srgbClr val="666666"/>
                  </a:solidFill>
                </a:endParaRPr>
              </a:p>
            </p:txBody>
          </p:sp>
          <p:pic>
            <p:nvPicPr>
              <p:cNvPr id="216" name="图片 215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7305" y="2678410"/>
                <a:ext cx="345429" cy="514454"/>
              </a:xfrm>
              <a:prstGeom prst="rect">
                <a:avLst/>
              </a:prstGeom>
            </p:spPr>
          </p:pic>
          <p:sp>
            <p:nvSpPr>
              <p:cNvPr id="217" name="Freeform 12"/>
              <p:cNvSpPr>
                <a:spLocks/>
              </p:cNvSpPr>
              <p:nvPr/>
            </p:nvSpPr>
            <p:spPr bwMode="auto">
              <a:xfrm>
                <a:off x="1036923" y="1770429"/>
                <a:ext cx="23956" cy="52179"/>
              </a:xfrm>
              <a:custGeom>
                <a:avLst/>
                <a:gdLst/>
                <a:ahLst/>
                <a:cxnLst>
                  <a:cxn ang="0">
                    <a:pos x="911" y="80"/>
                  </a:cxn>
                  <a:cxn ang="0">
                    <a:pos x="904" y="185"/>
                  </a:cxn>
                  <a:cxn ang="0">
                    <a:pos x="904" y="342"/>
                  </a:cxn>
                  <a:cxn ang="0">
                    <a:pos x="912" y="454"/>
                  </a:cxn>
                  <a:cxn ang="0">
                    <a:pos x="926" y="575"/>
                  </a:cxn>
                  <a:cxn ang="0">
                    <a:pos x="950" y="698"/>
                  </a:cxn>
                  <a:cxn ang="0">
                    <a:pos x="986" y="817"/>
                  </a:cxn>
                  <a:cxn ang="0">
                    <a:pos x="1038" y="929"/>
                  </a:cxn>
                  <a:cxn ang="0">
                    <a:pos x="1104" y="1027"/>
                  </a:cxn>
                  <a:cxn ang="0">
                    <a:pos x="1185" y="1105"/>
                  </a:cxn>
                  <a:cxn ang="0">
                    <a:pos x="1270" y="1169"/>
                  </a:cxn>
                  <a:cxn ang="0">
                    <a:pos x="1356" y="1217"/>
                  </a:cxn>
                  <a:cxn ang="0">
                    <a:pos x="1439" y="1253"/>
                  </a:cxn>
                  <a:cxn ang="0">
                    <a:pos x="1518" y="1279"/>
                  </a:cxn>
                  <a:cxn ang="0">
                    <a:pos x="1591" y="1295"/>
                  </a:cxn>
                  <a:cxn ang="0">
                    <a:pos x="1656" y="1306"/>
                  </a:cxn>
                  <a:cxn ang="0">
                    <a:pos x="1771" y="1310"/>
                  </a:cxn>
                  <a:cxn ang="0">
                    <a:pos x="1791" y="1347"/>
                  </a:cxn>
                  <a:cxn ang="0">
                    <a:pos x="1794" y="1476"/>
                  </a:cxn>
                  <a:cxn ang="0">
                    <a:pos x="1786" y="1580"/>
                  </a:cxn>
                  <a:cxn ang="0">
                    <a:pos x="1769" y="1694"/>
                  </a:cxn>
                  <a:cxn ang="0">
                    <a:pos x="1735" y="1808"/>
                  </a:cxn>
                  <a:cxn ang="0">
                    <a:pos x="1681" y="1914"/>
                  </a:cxn>
                  <a:cxn ang="0">
                    <a:pos x="1603" y="2000"/>
                  </a:cxn>
                  <a:cxn ang="0">
                    <a:pos x="1494" y="2060"/>
                  </a:cxn>
                  <a:cxn ang="0">
                    <a:pos x="1354" y="2082"/>
                  </a:cxn>
                  <a:cxn ang="0">
                    <a:pos x="1179" y="2062"/>
                  </a:cxn>
                  <a:cxn ang="0">
                    <a:pos x="1013" y="2017"/>
                  </a:cxn>
                  <a:cxn ang="0">
                    <a:pos x="867" y="1954"/>
                  </a:cxn>
                  <a:cxn ang="0">
                    <a:pos x="740" y="1875"/>
                  </a:cxn>
                  <a:cxn ang="0">
                    <a:pos x="629" y="1785"/>
                  </a:cxn>
                  <a:cxn ang="0">
                    <a:pos x="533" y="1682"/>
                  </a:cxn>
                  <a:cxn ang="0">
                    <a:pos x="449" y="1570"/>
                  </a:cxn>
                  <a:cxn ang="0">
                    <a:pos x="376" y="1451"/>
                  </a:cxn>
                  <a:cxn ang="0">
                    <a:pos x="311" y="1325"/>
                  </a:cxn>
                  <a:cxn ang="0">
                    <a:pos x="253" y="1195"/>
                  </a:cxn>
                  <a:cxn ang="0">
                    <a:pos x="165" y="974"/>
                  </a:cxn>
                  <a:cxn ang="0">
                    <a:pos x="122" y="839"/>
                  </a:cxn>
                  <a:cxn ang="0">
                    <a:pos x="87" y="704"/>
                  </a:cxn>
                  <a:cxn ang="0">
                    <a:pos x="59" y="572"/>
                  </a:cxn>
                  <a:cxn ang="0">
                    <a:pos x="32" y="407"/>
                  </a:cxn>
                  <a:cxn ang="0">
                    <a:pos x="9" y="197"/>
                  </a:cxn>
                  <a:cxn ang="0">
                    <a:pos x="1" y="53"/>
                  </a:cxn>
                  <a:cxn ang="0">
                    <a:pos x="0" y="0"/>
                  </a:cxn>
                </a:cxnLst>
                <a:rect l="0" t="0" r="r" b="b"/>
                <a:pathLst>
                  <a:path w="1794" h="2082">
                    <a:moveTo>
                      <a:pt x="0" y="0"/>
                    </a:moveTo>
                    <a:lnTo>
                      <a:pt x="912" y="72"/>
                    </a:lnTo>
                    <a:lnTo>
                      <a:pt x="911" y="80"/>
                    </a:lnTo>
                    <a:lnTo>
                      <a:pt x="909" y="103"/>
                    </a:lnTo>
                    <a:lnTo>
                      <a:pt x="907" y="138"/>
                    </a:lnTo>
                    <a:lnTo>
                      <a:pt x="904" y="185"/>
                    </a:lnTo>
                    <a:lnTo>
                      <a:pt x="903" y="242"/>
                    </a:lnTo>
                    <a:lnTo>
                      <a:pt x="903" y="307"/>
                    </a:lnTo>
                    <a:lnTo>
                      <a:pt x="904" y="342"/>
                    </a:lnTo>
                    <a:lnTo>
                      <a:pt x="907" y="378"/>
                    </a:lnTo>
                    <a:lnTo>
                      <a:pt x="909" y="416"/>
                    </a:lnTo>
                    <a:lnTo>
                      <a:pt x="912" y="454"/>
                    </a:lnTo>
                    <a:lnTo>
                      <a:pt x="916" y="494"/>
                    </a:lnTo>
                    <a:lnTo>
                      <a:pt x="920" y="534"/>
                    </a:lnTo>
                    <a:lnTo>
                      <a:pt x="926" y="575"/>
                    </a:lnTo>
                    <a:lnTo>
                      <a:pt x="932" y="616"/>
                    </a:lnTo>
                    <a:lnTo>
                      <a:pt x="941" y="657"/>
                    </a:lnTo>
                    <a:lnTo>
                      <a:pt x="950" y="698"/>
                    </a:lnTo>
                    <a:lnTo>
                      <a:pt x="960" y="738"/>
                    </a:lnTo>
                    <a:lnTo>
                      <a:pt x="973" y="778"/>
                    </a:lnTo>
                    <a:lnTo>
                      <a:pt x="986" y="817"/>
                    </a:lnTo>
                    <a:lnTo>
                      <a:pt x="1002" y="856"/>
                    </a:lnTo>
                    <a:lnTo>
                      <a:pt x="1018" y="893"/>
                    </a:lnTo>
                    <a:lnTo>
                      <a:pt x="1038" y="929"/>
                    </a:lnTo>
                    <a:lnTo>
                      <a:pt x="1057" y="963"/>
                    </a:lnTo>
                    <a:lnTo>
                      <a:pt x="1080" y="996"/>
                    </a:lnTo>
                    <a:lnTo>
                      <a:pt x="1104" y="1027"/>
                    </a:lnTo>
                    <a:lnTo>
                      <a:pt x="1131" y="1054"/>
                    </a:lnTo>
                    <a:lnTo>
                      <a:pt x="1157" y="1081"/>
                    </a:lnTo>
                    <a:lnTo>
                      <a:pt x="1185" y="1105"/>
                    </a:lnTo>
                    <a:lnTo>
                      <a:pt x="1214" y="1129"/>
                    </a:lnTo>
                    <a:lnTo>
                      <a:pt x="1242" y="1149"/>
                    </a:lnTo>
                    <a:lnTo>
                      <a:pt x="1270" y="1169"/>
                    </a:lnTo>
                    <a:lnTo>
                      <a:pt x="1299" y="1186"/>
                    </a:lnTo>
                    <a:lnTo>
                      <a:pt x="1328" y="1203"/>
                    </a:lnTo>
                    <a:lnTo>
                      <a:pt x="1356" y="1217"/>
                    </a:lnTo>
                    <a:lnTo>
                      <a:pt x="1384" y="1231"/>
                    </a:lnTo>
                    <a:lnTo>
                      <a:pt x="1412" y="1243"/>
                    </a:lnTo>
                    <a:lnTo>
                      <a:pt x="1439" y="1253"/>
                    </a:lnTo>
                    <a:lnTo>
                      <a:pt x="1466" y="1264"/>
                    </a:lnTo>
                    <a:lnTo>
                      <a:pt x="1492" y="1272"/>
                    </a:lnTo>
                    <a:lnTo>
                      <a:pt x="1518" y="1279"/>
                    </a:lnTo>
                    <a:lnTo>
                      <a:pt x="1544" y="1285"/>
                    </a:lnTo>
                    <a:lnTo>
                      <a:pt x="1569" y="1291"/>
                    </a:lnTo>
                    <a:lnTo>
                      <a:pt x="1591" y="1295"/>
                    </a:lnTo>
                    <a:lnTo>
                      <a:pt x="1614" y="1300"/>
                    </a:lnTo>
                    <a:lnTo>
                      <a:pt x="1636" y="1303"/>
                    </a:lnTo>
                    <a:lnTo>
                      <a:pt x="1656" y="1306"/>
                    </a:lnTo>
                    <a:lnTo>
                      <a:pt x="1693" y="1309"/>
                    </a:lnTo>
                    <a:lnTo>
                      <a:pt x="1726" y="1310"/>
                    </a:lnTo>
                    <a:lnTo>
                      <a:pt x="1771" y="1310"/>
                    </a:lnTo>
                    <a:lnTo>
                      <a:pt x="1787" y="1309"/>
                    </a:lnTo>
                    <a:lnTo>
                      <a:pt x="1789" y="1319"/>
                    </a:lnTo>
                    <a:lnTo>
                      <a:pt x="1791" y="1347"/>
                    </a:lnTo>
                    <a:lnTo>
                      <a:pt x="1793" y="1389"/>
                    </a:lnTo>
                    <a:lnTo>
                      <a:pt x="1794" y="1444"/>
                    </a:lnTo>
                    <a:lnTo>
                      <a:pt x="1794" y="1476"/>
                    </a:lnTo>
                    <a:lnTo>
                      <a:pt x="1793" y="1509"/>
                    </a:lnTo>
                    <a:lnTo>
                      <a:pt x="1790" y="1544"/>
                    </a:lnTo>
                    <a:lnTo>
                      <a:pt x="1786" y="1580"/>
                    </a:lnTo>
                    <a:lnTo>
                      <a:pt x="1782" y="1617"/>
                    </a:lnTo>
                    <a:lnTo>
                      <a:pt x="1776" y="1655"/>
                    </a:lnTo>
                    <a:lnTo>
                      <a:pt x="1769" y="1694"/>
                    </a:lnTo>
                    <a:lnTo>
                      <a:pt x="1760" y="1732"/>
                    </a:lnTo>
                    <a:lnTo>
                      <a:pt x="1748" y="1770"/>
                    </a:lnTo>
                    <a:lnTo>
                      <a:pt x="1735" y="1808"/>
                    </a:lnTo>
                    <a:lnTo>
                      <a:pt x="1719" y="1845"/>
                    </a:lnTo>
                    <a:lnTo>
                      <a:pt x="1701" y="1880"/>
                    </a:lnTo>
                    <a:lnTo>
                      <a:pt x="1681" y="1914"/>
                    </a:lnTo>
                    <a:lnTo>
                      <a:pt x="1657" y="1944"/>
                    </a:lnTo>
                    <a:lnTo>
                      <a:pt x="1632" y="1973"/>
                    </a:lnTo>
                    <a:lnTo>
                      <a:pt x="1603" y="2000"/>
                    </a:lnTo>
                    <a:lnTo>
                      <a:pt x="1570" y="2024"/>
                    </a:lnTo>
                    <a:lnTo>
                      <a:pt x="1534" y="2043"/>
                    </a:lnTo>
                    <a:lnTo>
                      <a:pt x="1494" y="2060"/>
                    </a:lnTo>
                    <a:lnTo>
                      <a:pt x="1452" y="2072"/>
                    </a:lnTo>
                    <a:lnTo>
                      <a:pt x="1404" y="2079"/>
                    </a:lnTo>
                    <a:lnTo>
                      <a:pt x="1354" y="2082"/>
                    </a:lnTo>
                    <a:lnTo>
                      <a:pt x="1299" y="2080"/>
                    </a:lnTo>
                    <a:lnTo>
                      <a:pt x="1240" y="2073"/>
                    </a:lnTo>
                    <a:lnTo>
                      <a:pt x="1179" y="2062"/>
                    </a:lnTo>
                    <a:lnTo>
                      <a:pt x="1121" y="2048"/>
                    </a:lnTo>
                    <a:lnTo>
                      <a:pt x="1067" y="2033"/>
                    </a:lnTo>
                    <a:lnTo>
                      <a:pt x="1013" y="2017"/>
                    </a:lnTo>
                    <a:lnTo>
                      <a:pt x="962" y="1997"/>
                    </a:lnTo>
                    <a:lnTo>
                      <a:pt x="914" y="1976"/>
                    </a:lnTo>
                    <a:lnTo>
                      <a:pt x="867" y="1954"/>
                    </a:lnTo>
                    <a:lnTo>
                      <a:pt x="823" y="1929"/>
                    </a:lnTo>
                    <a:lnTo>
                      <a:pt x="781" y="1903"/>
                    </a:lnTo>
                    <a:lnTo>
                      <a:pt x="740" y="1875"/>
                    </a:lnTo>
                    <a:lnTo>
                      <a:pt x="701" y="1847"/>
                    </a:lnTo>
                    <a:lnTo>
                      <a:pt x="665" y="1817"/>
                    </a:lnTo>
                    <a:lnTo>
                      <a:pt x="629" y="1785"/>
                    </a:lnTo>
                    <a:lnTo>
                      <a:pt x="596" y="1752"/>
                    </a:lnTo>
                    <a:lnTo>
                      <a:pt x="564" y="1718"/>
                    </a:lnTo>
                    <a:lnTo>
                      <a:pt x="533" y="1682"/>
                    </a:lnTo>
                    <a:lnTo>
                      <a:pt x="504" y="1646"/>
                    </a:lnTo>
                    <a:lnTo>
                      <a:pt x="476" y="1609"/>
                    </a:lnTo>
                    <a:lnTo>
                      <a:pt x="449" y="1570"/>
                    </a:lnTo>
                    <a:lnTo>
                      <a:pt x="423" y="1531"/>
                    </a:lnTo>
                    <a:lnTo>
                      <a:pt x="399" y="1491"/>
                    </a:lnTo>
                    <a:lnTo>
                      <a:pt x="376" y="1451"/>
                    </a:lnTo>
                    <a:lnTo>
                      <a:pt x="353" y="1410"/>
                    </a:lnTo>
                    <a:lnTo>
                      <a:pt x="332" y="1368"/>
                    </a:lnTo>
                    <a:lnTo>
                      <a:pt x="311" y="1325"/>
                    </a:lnTo>
                    <a:lnTo>
                      <a:pt x="291" y="1282"/>
                    </a:lnTo>
                    <a:lnTo>
                      <a:pt x="271" y="1239"/>
                    </a:lnTo>
                    <a:lnTo>
                      <a:pt x="253" y="1195"/>
                    </a:lnTo>
                    <a:lnTo>
                      <a:pt x="217" y="1107"/>
                    </a:lnTo>
                    <a:lnTo>
                      <a:pt x="183" y="1018"/>
                    </a:lnTo>
                    <a:lnTo>
                      <a:pt x="165" y="974"/>
                    </a:lnTo>
                    <a:lnTo>
                      <a:pt x="150" y="929"/>
                    </a:lnTo>
                    <a:lnTo>
                      <a:pt x="135" y="884"/>
                    </a:lnTo>
                    <a:lnTo>
                      <a:pt x="122" y="839"/>
                    </a:lnTo>
                    <a:lnTo>
                      <a:pt x="109" y="794"/>
                    </a:lnTo>
                    <a:lnTo>
                      <a:pt x="97" y="748"/>
                    </a:lnTo>
                    <a:lnTo>
                      <a:pt x="87" y="704"/>
                    </a:lnTo>
                    <a:lnTo>
                      <a:pt x="76" y="660"/>
                    </a:lnTo>
                    <a:lnTo>
                      <a:pt x="67" y="616"/>
                    </a:lnTo>
                    <a:lnTo>
                      <a:pt x="59" y="572"/>
                    </a:lnTo>
                    <a:lnTo>
                      <a:pt x="50" y="530"/>
                    </a:lnTo>
                    <a:lnTo>
                      <a:pt x="44" y="488"/>
                    </a:lnTo>
                    <a:lnTo>
                      <a:pt x="32" y="407"/>
                    </a:lnTo>
                    <a:lnTo>
                      <a:pt x="23" y="331"/>
                    </a:lnTo>
                    <a:lnTo>
                      <a:pt x="14" y="261"/>
                    </a:lnTo>
                    <a:lnTo>
                      <a:pt x="9" y="197"/>
                    </a:lnTo>
                    <a:lnTo>
                      <a:pt x="5" y="141"/>
                    </a:lnTo>
                    <a:lnTo>
                      <a:pt x="3" y="92"/>
                    </a:lnTo>
                    <a:lnTo>
                      <a:pt x="1" y="53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3584">
                  <a:defRPr/>
                </a:pPr>
                <a:endParaRPr lang="zh-CN" altLang="en-US" sz="1798" kern="0" dirty="0">
                  <a:solidFill>
                    <a:srgbClr val="666666"/>
                  </a:solidFill>
                </a:endParaRPr>
              </a:p>
            </p:txBody>
          </p:sp>
        </p:grpSp>
        <p:grpSp>
          <p:nvGrpSpPr>
            <p:cNvPr id="182" name="组合 348"/>
            <p:cNvGrpSpPr/>
            <p:nvPr/>
          </p:nvGrpSpPr>
          <p:grpSpPr>
            <a:xfrm>
              <a:off x="2627486" y="1385891"/>
              <a:ext cx="125203" cy="132928"/>
              <a:chOff x="-1708150" y="3035299"/>
              <a:chExt cx="1457324" cy="904876"/>
            </a:xfrm>
            <a:solidFill>
              <a:srgbClr val="FFC000"/>
            </a:solidFill>
          </p:grpSpPr>
          <p:sp>
            <p:nvSpPr>
              <p:cNvPr id="205" name="Freeform 10"/>
              <p:cNvSpPr>
                <a:spLocks/>
              </p:cNvSpPr>
              <p:nvPr/>
            </p:nvSpPr>
            <p:spPr bwMode="auto">
              <a:xfrm>
                <a:off x="-1639886" y="3035299"/>
                <a:ext cx="1163636" cy="241301"/>
              </a:xfrm>
              <a:custGeom>
                <a:avLst/>
                <a:gdLst/>
                <a:ahLst/>
                <a:cxnLst>
                  <a:cxn ang="0">
                    <a:pos x="21" y="2263"/>
                  </a:cxn>
                  <a:cxn ang="0">
                    <a:pos x="128" y="2298"/>
                  </a:cxn>
                  <a:cxn ang="0">
                    <a:pos x="245" y="2334"/>
                  </a:cxn>
                  <a:cxn ang="0">
                    <a:pos x="395" y="2378"/>
                  </a:cxn>
                  <a:cxn ang="0">
                    <a:pos x="575" y="2426"/>
                  </a:cxn>
                  <a:cxn ang="0">
                    <a:pos x="781" y="2477"/>
                  </a:cxn>
                  <a:cxn ang="0">
                    <a:pos x="1011" y="2530"/>
                  </a:cxn>
                  <a:cxn ang="0">
                    <a:pos x="1263" y="2581"/>
                  </a:cxn>
                  <a:cxn ang="0">
                    <a:pos x="1532" y="2629"/>
                  </a:cxn>
                  <a:cxn ang="0">
                    <a:pos x="1816" y="2670"/>
                  </a:cxn>
                  <a:cxn ang="0">
                    <a:pos x="2111" y="2704"/>
                  </a:cxn>
                  <a:cxn ang="0">
                    <a:pos x="2415" y="2727"/>
                  </a:cxn>
                  <a:cxn ang="0">
                    <a:pos x="2724" y="2737"/>
                  </a:cxn>
                  <a:cxn ang="0">
                    <a:pos x="3036" y="2732"/>
                  </a:cxn>
                  <a:cxn ang="0">
                    <a:pos x="3347" y="2710"/>
                  </a:cxn>
                  <a:cxn ang="0">
                    <a:pos x="3673" y="2669"/>
                  </a:cxn>
                  <a:cxn ang="0">
                    <a:pos x="4115" y="2602"/>
                  </a:cxn>
                  <a:cxn ang="0">
                    <a:pos x="4671" y="2512"/>
                  </a:cxn>
                  <a:cxn ang="0">
                    <a:pos x="5322" y="2404"/>
                  </a:cxn>
                  <a:cxn ang="0">
                    <a:pos x="6428" y="2216"/>
                  </a:cxn>
                  <a:cxn ang="0">
                    <a:pos x="8040" y="1936"/>
                  </a:cxn>
                  <a:cxn ang="0">
                    <a:pos x="9659" y="1651"/>
                  </a:cxn>
                  <a:cxn ang="0">
                    <a:pos x="11117" y="1392"/>
                  </a:cxn>
                  <a:cxn ang="0">
                    <a:pos x="12251" y="1188"/>
                  </a:cxn>
                  <a:cxn ang="0">
                    <a:pos x="12897" y="1071"/>
                  </a:cxn>
                  <a:cxn ang="0">
                    <a:pos x="12996" y="1040"/>
                  </a:cxn>
                  <a:cxn ang="0">
                    <a:pos x="13044" y="972"/>
                  </a:cxn>
                  <a:cxn ang="0">
                    <a:pos x="13086" y="903"/>
                  </a:cxn>
                  <a:cxn ang="0">
                    <a:pos x="13131" y="822"/>
                  </a:cxn>
                  <a:cxn ang="0">
                    <a:pos x="13161" y="756"/>
                  </a:cxn>
                  <a:cxn ang="0">
                    <a:pos x="13178" y="710"/>
                  </a:cxn>
                  <a:cxn ang="0">
                    <a:pos x="13192" y="664"/>
                  </a:cxn>
                  <a:cxn ang="0">
                    <a:pos x="13202" y="618"/>
                  </a:cxn>
                  <a:cxn ang="0">
                    <a:pos x="13207" y="574"/>
                  </a:cxn>
                  <a:cxn ang="0">
                    <a:pos x="13207" y="531"/>
                  </a:cxn>
                  <a:cxn ang="0">
                    <a:pos x="13200" y="489"/>
                  </a:cxn>
                  <a:cxn ang="0">
                    <a:pos x="13182" y="447"/>
                  </a:cxn>
                  <a:cxn ang="0">
                    <a:pos x="13157" y="404"/>
                  </a:cxn>
                  <a:cxn ang="0">
                    <a:pos x="13122" y="360"/>
                  </a:cxn>
                  <a:cxn ang="0">
                    <a:pos x="13083" y="316"/>
                  </a:cxn>
                  <a:cxn ang="0">
                    <a:pos x="13039" y="274"/>
                  </a:cxn>
                  <a:cxn ang="0">
                    <a:pos x="12966" y="212"/>
                  </a:cxn>
                  <a:cxn ang="0">
                    <a:pos x="12868" y="137"/>
                  </a:cxn>
                  <a:cxn ang="0">
                    <a:pos x="12776" y="74"/>
                  </a:cxn>
                  <a:cxn ang="0">
                    <a:pos x="12679" y="13"/>
                  </a:cxn>
                  <a:cxn ang="0">
                    <a:pos x="0" y="2256"/>
                  </a:cxn>
                </a:cxnLst>
                <a:rect l="0" t="0" r="r" b="b"/>
                <a:pathLst>
                  <a:path w="13208" h="2737">
                    <a:moveTo>
                      <a:pt x="0" y="2256"/>
                    </a:moveTo>
                    <a:lnTo>
                      <a:pt x="21" y="2263"/>
                    </a:lnTo>
                    <a:lnTo>
                      <a:pt x="83" y="2284"/>
                    </a:lnTo>
                    <a:lnTo>
                      <a:pt x="128" y="2298"/>
                    </a:lnTo>
                    <a:lnTo>
                      <a:pt x="182" y="2315"/>
                    </a:lnTo>
                    <a:lnTo>
                      <a:pt x="245" y="2334"/>
                    </a:lnTo>
                    <a:lnTo>
                      <a:pt x="316" y="2355"/>
                    </a:lnTo>
                    <a:lnTo>
                      <a:pt x="395" y="2378"/>
                    </a:lnTo>
                    <a:lnTo>
                      <a:pt x="482" y="2401"/>
                    </a:lnTo>
                    <a:lnTo>
                      <a:pt x="575" y="2426"/>
                    </a:lnTo>
                    <a:lnTo>
                      <a:pt x="675" y="2452"/>
                    </a:lnTo>
                    <a:lnTo>
                      <a:pt x="781" y="2477"/>
                    </a:lnTo>
                    <a:lnTo>
                      <a:pt x="894" y="2504"/>
                    </a:lnTo>
                    <a:lnTo>
                      <a:pt x="1011" y="2530"/>
                    </a:lnTo>
                    <a:lnTo>
                      <a:pt x="1135" y="2556"/>
                    </a:lnTo>
                    <a:lnTo>
                      <a:pt x="1263" y="2581"/>
                    </a:lnTo>
                    <a:lnTo>
                      <a:pt x="1396" y="2606"/>
                    </a:lnTo>
                    <a:lnTo>
                      <a:pt x="1532" y="2629"/>
                    </a:lnTo>
                    <a:lnTo>
                      <a:pt x="1672" y="2651"/>
                    </a:lnTo>
                    <a:lnTo>
                      <a:pt x="1816" y="2670"/>
                    </a:lnTo>
                    <a:lnTo>
                      <a:pt x="1961" y="2688"/>
                    </a:lnTo>
                    <a:lnTo>
                      <a:pt x="2111" y="2704"/>
                    </a:lnTo>
                    <a:lnTo>
                      <a:pt x="2262" y="2716"/>
                    </a:lnTo>
                    <a:lnTo>
                      <a:pt x="2415" y="2727"/>
                    </a:lnTo>
                    <a:lnTo>
                      <a:pt x="2569" y="2733"/>
                    </a:lnTo>
                    <a:lnTo>
                      <a:pt x="2724" y="2737"/>
                    </a:lnTo>
                    <a:lnTo>
                      <a:pt x="2880" y="2736"/>
                    </a:lnTo>
                    <a:lnTo>
                      <a:pt x="3036" y="2732"/>
                    </a:lnTo>
                    <a:lnTo>
                      <a:pt x="3191" y="2724"/>
                    </a:lnTo>
                    <a:lnTo>
                      <a:pt x="3347" y="2710"/>
                    </a:lnTo>
                    <a:lnTo>
                      <a:pt x="3501" y="2693"/>
                    </a:lnTo>
                    <a:lnTo>
                      <a:pt x="3673" y="2669"/>
                    </a:lnTo>
                    <a:lnTo>
                      <a:pt x="3878" y="2638"/>
                    </a:lnTo>
                    <a:lnTo>
                      <a:pt x="4115" y="2602"/>
                    </a:lnTo>
                    <a:lnTo>
                      <a:pt x="4380" y="2560"/>
                    </a:lnTo>
                    <a:lnTo>
                      <a:pt x="4671" y="2512"/>
                    </a:lnTo>
                    <a:lnTo>
                      <a:pt x="4986" y="2461"/>
                    </a:lnTo>
                    <a:lnTo>
                      <a:pt x="5322" y="2404"/>
                    </a:lnTo>
                    <a:lnTo>
                      <a:pt x="5676" y="2345"/>
                    </a:lnTo>
                    <a:lnTo>
                      <a:pt x="6428" y="2216"/>
                    </a:lnTo>
                    <a:lnTo>
                      <a:pt x="7223" y="2079"/>
                    </a:lnTo>
                    <a:lnTo>
                      <a:pt x="8040" y="1936"/>
                    </a:lnTo>
                    <a:lnTo>
                      <a:pt x="8859" y="1792"/>
                    </a:lnTo>
                    <a:lnTo>
                      <a:pt x="9659" y="1651"/>
                    </a:lnTo>
                    <a:lnTo>
                      <a:pt x="10418" y="1516"/>
                    </a:lnTo>
                    <a:lnTo>
                      <a:pt x="11117" y="1392"/>
                    </a:lnTo>
                    <a:lnTo>
                      <a:pt x="11734" y="1280"/>
                    </a:lnTo>
                    <a:lnTo>
                      <a:pt x="12251" y="1188"/>
                    </a:lnTo>
                    <a:lnTo>
                      <a:pt x="12645" y="1117"/>
                    </a:lnTo>
                    <a:lnTo>
                      <a:pt x="12897" y="1071"/>
                    </a:lnTo>
                    <a:lnTo>
                      <a:pt x="12986" y="1055"/>
                    </a:lnTo>
                    <a:lnTo>
                      <a:pt x="12996" y="1040"/>
                    </a:lnTo>
                    <a:lnTo>
                      <a:pt x="13025" y="1000"/>
                    </a:lnTo>
                    <a:lnTo>
                      <a:pt x="13044" y="972"/>
                    </a:lnTo>
                    <a:lnTo>
                      <a:pt x="13065" y="941"/>
                    </a:lnTo>
                    <a:lnTo>
                      <a:pt x="13086" y="903"/>
                    </a:lnTo>
                    <a:lnTo>
                      <a:pt x="13109" y="864"/>
                    </a:lnTo>
                    <a:lnTo>
                      <a:pt x="13131" y="822"/>
                    </a:lnTo>
                    <a:lnTo>
                      <a:pt x="13151" y="778"/>
                    </a:lnTo>
                    <a:lnTo>
                      <a:pt x="13161" y="756"/>
                    </a:lnTo>
                    <a:lnTo>
                      <a:pt x="13170" y="733"/>
                    </a:lnTo>
                    <a:lnTo>
                      <a:pt x="13178" y="710"/>
                    </a:lnTo>
                    <a:lnTo>
                      <a:pt x="13185" y="687"/>
                    </a:lnTo>
                    <a:lnTo>
                      <a:pt x="13192" y="664"/>
                    </a:lnTo>
                    <a:lnTo>
                      <a:pt x="13198" y="641"/>
                    </a:lnTo>
                    <a:lnTo>
                      <a:pt x="13202" y="618"/>
                    </a:lnTo>
                    <a:lnTo>
                      <a:pt x="13205" y="595"/>
                    </a:lnTo>
                    <a:lnTo>
                      <a:pt x="13207" y="574"/>
                    </a:lnTo>
                    <a:lnTo>
                      <a:pt x="13208" y="552"/>
                    </a:lnTo>
                    <a:lnTo>
                      <a:pt x="13207" y="531"/>
                    </a:lnTo>
                    <a:lnTo>
                      <a:pt x="13205" y="509"/>
                    </a:lnTo>
                    <a:lnTo>
                      <a:pt x="13200" y="489"/>
                    </a:lnTo>
                    <a:lnTo>
                      <a:pt x="13192" y="468"/>
                    </a:lnTo>
                    <a:lnTo>
                      <a:pt x="13182" y="447"/>
                    </a:lnTo>
                    <a:lnTo>
                      <a:pt x="13170" y="425"/>
                    </a:lnTo>
                    <a:lnTo>
                      <a:pt x="13157" y="404"/>
                    </a:lnTo>
                    <a:lnTo>
                      <a:pt x="13140" y="382"/>
                    </a:lnTo>
                    <a:lnTo>
                      <a:pt x="13122" y="360"/>
                    </a:lnTo>
                    <a:lnTo>
                      <a:pt x="13104" y="338"/>
                    </a:lnTo>
                    <a:lnTo>
                      <a:pt x="13083" y="316"/>
                    </a:lnTo>
                    <a:lnTo>
                      <a:pt x="13061" y="295"/>
                    </a:lnTo>
                    <a:lnTo>
                      <a:pt x="13039" y="274"/>
                    </a:lnTo>
                    <a:lnTo>
                      <a:pt x="13015" y="252"/>
                    </a:lnTo>
                    <a:lnTo>
                      <a:pt x="12966" y="212"/>
                    </a:lnTo>
                    <a:lnTo>
                      <a:pt x="12917" y="173"/>
                    </a:lnTo>
                    <a:lnTo>
                      <a:pt x="12868" y="137"/>
                    </a:lnTo>
                    <a:lnTo>
                      <a:pt x="12821" y="104"/>
                    </a:lnTo>
                    <a:lnTo>
                      <a:pt x="12776" y="74"/>
                    </a:lnTo>
                    <a:lnTo>
                      <a:pt x="12737" y="49"/>
                    </a:lnTo>
                    <a:lnTo>
                      <a:pt x="12679" y="13"/>
                    </a:lnTo>
                    <a:lnTo>
                      <a:pt x="12658" y="0"/>
                    </a:lnTo>
                    <a:lnTo>
                      <a:pt x="0" y="225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3584">
                  <a:defRPr/>
                </a:pPr>
                <a:endParaRPr lang="zh-CN" altLang="en-US" sz="1798" kern="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6" name="Freeform 11"/>
              <p:cNvSpPr>
                <a:spLocks/>
              </p:cNvSpPr>
              <p:nvPr/>
            </p:nvSpPr>
            <p:spPr bwMode="auto">
              <a:xfrm>
                <a:off x="-1357315" y="3157536"/>
                <a:ext cx="842965" cy="327024"/>
              </a:xfrm>
              <a:custGeom>
                <a:avLst/>
                <a:gdLst/>
                <a:ahLst/>
                <a:cxnLst>
                  <a:cxn ang="0">
                    <a:pos x="9557" y="0"/>
                  </a:cxn>
                  <a:cxn ang="0">
                    <a:pos x="9514" y="696"/>
                  </a:cxn>
                  <a:cxn ang="0">
                    <a:pos x="9463" y="726"/>
                  </a:cxn>
                  <a:cxn ang="0">
                    <a:pos x="9370" y="783"/>
                  </a:cxn>
                  <a:cxn ang="0">
                    <a:pos x="9243" y="868"/>
                  </a:cxn>
                  <a:cxn ang="0">
                    <a:pos x="9089" y="977"/>
                  </a:cxn>
                  <a:cxn ang="0">
                    <a:pos x="8962" y="1074"/>
                  </a:cxn>
                  <a:cxn ang="0">
                    <a:pos x="8872" y="1146"/>
                  </a:cxn>
                  <a:cxn ang="0">
                    <a:pos x="8782" y="1222"/>
                  </a:cxn>
                  <a:cxn ang="0">
                    <a:pos x="8690" y="1305"/>
                  </a:cxn>
                  <a:cxn ang="0">
                    <a:pos x="8598" y="1391"/>
                  </a:cxn>
                  <a:cxn ang="0">
                    <a:pos x="8507" y="1482"/>
                  </a:cxn>
                  <a:cxn ang="0">
                    <a:pos x="8419" y="1577"/>
                  </a:cxn>
                  <a:cxn ang="0">
                    <a:pos x="8342" y="1668"/>
                  </a:cxn>
                  <a:cxn ang="0">
                    <a:pos x="8272" y="1757"/>
                  </a:cxn>
                  <a:cxn ang="0">
                    <a:pos x="8215" y="1840"/>
                  </a:cxn>
                  <a:cxn ang="0">
                    <a:pos x="8164" y="1920"/>
                  </a:cxn>
                  <a:cxn ang="0">
                    <a:pos x="8122" y="1994"/>
                  </a:cxn>
                  <a:cxn ang="0">
                    <a:pos x="8088" y="2063"/>
                  </a:cxn>
                  <a:cxn ang="0">
                    <a:pos x="8060" y="2127"/>
                  </a:cxn>
                  <a:cxn ang="0">
                    <a:pos x="8037" y="2185"/>
                  </a:cxn>
                  <a:cxn ang="0">
                    <a:pos x="8019" y="2237"/>
                  </a:cxn>
                  <a:cxn ang="0">
                    <a:pos x="8003" y="2302"/>
                  </a:cxn>
                  <a:cxn ang="0">
                    <a:pos x="7992" y="2366"/>
                  </a:cxn>
                  <a:cxn ang="0">
                    <a:pos x="7988" y="2398"/>
                  </a:cxn>
                  <a:cxn ang="0">
                    <a:pos x="182" y="3712"/>
                  </a:cxn>
                  <a:cxn ang="0">
                    <a:pos x="191" y="3678"/>
                  </a:cxn>
                  <a:cxn ang="0">
                    <a:pos x="215" y="3585"/>
                  </a:cxn>
                  <a:cxn ang="0">
                    <a:pos x="248" y="3445"/>
                  </a:cxn>
                  <a:cxn ang="0">
                    <a:pos x="283" y="3271"/>
                  </a:cxn>
                  <a:cxn ang="0">
                    <a:pos x="299" y="3174"/>
                  </a:cxn>
                  <a:cxn ang="0">
                    <a:pos x="314" y="3074"/>
                  </a:cxn>
                  <a:cxn ang="0">
                    <a:pos x="326" y="2971"/>
                  </a:cxn>
                  <a:cxn ang="0">
                    <a:pos x="336" y="2867"/>
                  </a:cxn>
                  <a:cxn ang="0">
                    <a:pos x="342" y="2764"/>
                  </a:cxn>
                  <a:cxn ang="0">
                    <a:pos x="343" y="2663"/>
                  </a:cxn>
                  <a:cxn ang="0">
                    <a:pos x="339" y="2566"/>
                  </a:cxn>
                  <a:cxn ang="0">
                    <a:pos x="329" y="2475"/>
                  </a:cxn>
                  <a:cxn ang="0">
                    <a:pos x="312" y="2388"/>
                  </a:cxn>
                  <a:cxn ang="0">
                    <a:pos x="293" y="2306"/>
                  </a:cxn>
                  <a:cxn ang="0">
                    <a:pos x="271" y="2229"/>
                  </a:cxn>
                  <a:cxn ang="0">
                    <a:pos x="246" y="2155"/>
                  </a:cxn>
                  <a:cxn ang="0">
                    <a:pos x="219" y="2088"/>
                  </a:cxn>
                  <a:cxn ang="0">
                    <a:pos x="192" y="2026"/>
                  </a:cxn>
                  <a:cxn ang="0">
                    <a:pos x="164" y="1968"/>
                  </a:cxn>
                  <a:cxn ang="0">
                    <a:pos x="136" y="1915"/>
                  </a:cxn>
                  <a:cxn ang="0">
                    <a:pos x="85" y="1828"/>
                  </a:cxn>
                  <a:cxn ang="0">
                    <a:pos x="40" y="1764"/>
                  </a:cxn>
                  <a:cxn ang="0">
                    <a:pos x="11" y="1724"/>
                  </a:cxn>
                  <a:cxn ang="0">
                    <a:pos x="0" y="1710"/>
                  </a:cxn>
                </a:cxnLst>
                <a:rect l="0" t="0" r="r" b="b"/>
                <a:pathLst>
                  <a:path w="9557" h="3712">
                    <a:moveTo>
                      <a:pt x="0" y="1710"/>
                    </a:moveTo>
                    <a:lnTo>
                      <a:pt x="9557" y="0"/>
                    </a:lnTo>
                    <a:lnTo>
                      <a:pt x="9520" y="692"/>
                    </a:lnTo>
                    <a:lnTo>
                      <a:pt x="9514" y="696"/>
                    </a:lnTo>
                    <a:lnTo>
                      <a:pt x="9494" y="707"/>
                    </a:lnTo>
                    <a:lnTo>
                      <a:pt x="9463" y="726"/>
                    </a:lnTo>
                    <a:lnTo>
                      <a:pt x="9422" y="751"/>
                    </a:lnTo>
                    <a:lnTo>
                      <a:pt x="9370" y="783"/>
                    </a:lnTo>
                    <a:lnTo>
                      <a:pt x="9310" y="822"/>
                    </a:lnTo>
                    <a:lnTo>
                      <a:pt x="9243" y="868"/>
                    </a:lnTo>
                    <a:lnTo>
                      <a:pt x="9169" y="919"/>
                    </a:lnTo>
                    <a:lnTo>
                      <a:pt x="9089" y="977"/>
                    </a:lnTo>
                    <a:lnTo>
                      <a:pt x="9006" y="1041"/>
                    </a:lnTo>
                    <a:lnTo>
                      <a:pt x="8962" y="1074"/>
                    </a:lnTo>
                    <a:lnTo>
                      <a:pt x="8918" y="1109"/>
                    </a:lnTo>
                    <a:lnTo>
                      <a:pt x="8872" y="1146"/>
                    </a:lnTo>
                    <a:lnTo>
                      <a:pt x="8828" y="1183"/>
                    </a:lnTo>
                    <a:lnTo>
                      <a:pt x="8782" y="1222"/>
                    </a:lnTo>
                    <a:lnTo>
                      <a:pt x="8736" y="1262"/>
                    </a:lnTo>
                    <a:lnTo>
                      <a:pt x="8690" y="1305"/>
                    </a:lnTo>
                    <a:lnTo>
                      <a:pt x="8644" y="1347"/>
                    </a:lnTo>
                    <a:lnTo>
                      <a:pt x="8598" y="1391"/>
                    </a:lnTo>
                    <a:lnTo>
                      <a:pt x="8552" y="1435"/>
                    </a:lnTo>
                    <a:lnTo>
                      <a:pt x="8507" y="1482"/>
                    </a:lnTo>
                    <a:lnTo>
                      <a:pt x="8462" y="1529"/>
                    </a:lnTo>
                    <a:lnTo>
                      <a:pt x="8419" y="1577"/>
                    </a:lnTo>
                    <a:lnTo>
                      <a:pt x="8379" y="1623"/>
                    </a:lnTo>
                    <a:lnTo>
                      <a:pt x="8342" y="1668"/>
                    </a:lnTo>
                    <a:lnTo>
                      <a:pt x="8305" y="1712"/>
                    </a:lnTo>
                    <a:lnTo>
                      <a:pt x="8272" y="1757"/>
                    </a:lnTo>
                    <a:lnTo>
                      <a:pt x="8242" y="1799"/>
                    </a:lnTo>
                    <a:lnTo>
                      <a:pt x="8215" y="1840"/>
                    </a:lnTo>
                    <a:lnTo>
                      <a:pt x="8188" y="1880"/>
                    </a:lnTo>
                    <a:lnTo>
                      <a:pt x="8164" y="1920"/>
                    </a:lnTo>
                    <a:lnTo>
                      <a:pt x="8142" y="1958"/>
                    </a:lnTo>
                    <a:lnTo>
                      <a:pt x="8122" y="1994"/>
                    </a:lnTo>
                    <a:lnTo>
                      <a:pt x="8104" y="2029"/>
                    </a:lnTo>
                    <a:lnTo>
                      <a:pt x="8088" y="2063"/>
                    </a:lnTo>
                    <a:lnTo>
                      <a:pt x="8072" y="2096"/>
                    </a:lnTo>
                    <a:lnTo>
                      <a:pt x="8060" y="2127"/>
                    </a:lnTo>
                    <a:lnTo>
                      <a:pt x="8047" y="2156"/>
                    </a:lnTo>
                    <a:lnTo>
                      <a:pt x="8037" y="2185"/>
                    </a:lnTo>
                    <a:lnTo>
                      <a:pt x="8028" y="2211"/>
                    </a:lnTo>
                    <a:lnTo>
                      <a:pt x="8019" y="2237"/>
                    </a:lnTo>
                    <a:lnTo>
                      <a:pt x="8013" y="2259"/>
                    </a:lnTo>
                    <a:lnTo>
                      <a:pt x="8003" y="2302"/>
                    </a:lnTo>
                    <a:lnTo>
                      <a:pt x="7996" y="2337"/>
                    </a:lnTo>
                    <a:lnTo>
                      <a:pt x="7992" y="2366"/>
                    </a:lnTo>
                    <a:lnTo>
                      <a:pt x="7989" y="2385"/>
                    </a:lnTo>
                    <a:lnTo>
                      <a:pt x="7988" y="2398"/>
                    </a:lnTo>
                    <a:lnTo>
                      <a:pt x="7988" y="2402"/>
                    </a:lnTo>
                    <a:lnTo>
                      <a:pt x="182" y="3712"/>
                    </a:lnTo>
                    <a:lnTo>
                      <a:pt x="185" y="3703"/>
                    </a:lnTo>
                    <a:lnTo>
                      <a:pt x="191" y="3678"/>
                    </a:lnTo>
                    <a:lnTo>
                      <a:pt x="201" y="3638"/>
                    </a:lnTo>
                    <a:lnTo>
                      <a:pt x="215" y="3585"/>
                    </a:lnTo>
                    <a:lnTo>
                      <a:pt x="230" y="3520"/>
                    </a:lnTo>
                    <a:lnTo>
                      <a:pt x="248" y="3445"/>
                    </a:lnTo>
                    <a:lnTo>
                      <a:pt x="264" y="3362"/>
                    </a:lnTo>
                    <a:lnTo>
                      <a:pt x="283" y="3271"/>
                    </a:lnTo>
                    <a:lnTo>
                      <a:pt x="290" y="3224"/>
                    </a:lnTo>
                    <a:lnTo>
                      <a:pt x="299" y="3174"/>
                    </a:lnTo>
                    <a:lnTo>
                      <a:pt x="307" y="3125"/>
                    </a:lnTo>
                    <a:lnTo>
                      <a:pt x="314" y="3074"/>
                    </a:lnTo>
                    <a:lnTo>
                      <a:pt x="320" y="3023"/>
                    </a:lnTo>
                    <a:lnTo>
                      <a:pt x="326" y="2971"/>
                    </a:lnTo>
                    <a:lnTo>
                      <a:pt x="332" y="2920"/>
                    </a:lnTo>
                    <a:lnTo>
                      <a:pt x="336" y="2867"/>
                    </a:lnTo>
                    <a:lnTo>
                      <a:pt x="339" y="2816"/>
                    </a:lnTo>
                    <a:lnTo>
                      <a:pt x="342" y="2764"/>
                    </a:lnTo>
                    <a:lnTo>
                      <a:pt x="343" y="2714"/>
                    </a:lnTo>
                    <a:lnTo>
                      <a:pt x="343" y="2663"/>
                    </a:lnTo>
                    <a:lnTo>
                      <a:pt x="341" y="2615"/>
                    </a:lnTo>
                    <a:lnTo>
                      <a:pt x="339" y="2566"/>
                    </a:lnTo>
                    <a:lnTo>
                      <a:pt x="335" y="2520"/>
                    </a:lnTo>
                    <a:lnTo>
                      <a:pt x="329" y="2475"/>
                    </a:lnTo>
                    <a:lnTo>
                      <a:pt x="320" y="2432"/>
                    </a:lnTo>
                    <a:lnTo>
                      <a:pt x="312" y="2388"/>
                    </a:lnTo>
                    <a:lnTo>
                      <a:pt x="303" y="2347"/>
                    </a:lnTo>
                    <a:lnTo>
                      <a:pt x="293" y="2306"/>
                    </a:lnTo>
                    <a:lnTo>
                      <a:pt x="282" y="2267"/>
                    </a:lnTo>
                    <a:lnTo>
                      <a:pt x="271" y="2229"/>
                    </a:lnTo>
                    <a:lnTo>
                      <a:pt x="258" y="2191"/>
                    </a:lnTo>
                    <a:lnTo>
                      <a:pt x="246" y="2155"/>
                    </a:lnTo>
                    <a:lnTo>
                      <a:pt x="232" y="2121"/>
                    </a:lnTo>
                    <a:lnTo>
                      <a:pt x="219" y="2088"/>
                    </a:lnTo>
                    <a:lnTo>
                      <a:pt x="206" y="2057"/>
                    </a:lnTo>
                    <a:lnTo>
                      <a:pt x="192" y="2026"/>
                    </a:lnTo>
                    <a:lnTo>
                      <a:pt x="178" y="1996"/>
                    </a:lnTo>
                    <a:lnTo>
                      <a:pt x="164" y="1968"/>
                    </a:lnTo>
                    <a:lnTo>
                      <a:pt x="150" y="1941"/>
                    </a:lnTo>
                    <a:lnTo>
                      <a:pt x="136" y="1915"/>
                    </a:lnTo>
                    <a:lnTo>
                      <a:pt x="110" y="1869"/>
                    </a:lnTo>
                    <a:lnTo>
                      <a:pt x="85" y="1828"/>
                    </a:lnTo>
                    <a:lnTo>
                      <a:pt x="61" y="1793"/>
                    </a:lnTo>
                    <a:lnTo>
                      <a:pt x="40" y="1764"/>
                    </a:lnTo>
                    <a:lnTo>
                      <a:pt x="24" y="1741"/>
                    </a:lnTo>
                    <a:lnTo>
                      <a:pt x="11" y="1724"/>
                    </a:lnTo>
                    <a:lnTo>
                      <a:pt x="3" y="1715"/>
                    </a:lnTo>
                    <a:lnTo>
                      <a:pt x="0" y="17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3584">
                  <a:defRPr/>
                </a:pPr>
                <a:endParaRPr lang="zh-CN" altLang="en-US" sz="1798" kern="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7" name="Freeform 12"/>
              <p:cNvSpPr>
                <a:spLocks/>
              </p:cNvSpPr>
              <p:nvPr/>
            </p:nvSpPr>
            <p:spPr bwMode="auto">
              <a:xfrm>
                <a:off x="-1528761" y="3314701"/>
                <a:ext cx="158748" cy="184152"/>
              </a:xfrm>
              <a:custGeom>
                <a:avLst/>
                <a:gdLst/>
                <a:ahLst/>
                <a:cxnLst>
                  <a:cxn ang="0">
                    <a:pos x="911" y="80"/>
                  </a:cxn>
                  <a:cxn ang="0">
                    <a:pos x="904" y="185"/>
                  </a:cxn>
                  <a:cxn ang="0">
                    <a:pos x="904" y="342"/>
                  </a:cxn>
                  <a:cxn ang="0">
                    <a:pos x="912" y="454"/>
                  </a:cxn>
                  <a:cxn ang="0">
                    <a:pos x="926" y="575"/>
                  </a:cxn>
                  <a:cxn ang="0">
                    <a:pos x="950" y="698"/>
                  </a:cxn>
                  <a:cxn ang="0">
                    <a:pos x="986" y="817"/>
                  </a:cxn>
                  <a:cxn ang="0">
                    <a:pos x="1038" y="929"/>
                  </a:cxn>
                  <a:cxn ang="0">
                    <a:pos x="1104" y="1027"/>
                  </a:cxn>
                  <a:cxn ang="0">
                    <a:pos x="1185" y="1105"/>
                  </a:cxn>
                  <a:cxn ang="0">
                    <a:pos x="1270" y="1169"/>
                  </a:cxn>
                  <a:cxn ang="0">
                    <a:pos x="1356" y="1217"/>
                  </a:cxn>
                  <a:cxn ang="0">
                    <a:pos x="1439" y="1253"/>
                  </a:cxn>
                  <a:cxn ang="0">
                    <a:pos x="1518" y="1279"/>
                  </a:cxn>
                  <a:cxn ang="0">
                    <a:pos x="1591" y="1295"/>
                  </a:cxn>
                  <a:cxn ang="0">
                    <a:pos x="1656" y="1306"/>
                  </a:cxn>
                  <a:cxn ang="0">
                    <a:pos x="1771" y="1310"/>
                  </a:cxn>
                  <a:cxn ang="0">
                    <a:pos x="1791" y="1347"/>
                  </a:cxn>
                  <a:cxn ang="0">
                    <a:pos x="1794" y="1476"/>
                  </a:cxn>
                  <a:cxn ang="0">
                    <a:pos x="1786" y="1580"/>
                  </a:cxn>
                  <a:cxn ang="0">
                    <a:pos x="1769" y="1694"/>
                  </a:cxn>
                  <a:cxn ang="0">
                    <a:pos x="1735" y="1808"/>
                  </a:cxn>
                  <a:cxn ang="0">
                    <a:pos x="1681" y="1914"/>
                  </a:cxn>
                  <a:cxn ang="0">
                    <a:pos x="1603" y="2000"/>
                  </a:cxn>
                  <a:cxn ang="0">
                    <a:pos x="1494" y="2060"/>
                  </a:cxn>
                  <a:cxn ang="0">
                    <a:pos x="1354" y="2082"/>
                  </a:cxn>
                  <a:cxn ang="0">
                    <a:pos x="1179" y="2062"/>
                  </a:cxn>
                  <a:cxn ang="0">
                    <a:pos x="1013" y="2017"/>
                  </a:cxn>
                  <a:cxn ang="0">
                    <a:pos x="867" y="1954"/>
                  </a:cxn>
                  <a:cxn ang="0">
                    <a:pos x="740" y="1875"/>
                  </a:cxn>
                  <a:cxn ang="0">
                    <a:pos x="629" y="1785"/>
                  </a:cxn>
                  <a:cxn ang="0">
                    <a:pos x="533" y="1682"/>
                  </a:cxn>
                  <a:cxn ang="0">
                    <a:pos x="449" y="1570"/>
                  </a:cxn>
                  <a:cxn ang="0">
                    <a:pos x="376" y="1451"/>
                  </a:cxn>
                  <a:cxn ang="0">
                    <a:pos x="311" y="1325"/>
                  </a:cxn>
                  <a:cxn ang="0">
                    <a:pos x="253" y="1195"/>
                  </a:cxn>
                  <a:cxn ang="0">
                    <a:pos x="165" y="974"/>
                  </a:cxn>
                  <a:cxn ang="0">
                    <a:pos x="122" y="839"/>
                  </a:cxn>
                  <a:cxn ang="0">
                    <a:pos x="87" y="704"/>
                  </a:cxn>
                  <a:cxn ang="0">
                    <a:pos x="59" y="572"/>
                  </a:cxn>
                  <a:cxn ang="0">
                    <a:pos x="32" y="407"/>
                  </a:cxn>
                  <a:cxn ang="0">
                    <a:pos x="9" y="197"/>
                  </a:cxn>
                  <a:cxn ang="0">
                    <a:pos x="1" y="53"/>
                  </a:cxn>
                  <a:cxn ang="0">
                    <a:pos x="0" y="0"/>
                  </a:cxn>
                </a:cxnLst>
                <a:rect l="0" t="0" r="r" b="b"/>
                <a:pathLst>
                  <a:path w="1794" h="2082">
                    <a:moveTo>
                      <a:pt x="0" y="0"/>
                    </a:moveTo>
                    <a:lnTo>
                      <a:pt x="912" y="72"/>
                    </a:lnTo>
                    <a:lnTo>
                      <a:pt x="911" y="80"/>
                    </a:lnTo>
                    <a:lnTo>
                      <a:pt x="909" y="103"/>
                    </a:lnTo>
                    <a:lnTo>
                      <a:pt x="907" y="138"/>
                    </a:lnTo>
                    <a:lnTo>
                      <a:pt x="904" y="185"/>
                    </a:lnTo>
                    <a:lnTo>
                      <a:pt x="903" y="242"/>
                    </a:lnTo>
                    <a:lnTo>
                      <a:pt x="903" y="307"/>
                    </a:lnTo>
                    <a:lnTo>
                      <a:pt x="904" y="342"/>
                    </a:lnTo>
                    <a:lnTo>
                      <a:pt x="907" y="378"/>
                    </a:lnTo>
                    <a:lnTo>
                      <a:pt x="909" y="416"/>
                    </a:lnTo>
                    <a:lnTo>
                      <a:pt x="912" y="454"/>
                    </a:lnTo>
                    <a:lnTo>
                      <a:pt x="916" y="494"/>
                    </a:lnTo>
                    <a:lnTo>
                      <a:pt x="920" y="534"/>
                    </a:lnTo>
                    <a:lnTo>
                      <a:pt x="926" y="575"/>
                    </a:lnTo>
                    <a:lnTo>
                      <a:pt x="932" y="616"/>
                    </a:lnTo>
                    <a:lnTo>
                      <a:pt x="941" y="657"/>
                    </a:lnTo>
                    <a:lnTo>
                      <a:pt x="950" y="698"/>
                    </a:lnTo>
                    <a:lnTo>
                      <a:pt x="960" y="738"/>
                    </a:lnTo>
                    <a:lnTo>
                      <a:pt x="973" y="778"/>
                    </a:lnTo>
                    <a:lnTo>
                      <a:pt x="986" y="817"/>
                    </a:lnTo>
                    <a:lnTo>
                      <a:pt x="1002" y="856"/>
                    </a:lnTo>
                    <a:lnTo>
                      <a:pt x="1018" y="893"/>
                    </a:lnTo>
                    <a:lnTo>
                      <a:pt x="1038" y="929"/>
                    </a:lnTo>
                    <a:lnTo>
                      <a:pt x="1057" y="963"/>
                    </a:lnTo>
                    <a:lnTo>
                      <a:pt x="1080" y="996"/>
                    </a:lnTo>
                    <a:lnTo>
                      <a:pt x="1104" y="1027"/>
                    </a:lnTo>
                    <a:lnTo>
                      <a:pt x="1131" y="1054"/>
                    </a:lnTo>
                    <a:lnTo>
                      <a:pt x="1157" y="1081"/>
                    </a:lnTo>
                    <a:lnTo>
                      <a:pt x="1185" y="1105"/>
                    </a:lnTo>
                    <a:lnTo>
                      <a:pt x="1214" y="1129"/>
                    </a:lnTo>
                    <a:lnTo>
                      <a:pt x="1242" y="1149"/>
                    </a:lnTo>
                    <a:lnTo>
                      <a:pt x="1270" y="1169"/>
                    </a:lnTo>
                    <a:lnTo>
                      <a:pt x="1299" y="1186"/>
                    </a:lnTo>
                    <a:lnTo>
                      <a:pt x="1328" y="1203"/>
                    </a:lnTo>
                    <a:lnTo>
                      <a:pt x="1356" y="1217"/>
                    </a:lnTo>
                    <a:lnTo>
                      <a:pt x="1384" y="1231"/>
                    </a:lnTo>
                    <a:lnTo>
                      <a:pt x="1412" y="1243"/>
                    </a:lnTo>
                    <a:lnTo>
                      <a:pt x="1439" y="1253"/>
                    </a:lnTo>
                    <a:lnTo>
                      <a:pt x="1466" y="1264"/>
                    </a:lnTo>
                    <a:lnTo>
                      <a:pt x="1492" y="1272"/>
                    </a:lnTo>
                    <a:lnTo>
                      <a:pt x="1518" y="1279"/>
                    </a:lnTo>
                    <a:lnTo>
                      <a:pt x="1544" y="1285"/>
                    </a:lnTo>
                    <a:lnTo>
                      <a:pt x="1569" y="1291"/>
                    </a:lnTo>
                    <a:lnTo>
                      <a:pt x="1591" y="1295"/>
                    </a:lnTo>
                    <a:lnTo>
                      <a:pt x="1614" y="1300"/>
                    </a:lnTo>
                    <a:lnTo>
                      <a:pt x="1636" y="1303"/>
                    </a:lnTo>
                    <a:lnTo>
                      <a:pt x="1656" y="1306"/>
                    </a:lnTo>
                    <a:lnTo>
                      <a:pt x="1693" y="1309"/>
                    </a:lnTo>
                    <a:lnTo>
                      <a:pt x="1726" y="1310"/>
                    </a:lnTo>
                    <a:lnTo>
                      <a:pt x="1771" y="1310"/>
                    </a:lnTo>
                    <a:lnTo>
                      <a:pt x="1787" y="1309"/>
                    </a:lnTo>
                    <a:lnTo>
                      <a:pt x="1789" y="1319"/>
                    </a:lnTo>
                    <a:lnTo>
                      <a:pt x="1791" y="1347"/>
                    </a:lnTo>
                    <a:lnTo>
                      <a:pt x="1793" y="1389"/>
                    </a:lnTo>
                    <a:lnTo>
                      <a:pt x="1794" y="1444"/>
                    </a:lnTo>
                    <a:lnTo>
                      <a:pt x="1794" y="1476"/>
                    </a:lnTo>
                    <a:lnTo>
                      <a:pt x="1793" y="1509"/>
                    </a:lnTo>
                    <a:lnTo>
                      <a:pt x="1790" y="1544"/>
                    </a:lnTo>
                    <a:lnTo>
                      <a:pt x="1786" y="1580"/>
                    </a:lnTo>
                    <a:lnTo>
                      <a:pt x="1782" y="1617"/>
                    </a:lnTo>
                    <a:lnTo>
                      <a:pt x="1776" y="1655"/>
                    </a:lnTo>
                    <a:lnTo>
                      <a:pt x="1769" y="1694"/>
                    </a:lnTo>
                    <a:lnTo>
                      <a:pt x="1760" y="1732"/>
                    </a:lnTo>
                    <a:lnTo>
                      <a:pt x="1748" y="1770"/>
                    </a:lnTo>
                    <a:lnTo>
                      <a:pt x="1735" y="1808"/>
                    </a:lnTo>
                    <a:lnTo>
                      <a:pt x="1719" y="1845"/>
                    </a:lnTo>
                    <a:lnTo>
                      <a:pt x="1701" y="1880"/>
                    </a:lnTo>
                    <a:lnTo>
                      <a:pt x="1681" y="1914"/>
                    </a:lnTo>
                    <a:lnTo>
                      <a:pt x="1657" y="1944"/>
                    </a:lnTo>
                    <a:lnTo>
                      <a:pt x="1632" y="1973"/>
                    </a:lnTo>
                    <a:lnTo>
                      <a:pt x="1603" y="2000"/>
                    </a:lnTo>
                    <a:lnTo>
                      <a:pt x="1570" y="2024"/>
                    </a:lnTo>
                    <a:lnTo>
                      <a:pt x="1534" y="2043"/>
                    </a:lnTo>
                    <a:lnTo>
                      <a:pt x="1494" y="2060"/>
                    </a:lnTo>
                    <a:lnTo>
                      <a:pt x="1452" y="2072"/>
                    </a:lnTo>
                    <a:lnTo>
                      <a:pt x="1404" y="2079"/>
                    </a:lnTo>
                    <a:lnTo>
                      <a:pt x="1354" y="2082"/>
                    </a:lnTo>
                    <a:lnTo>
                      <a:pt x="1299" y="2080"/>
                    </a:lnTo>
                    <a:lnTo>
                      <a:pt x="1240" y="2073"/>
                    </a:lnTo>
                    <a:lnTo>
                      <a:pt x="1179" y="2062"/>
                    </a:lnTo>
                    <a:lnTo>
                      <a:pt x="1121" y="2048"/>
                    </a:lnTo>
                    <a:lnTo>
                      <a:pt x="1067" y="2033"/>
                    </a:lnTo>
                    <a:lnTo>
                      <a:pt x="1013" y="2017"/>
                    </a:lnTo>
                    <a:lnTo>
                      <a:pt x="962" y="1997"/>
                    </a:lnTo>
                    <a:lnTo>
                      <a:pt x="914" y="1976"/>
                    </a:lnTo>
                    <a:lnTo>
                      <a:pt x="867" y="1954"/>
                    </a:lnTo>
                    <a:lnTo>
                      <a:pt x="823" y="1929"/>
                    </a:lnTo>
                    <a:lnTo>
                      <a:pt x="781" y="1903"/>
                    </a:lnTo>
                    <a:lnTo>
                      <a:pt x="740" y="1875"/>
                    </a:lnTo>
                    <a:lnTo>
                      <a:pt x="701" y="1847"/>
                    </a:lnTo>
                    <a:lnTo>
                      <a:pt x="665" y="1817"/>
                    </a:lnTo>
                    <a:lnTo>
                      <a:pt x="629" y="1785"/>
                    </a:lnTo>
                    <a:lnTo>
                      <a:pt x="596" y="1752"/>
                    </a:lnTo>
                    <a:lnTo>
                      <a:pt x="564" y="1718"/>
                    </a:lnTo>
                    <a:lnTo>
                      <a:pt x="533" y="1682"/>
                    </a:lnTo>
                    <a:lnTo>
                      <a:pt x="504" y="1646"/>
                    </a:lnTo>
                    <a:lnTo>
                      <a:pt x="476" y="1609"/>
                    </a:lnTo>
                    <a:lnTo>
                      <a:pt x="449" y="1570"/>
                    </a:lnTo>
                    <a:lnTo>
                      <a:pt x="423" y="1531"/>
                    </a:lnTo>
                    <a:lnTo>
                      <a:pt x="399" y="1491"/>
                    </a:lnTo>
                    <a:lnTo>
                      <a:pt x="376" y="1451"/>
                    </a:lnTo>
                    <a:lnTo>
                      <a:pt x="353" y="1410"/>
                    </a:lnTo>
                    <a:lnTo>
                      <a:pt x="332" y="1368"/>
                    </a:lnTo>
                    <a:lnTo>
                      <a:pt x="311" y="1325"/>
                    </a:lnTo>
                    <a:lnTo>
                      <a:pt x="291" y="1282"/>
                    </a:lnTo>
                    <a:lnTo>
                      <a:pt x="271" y="1239"/>
                    </a:lnTo>
                    <a:lnTo>
                      <a:pt x="253" y="1195"/>
                    </a:lnTo>
                    <a:lnTo>
                      <a:pt x="217" y="1107"/>
                    </a:lnTo>
                    <a:lnTo>
                      <a:pt x="183" y="1018"/>
                    </a:lnTo>
                    <a:lnTo>
                      <a:pt x="165" y="974"/>
                    </a:lnTo>
                    <a:lnTo>
                      <a:pt x="150" y="929"/>
                    </a:lnTo>
                    <a:lnTo>
                      <a:pt x="135" y="884"/>
                    </a:lnTo>
                    <a:lnTo>
                      <a:pt x="122" y="839"/>
                    </a:lnTo>
                    <a:lnTo>
                      <a:pt x="109" y="794"/>
                    </a:lnTo>
                    <a:lnTo>
                      <a:pt x="97" y="748"/>
                    </a:lnTo>
                    <a:lnTo>
                      <a:pt x="87" y="704"/>
                    </a:lnTo>
                    <a:lnTo>
                      <a:pt x="76" y="660"/>
                    </a:lnTo>
                    <a:lnTo>
                      <a:pt x="67" y="616"/>
                    </a:lnTo>
                    <a:lnTo>
                      <a:pt x="59" y="572"/>
                    </a:lnTo>
                    <a:lnTo>
                      <a:pt x="50" y="530"/>
                    </a:lnTo>
                    <a:lnTo>
                      <a:pt x="44" y="488"/>
                    </a:lnTo>
                    <a:lnTo>
                      <a:pt x="32" y="407"/>
                    </a:lnTo>
                    <a:lnTo>
                      <a:pt x="23" y="331"/>
                    </a:lnTo>
                    <a:lnTo>
                      <a:pt x="14" y="261"/>
                    </a:lnTo>
                    <a:lnTo>
                      <a:pt x="9" y="197"/>
                    </a:lnTo>
                    <a:lnTo>
                      <a:pt x="5" y="141"/>
                    </a:lnTo>
                    <a:lnTo>
                      <a:pt x="3" y="92"/>
                    </a:lnTo>
                    <a:lnTo>
                      <a:pt x="1" y="53"/>
                    </a:lnTo>
                    <a:lnTo>
                      <a:pt x="0" y="24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3584">
                  <a:defRPr/>
                </a:pPr>
                <a:endParaRPr lang="zh-CN" altLang="en-US" sz="1798" kern="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8" name="Freeform 13"/>
              <p:cNvSpPr>
                <a:spLocks/>
              </p:cNvSpPr>
              <p:nvPr/>
            </p:nvSpPr>
            <p:spPr bwMode="auto">
              <a:xfrm>
                <a:off x="-1708150" y="3236912"/>
                <a:ext cx="166691" cy="173039"/>
              </a:xfrm>
              <a:custGeom>
                <a:avLst/>
                <a:gdLst/>
                <a:ahLst/>
                <a:cxnLst>
                  <a:cxn ang="0">
                    <a:pos x="255" y="36"/>
                  </a:cxn>
                  <a:cxn ang="0">
                    <a:pos x="296" y="84"/>
                  </a:cxn>
                  <a:cxn ang="0">
                    <a:pos x="347" y="137"/>
                  </a:cxn>
                  <a:cxn ang="0">
                    <a:pos x="419" y="200"/>
                  </a:cxn>
                  <a:cxn ang="0">
                    <a:pos x="463" y="236"/>
                  </a:cxn>
                  <a:cxn ang="0">
                    <a:pos x="511" y="271"/>
                  </a:cxn>
                  <a:cxn ang="0">
                    <a:pos x="565" y="308"/>
                  </a:cxn>
                  <a:cxn ang="0">
                    <a:pos x="625" y="344"/>
                  </a:cxn>
                  <a:cxn ang="0">
                    <a:pos x="689" y="379"/>
                  </a:cxn>
                  <a:cxn ang="0">
                    <a:pos x="758" y="413"/>
                  </a:cxn>
                  <a:cxn ang="0">
                    <a:pos x="832" y="444"/>
                  </a:cxn>
                  <a:cxn ang="0">
                    <a:pos x="912" y="473"/>
                  </a:cxn>
                  <a:cxn ang="0">
                    <a:pos x="992" y="499"/>
                  </a:cxn>
                  <a:cxn ang="0">
                    <a:pos x="1072" y="521"/>
                  </a:cxn>
                  <a:cxn ang="0">
                    <a:pos x="1148" y="541"/>
                  </a:cxn>
                  <a:cxn ang="0">
                    <a:pos x="1222" y="557"/>
                  </a:cxn>
                  <a:cxn ang="0">
                    <a:pos x="1358" y="583"/>
                  </a:cxn>
                  <a:cxn ang="0">
                    <a:pos x="1477" y="601"/>
                  </a:cxn>
                  <a:cxn ang="0">
                    <a:pos x="1576" y="611"/>
                  </a:cxn>
                  <a:cxn ang="0">
                    <a:pos x="1650" y="616"/>
                  </a:cxn>
                  <a:cxn ang="0">
                    <a:pos x="1698" y="618"/>
                  </a:cxn>
                  <a:cxn ang="0">
                    <a:pos x="1714" y="619"/>
                  </a:cxn>
                  <a:cxn ang="0">
                    <a:pos x="1711" y="639"/>
                  </a:cxn>
                  <a:cxn ang="0">
                    <a:pos x="1705" y="692"/>
                  </a:cxn>
                  <a:cxn ang="0">
                    <a:pos x="1697" y="776"/>
                  </a:cxn>
                  <a:cxn ang="0">
                    <a:pos x="1692" y="883"/>
                  </a:cxn>
                  <a:cxn ang="0">
                    <a:pos x="1692" y="1006"/>
                  </a:cxn>
                  <a:cxn ang="0">
                    <a:pos x="1694" y="1072"/>
                  </a:cxn>
                  <a:cxn ang="0">
                    <a:pos x="1699" y="1140"/>
                  </a:cxn>
                  <a:cxn ang="0">
                    <a:pos x="1706" y="1210"/>
                  </a:cxn>
                  <a:cxn ang="0">
                    <a:pos x="1717" y="1280"/>
                  </a:cxn>
                  <a:cxn ang="0">
                    <a:pos x="1732" y="1351"/>
                  </a:cxn>
                  <a:cxn ang="0">
                    <a:pos x="1751" y="1420"/>
                  </a:cxn>
                  <a:cxn ang="0">
                    <a:pos x="1820" y="1657"/>
                  </a:cxn>
                  <a:cxn ang="0">
                    <a:pos x="1865" y="1828"/>
                  </a:cxn>
                  <a:cxn ang="0">
                    <a:pos x="1889" y="1930"/>
                  </a:cxn>
                  <a:cxn ang="0">
                    <a:pos x="1897" y="1964"/>
                  </a:cxn>
                  <a:cxn ang="0">
                    <a:pos x="1858" y="1953"/>
                  </a:cxn>
                  <a:cxn ang="0">
                    <a:pos x="1754" y="1916"/>
                  </a:cxn>
                  <a:cxn ang="0">
                    <a:pos x="1681" y="1888"/>
                  </a:cxn>
                  <a:cxn ang="0">
                    <a:pos x="1599" y="1853"/>
                  </a:cxn>
                  <a:cxn ang="0">
                    <a:pos x="1507" y="1813"/>
                  </a:cxn>
                  <a:cxn ang="0">
                    <a:pos x="1409" y="1765"/>
                  </a:cxn>
                  <a:cxn ang="0">
                    <a:pos x="1305" y="1710"/>
                  </a:cxn>
                  <a:cxn ang="0">
                    <a:pos x="1200" y="1648"/>
                  </a:cxn>
                  <a:cxn ang="0">
                    <a:pos x="1094" y="1580"/>
                  </a:cxn>
                  <a:cxn ang="0">
                    <a:pos x="988" y="1504"/>
                  </a:cxn>
                  <a:cxn ang="0">
                    <a:pos x="887" y="1422"/>
                  </a:cxn>
                  <a:cxn ang="0">
                    <a:pos x="790" y="1331"/>
                  </a:cxn>
                  <a:cxn ang="0">
                    <a:pos x="700" y="1233"/>
                  </a:cxn>
                  <a:cxn ang="0">
                    <a:pos x="620" y="1128"/>
                  </a:cxn>
                  <a:cxn ang="0">
                    <a:pos x="547" y="1020"/>
                  </a:cxn>
                  <a:cxn ang="0">
                    <a:pos x="478" y="913"/>
                  </a:cxn>
                  <a:cxn ang="0">
                    <a:pos x="414" y="808"/>
                  </a:cxn>
                  <a:cxn ang="0">
                    <a:pos x="354" y="707"/>
                  </a:cxn>
                  <a:cxn ang="0">
                    <a:pos x="248" y="515"/>
                  </a:cxn>
                  <a:cxn ang="0">
                    <a:pos x="159" y="346"/>
                  </a:cxn>
                  <a:cxn ang="0">
                    <a:pos x="90" y="204"/>
                  </a:cxn>
                  <a:cxn ang="0">
                    <a:pos x="40" y="95"/>
                  </a:cxn>
                  <a:cxn ang="0">
                    <a:pos x="10" y="25"/>
                  </a:cxn>
                  <a:cxn ang="0">
                    <a:pos x="0" y="0"/>
                  </a:cxn>
                </a:cxnLst>
                <a:rect l="0" t="0" r="r" b="b"/>
                <a:pathLst>
                  <a:path w="1897" h="1964">
                    <a:moveTo>
                      <a:pt x="0" y="0"/>
                    </a:moveTo>
                    <a:lnTo>
                      <a:pt x="255" y="36"/>
                    </a:lnTo>
                    <a:lnTo>
                      <a:pt x="265" y="49"/>
                    </a:lnTo>
                    <a:lnTo>
                      <a:pt x="296" y="84"/>
                    </a:lnTo>
                    <a:lnTo>
                      <a:pt x="319" y="109"/>
                    </a:lnTo>
                    <a:lnTo>
                      <a:pt x="347" y="137"/>
                    </a:lnTo>
                    <a:lnTo>
                      <a:pt x="381" y="167"/>
                    </a:lnTo>
                    <a:lnTo>
                      <a:pt x="419" y="200"/>
                    </a:lnTo>
                    <a:lnTo>
                      <a:pt x="440" y="217"/>
                    </a:lnTo>
                    <a:lnTo>
                      <a:pt x="463" y="236"/>
                    </a:lnTo>
                    <a:lnTo>
                      <a:pt x="486" y="253"/>
                    </a:lnTo>
                    <a:lnTo>
                      <a:pt x="511" y="271"/>
                    </a:lnTo>
                    <a:lnTo>
                      <a:pt x="538" y="289"/>
                    </a:lnTo>
                    <a:lnTo>
                      <a:pt x="565" y="308"/>
                    </a:lnTo>
                    <a:lnTo>
                      <a:pt x="594" y="326"/>
                    </a:lnTo>
                    <a:lnTo>
                      <a:pt x="625" y="344"/>
                    </a:lnTo>
                    <a:lnTo>
                      <a:pt x="656" y="362"/>
                    </a:lnTo>
                    <a:lnTo>
                      <a:pt x="689" y="379"/>
                    </a:lnTo>
                    <a:lnTo>
                      <a:pt x="722" y="397"/>
                    </a:lnTo>
                    <a:lnTo>
                      <a:pt x="758" y="413"/>
                    </a:lnTo>
                    <a:lnTo>
                      <a:pt x="794" y="430"/>
                    </a:lnTo>
                    <a:lnTo>
                      <a:pt x="832" y="444"/>
                    </a:lnTo>
                    <a:lnTo>
                      <a:pt x="872" y="459"/>
                    </a:lnTo>
                    <a:lnTo>
                      <a:pt x="912" y="473"/>
                    </a:lnTo>
                    <a:lnTo>
                      <a:pt x="952" y="486"/>
                    </a:lnTo>
                    <a:lnTo>
                      <a:pt x="992" y="499"/>
                    </a:lnTo>
                    <a:lnTo>
                      <a:pt x="1033" y="511"/>
                    </a:lnTo>
                    <a:lnTo>
                      <a:pt x="1072" y="521"/>
                    </a:lnTo>
                    <a:lnTo>
                      <a:pt x="1110" y="532"/>
                    </a:lnTo>
                    <a:lnTo>
                      <a:pt x="1148" y="541"/>
                    </a:lnTo>
                    <a:lnTo>
                      <a:pt x="1186" y="549"/>
                    </a:lnTo>
                    <a:lnTo>
                      <a:pt x="1222" y="557"/>
                    </a:lnTo>
                    <a:lnTo>
                      <a:pt x="1292" y="572"/>
                    </a:lnTo>
                    <a:lnTo>
                      <a:pt x="1358" y="583"/>
                    </a:lnTo>
                    <a:lnTo>
                      <a:pt x="1420" y="593"/>
                    </a:lnTo>
                    <a:lnTo>
                      <a:pt x="1477" y="601"/>
                    </a:lnTo>
                    <a:lnTo>
                      <a:pt x="1530" y="607"/>
                    </a:lnTo>
                    <a:lnTo>
                      <a:pt x="1576" y="611"/>
                    </a:lnTo>
                    <a:lnTo>
                      <a:pt x="1616" y="614"/>
                    </a:lnTo>
                    <a:lnTo>
                      <a:pt x="1650" y="616"/>
                    </a:lnTo>
                    <a:lnTo>
                      <a:pt x="1677" y="618"/>
                    </a:lnTo>
                    <a:lnTo>
                      <a:pt x="1698" y="618"/>
                    </a:lnTo>
                    <a:lnTo>
                      <a:pt x="1710" y="619"/>
                    </a:lnTo>
                    <a:lnTo>
                      <a:pt x="1714" y="619"/>
                    </a:lnTo>
                    <a:lnTo>
                      <a:pt x="1713" y="624"/>
                    </a:lnTo>
                    <a:lnTo>
                      <a:pt x="1711" y="639"/>
                    </a:lnTo>
                    <a:lnTo>
                      <a:pt x="1708" y="661"/>
                    </a:lnTo>
                    <a:lnTo>
                      <a:pt x="1705" y="692"/>
                    </a:lnTo>
                    <a:lnTo>
                      <a:pt x="1701" y="731"/>
                    </a:lnTo>
                    <a:lnTo>
                      <a:pt x="1697" y="776"/>
                    </a:lnTo>
                    <a:lnTo>
                      <a:pt x="1694" y="827"/>
                    </a:lnTo>
                    <a:lnTo>
                      <a:pt x="1692" y="883"/>
                    </a:lnTo>
                    <a:lnTo>
                      <a:pt x="1691" y="943"/>
                    </a:lnTo>
                    <a:lnTo>
                      <a:pt x="1692" y="1006"/>
                    </a:lnTo>
                    <a:lnTo>
                      <a:pt x="1692" y="1039"/>
                    </a:lnTo>
                    <a:lnTo>
                      <a:pt x="1694" y="1072"/>
                    </a:lnTo>
                    <a:lnTo>
                      <a:pt x="1696" y="1106"/>
                    </a:lnTo>
                    <a:lnTo>
                      <a:pt x="1699" y="1140"/>
                    </a:lnTo>
                    <a:lnTo>
                      <a:pt x="1702" y="1175"/>
                    </a:lnTo>
                    <a:lnTo>
                      <a:pt x="1706" y="1210"/>
                    </a:lnTo>
                    <a:lnTo>
                      <a:pt x="1711" y="1245"/>
                    </a:lnTo>
                    <a:lnTo>
                      <a:pt x="1717" y="1280"/>
                    </a:lnTo>
                    <a:lnTo>
                      <a:pt x="1725" y="1315"/>
                    </a:lnTo>
                    <a:lnTo>
                      <a:pt x="1732" y="1351"/>
                    </a:lnTo>
                    <a:lnTo>
                      <a:pt x="1741" y="1385"/>
                    </a:lnTo>
                    <a:lnTo>
                      <a:pt x="1751" y="1420"/>
                    </a:lnTo>
                    <a:lnTo>
                      <a:pt x="1789" y="1547"/>
                    </a:lnTo>
                    <a:lnTo>
                      <a:pt x="1820" y="1657"/>
                    </a:lnTo>
                    <a:lnTo>
                      <a:pt x="1844" y="1752"/>
                    </a:lnTo>
                    <a:lnTo>
                      <a:pt x="1865" y="1828"/>
                    </a:lnTo>
                    <a:lnTo>
                      <a:pt x="1880" y="1888"/>
                    </a:lnTo>
                    <a:lnTo>
                      <a:pt x="1889" y="1930"/>
                    </a:lnTo>
                    <a:lnTo>
                      <a:pt x="1895" y="1956"/>
                    </a:lnTo>
                    <a:lnTo>
                      <a:pt x="1897" y="1964"/>
                    </a:lnTo>
                    <a:lnTo>
                      <a:pt x="1887" y="1961"/>
                    </a:lnTo>
                    <a:lnTo>
                      <a:pt x="1858" y="1953"/>
                    </a:lnTo>
                    <a:lnTo>
                      <a:pt x="1814" y="1938"/>
                    </a:lnTo>
                    <a:lnTo>
                      <a:pt x="1754" y="1916"/>
                    </a:lnTo>
                    <a:lnTo>
                      <a:pt x="1718" y="1904"/>
                    </a:lnTo>
                    <a:lnTo>
                      <a:pt x="1681" y="1888"/>
                    </a:lnTo>
                    <a:lnTo>
                      <a:pt x="1641" y="1872"/>
                    </a:lnTo>
                    <a:lnTo>
                      <a:pt x="1599" y="1853"/>
                    </a:lnTo>
                    <a:lnTo>
                      <a:pt x="1553" y="1834"/>
                    </a:lnTo>
                    <a:lnTo>
                      <a:pt x="1507" y="1813"/>
                    </a:lnTo>
                    <a:lnTo>
                      <a:pt x="1458" y="1789"/>
                    </a:lnTo>
                    <a:lnTo>
                      <a:pt x="1409" y="1765"/>
                    </a:lnTo>
                    <a:lnTo>
                      <a:pt x="1358" y="1739"/>
                    </a:lnTo>
                    <a:lnTo>
                      <a:pt x="1305" y="1710"/>
                    </a:lnTo>
                    <a:lnTo>
                      <a:pt x="1253" y="1680"/>
                    </a:lnTo>
                    <a:lnTo>
                      <a:pt x="1200" y="1648"/>
                    </a:lnTo>
                    <a:lnTo>
                      <a:pt x="1146" y="1615"/>
                    </a:lnTo>
                    <a:lnTo>
                      <a:pt x="1094" y="1580"/>
                    </a:lnTo>
                    <a:lnTo>
                      <a:pt x="1041" y="1543"/>
                    </a:lnTo>
                    <a:lnTo>
                      <a:pt x="988" y="1504"/>
                    </a:lnTo>
                    <a:lnTo>
                      <a:pt x="937" y="1464"/>
                    </a:lnTo>
                    <a:lnTo>
                      <a:pt x="887" y="1422"/>
                    </a:lnTo>
                    <a:lnTo>
                      <a:pt x="838" y="1377"/>
                    </a:lnTo>
                    <a:lnTo>
                      <a:pt x="790" y="1331"/>
                    </a:lnTo>
                    <a:lnTo>
                      <a:pt x="744" y="1284"/>
                    </a:lnTo>
                    <a:lnTo>
                      <a:pt x="700" y="1233"/>
                    </a:lnTo>
                    <a:lnTo>
                      <a:pt x="659" y="1182"/>
                    </a:lnTo>
                    <a:lnTo>
                      <a:pt x="620" y="1128"/>
                    </a:lnTo>
                    <a:lnTo>
                      <a:pt x="582" y="1073"/>
                    </a:lnTo>
                    <a:lnTo>
                      <a:pt x="547" y="1020"/>
                    </a:lnTo>
                    <a:lnTo>
                      <a:pt x="512" y="966"/>
                    </a:lnTo>
                    <a:lnTo>
                      <a:pt x="478" y="913"/>
                    </a:lnTo>
                    <a:lnTo>
                      <a:pt x="445" y="860"/>
                    </a:lnTo>
                    <a:lnTo>
                      <a:pt x="414" y="808"/>
                    </a:lnTo>
                    <a:lnTo>
                      <a:pt x="383" y="757"/>
                    </a:lnTo>
                    <a:lnTo>
                      <a:pt x="354" y="707"/>
                    </a:lnTo>
                    <a:lnTo>
                      <a:pt x="298" y="609"/>
                    </a:lnTo>
                    <a:lnTo>
                      <a:pt x="248" y="515"/>
                    </a:lnTo>
                    <a:lnTo>
                      <a:pt x="201" y="428"/>
                    </a:lnTo>
                    <a:lnTo>
                      <a:pt x="159" y="346"/>
                    </a:lnTo>
                    <a:lnTo>
                      <a:pt x="122" y="271"/>
                    </a:lnTo>
                    <a:lnTo>
                      <a:pt x="90" y="204"/>
                    </a:lnTo>
                    <a:lnTo>
                      <a:pt x="63" y="144"/>
                    </a:lnTo>
                    <a:lnTo>
                      <a:pt x="40" y="95"/>
                    </a:lnTo>
                    <a:lnTo>
                      <a:pt x="23" y="55"/>
                    </a:lnTo>
                    <a:lnTo>
                      <a:pt x="10" y="25"/>
                    </a:lnTo>
                    <a:lnTo>
                      <a:pt x="2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3584">
                  <a:defRPr/>
                </a:pPr>
                <a:endParaRPr lang="zh-CN" altLang="en-US" sz="1798" kern="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9" name="Rectangle 14"/>
              <p:cNvSpPr>
                <a:spLocks noChangeArrowheads="1"/>
              </p:cNvSpPr>
              <p:nvPr/>
            </p:nvSpPr>
            <p:spPr bwMode="auto">
              <a:xfrm>
                <a:off x="-322264" y="3673473"/>
                <a:ext cx="71438" cy="26670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13584">
                  <a:defRPr/>
                </a:pPr>
                <a:endParaRPr lang="zh-CN" altLang="en-US" sz="1798" kern="0" dirty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10" name="Freeform 15"/>
              <p:cNvSpPr>
                <a:spLocks noEditPoints="1"/>
              </p:cNvSpPr>
              <p:nvPr/>
            </p:nvSpPr>
            <p:spPr bwMode="auto">
              <a:xfrm>
                <a:off x="-1085848" y="3427412"/>
                <a:ext cx="722310" cy="474662"/>
              </a:xfrm>
              <a:custGeom>
                <a:avLst/>
                <a:gdLst/>
                <a:ahLst/>
                <a:cxnLst>
                  <a:cxn ang="0">
                    <a:pos x="3075" y="1468"/>
                  </a:cxn>
                  <a:cxn ang="0">
                    <a:pos x="2973" y="1747"/>
                  </a:cxn>
                  <a:cxn ang="0">
                    <a:pos x="2863" y="1952"/>
                  </a:cxn>
                  <a:cxn ang="0">
                    <a:pos x="2710" y="2160"/>
                  </a:cxn>
                  <a:cxn ang="0">
                    <a:pos x="2511" y="2339"/>
                  </a:cxn>
                  <a:cxn ang="0">
                    <a:pos x="2320" y="2462"/>
                  </a:cxn>
                  <a:cxn ang="0">
                    <a:pos x="2154" y="2534"/>
                  </a:cxn>
                  <a:cxn ang="0">
                    <a:pos x="2007" y="2573"/>
                  </a:cxn>
                  <a:cxn ang="0">
                    <a:pos x="1958" y="2695"/>
                  </a:cxn>
                  <a:cxn ang="0">
                    <a:pos x="2096" y="3022"/>
                  </a:cxn>
                  <a:cxn ang="0">
                    <a:pos x="2290" y="3365"/>
                  </a:cxn>
                  <a:cxn ang="0">
                    <a:pos x="2554" y="3671"/>
                  </a:cxn>
                  <a:cxn ang="0">
                    <a:pos x="2881" y="3846"/>
                  </a:cxn>
                  <a:cxn ang="0">
                    <a:pos x="3448" y="3881"/>
                  </a:cxn>
                  <a:cxn ang="0">
                    <a:pos x="4430" y="3888"/>
                  </a:cxn>
                  <a:cxn ang="0">
                    <a:pos x="6438" y="3871"/>
                  </a:cxn>
                  <a:cxn ang="0">
                    <a:pos x="7321" y="3383"/>
                  </a:cxn>
                  <a:cxn ang="0">
                    <a:pos x="3362" y="4776"/>
                  </a:cxn>
                  <a:cxn ang="0">
                    <a:pos x="3091" y="4729"/>
                  </a:cxn>
                  <a:cxn ang="0">
                    <a:pos x="2684" y="4621"/>
                  </a:cxn>
                  <a:cxn ang="0">
                    <a:pos x="2225" y="4427"/>
                  </a:cxn>
                  <a:cxn ang="0">
                    <a:pos x="1818" y="4129"/>
                  </a:cxn>
                  <a:cxn ang="0">
                    <a:pos x="1562" y="3707"/>
                  </a:cxn>
                  <a:cxn ang="0">
                    <a:pos x="1416" y="3301"/>
                  </a:cxn>
                  <a:cxn ang="0">
                    <a:pos x="1307" y="2948"/>
                  </a:cxn>
                  <a:cxn ang="0">
                    <a:pos x="1233" y="2622"/>
                  </a:cxn>
                  <a:cxn ang="0">
                    <a:pos x="1128" y="2549"/>
                  </a:cxn>
                  <a:cxn ang="0">
                    <a:pos x="837" y="2426"/>
                  </a:cxn>
                  <a:cxn ang="0">
                    <a:pos x="528" y="2253"/>
                  </a:cxn>
                  <a:cxn ang="0">
                    <a:pos x="246" y="2019"/>
                  </a:cxn>
                  <a:cxn ang="0">
                    <a:pos x="73" y="1727"/>
                  </a:cxn>
                  <a:cxn ang="0">
                    <a:pos x="20" y="1406"/>
                  </a:cxn>
                  <a:cxn ang="0">
                    <a:pos x="2" y="1107"/>
                  </a:cxn>
                  <a:cxn ang="0">
                    <a:pos x="10" y="690"/>
                  </a:cxn>
                  <a:cxn ang="0">
                    <a:pos x="1647" y="909"/>
                  </a:cxn>
                  <a:cxn ang="0">
                    <a:pos x="1814" y="935"/>
                  </a:cxn>
                  <a:cxn ang="0">
                    <a:pos x="1962" y="1006"/>
                  </a:cxn>
                  <a:cxn ang="0">
                    <a:pos x="2083" y="1115"/>
                  </a:cxn>
                  <a:cxn ang="0">
                    <a:pos x="2167" y="1254"/>
                  </a:cxn>
                  <a:cxn ang="0">
                    <a:pos x="2209" y="1416"/>
                  </a:cxn>
                  <a:cxn ang="0">
                    <a:pos x="2200" y="1587"/>
                  </a:cxn>
                  <a:cxn ang="0">
                    <a:pos x="2144" y="1742"/>
                  </a:cxn>
                  <a:cxn ang="0">
                    <a:pos x="2047" y="1872"/>
                  </a:cxn>
                  <a:cxn ang="0">
                    <a:pos x="1915" y="1969"/>
                  </a:cxn>
                  <a:cxn ang="0">
                    <a:pos x="1760" y="2026"/>
                  </a:cxn>
                  <a:cxn ang="0">
                    <a:pos x="1589" y="2034"/>
                  </a:cxn>
                  <a:cxn ang="0">
                    <a:pos x="1427" y="1993"/>
                  </a:cxn>
                  <a:cxn ang="0">
                    <a:pos x="1287" y="1909"/>
                  </a:cxn>
                  <a:cxn ang="0">
                    <a:pos x="1178" y="1788"/>
                  </a:cxn>
                  <a:cxn ang="0">
                    <a:pos x="1107" y="1641"/>
                  </a:cxn>
                  <a:cxn ang="0">
                    <a:pos x="1081" y="1473"/>
                  </a:cxn>
                  <a:cxn ang="0">
                    <a:pos x="1107" y="1306"/>
                  </a:cxn>
                  <a:cxn ang="0">
                    <a:pos x="1178" y="1159"/>
                  </a:cxn>
                  <a:cxn ang="0">
                    <a:pos x="1287" y="1039"/>
                  </a:cxn>
                  <a:cxn ang="0">
                    <a:pos x="1427" y="954"/>
                  </a:cxn>
                  <a:cxn ang="0">
                    <a:pos x="1589" y="912"/>
                  </a:cxn>
                </a:cxnLst>
                <a:rect l="0" t="0" r="r" b="b"/>
                <a:pathLst>
                  <a:path w="8195" h="5385">
                    <a:moveTo>
                      <a:pt x="23" y="546"/>
                    </a:moveTo>
                    <a:lnTo>
                      <a:pt x="3088" y="0"/>
                    </a:lnTo>
                    <a:lnTo>
                      <a:pt x="3088" y="1418"/>
                    </a:lnTo>
                    <a:lnTo>
                      <a:pt x="3086" y="1424"/>
                    </a:lnTo>
                    <a:lnTo>
                      <a:pt x="3081" y="1441"/>
                    </a:lnTo>
                    <a:lnTo>
                      <a:pt x="3075" y="1468"/>
                    </a:lnTo>
                    <a:lnTo>
                      <a:pt x="3065" y="1504"/>
                    </a:lnTo>
                    <a:lnTo>
                      <a:pt x="3050" y="1547"/>
                    </a:lnTo>
                    <a:lnTo>
                      <a:pt x="3034" y="1598"/>
                    </a:lnTo>
                    <a:lnTo>
                      <a:pt x="3012" y="1653"/>
                    </a:lnTo>
                    <a:lnTo>
                      <a:pt x="2987" y="1714"/>
                    </a:lnTo>
                    <a:lnTo>
                      <a:pt x="2973" y="1747"/>
                    </a:lnTo>
                    <a:lnTo>
                      <a:pt x="2957" y="1780"/>
                    </a:lnTo>
                    <a:lnTo>
                      <a:pt x="2941" y="1813"/>
                    </a:lnTo>
                    <a:lnTo>
                      <a:pt x="2923" y="1847"/>
                    </a:lnTo>
                    <a:lnTo>
                      <a:pt x="2905" y="1882"/>
                    </a:lnTo>
                    <a:lnTo>
                      <a:pt x="2885" y="1917"/>
                    </a:lnTo>
                    <a:lnTo>
                      <a:pt x="2863" y="1952"/>
                    </a:lnTo>
                    <a:lnTo>
                      <a:pt x="2841" y="1987"/>
                    </a:lnTo>
                    <a:lnTo>
                      <a:pt x="2817" y="2022"/>
                    </a:lnTo>
                    <a:lnTo>
                      <a:pt x="2792" y="2057"/>
                    </a:lnTo>
                    <a:lnTo>
                      <a:pt x="2765" y="2092"/>
                    </a:lnTo>
                    <a:lnTo>
                      <a:pt x="2739" y="2126"/>
                    </a:lnTo>
                    <a:lnTo>
                      <a:pt x="2710" y="2160"/>
                    </a:lnTo>
                    <a:lnTo>
                      <a:pt x="2679" y="2192"/>
                    </a:lnTo>
                    <a:lnTo>
                      <a:pt x="2647" y="2225"/>
                    </a:lnTo>
                    <a:lnTo>
                      <a:pt x="2614" y="2256"/>
                    </a:lnTo>
                    <a:lnTo>
                      <a:pt x="2579" y="2286"/>
                    </a:lnTo>
                    <a:lnTo>
                      <a:pt x="2545" y="2313"/>
                    </a:lnTo>
                    <a:lnTo>
                      <a:pt x="2511" y="2339"/>
                    </a:lnTo>
                    <a:lnTo>
                      <a:pt x="2478" y="2364"/>
                    </a:lnTo>
                    <a:lnTo>
                      <a:pt x="2446" y="2387"/>
                    </a:lnTo>
                    <a:lnTo>
                      <a:pt x="2413" y="2407"/>
                    </a:lnTo>
                    <a:lnTo>
                      <a:pt x="2382" y="2427"/>
                    </a:lnTo>
                    <a:lnTo>
                      <a:pt x="2351" y="2445"/>
                    </a:lnTo>
                    <a:lnTo>
                      <a:pt x="2320" y="2462"/>
                    </a:lnTo>
                    <a:lnTo>
                      <a:pt x="2290" y="2477"/>
                    </a:lnTo>
                    <a:lnTo>
                      <a:pt x="2261" y="2491"/>
                    </a:lnTo>
                    <a:lnTo>
                      <a:pt x="2233" y="2503"/>
                    </a:lnTo>
                    <a:lnTo>
                      <a:pt x="2207" y="2514"/>
                    </a:lnTo>
                    <a:lnTo>
                      <a:pt x="2180" y="2525"/>
                    </a:lnTo>
                    <a:lnTo>
                      <a:pt x="2154" y="2534"/>
                    </a:lnTo>
                    <a:lnTo>
                      <a:pt x="2130" y="2542"/>
                    </a:lnTo>
                    <a:lnTo>
                      <a:pt x="2106" y="2549"/>
                    </a:lnTo>
                    <a:lnTo>
                      <a:pt x="2084" y="2556"/>
                    </a:lnTo>
                    <a:lnTo>
                      <a:pt x="2063" y="2562"/>
                    </a:lnTo>
                    <a:lnTo>
                      <a:pt x="2043" y="2566"/>
                    </a:lnTo>
                    <a:lnTo>
                      <a:pt x="2007" y="2573"/>
                    </a:lnTo>
                    <a:lnTo>
                      <a:pt x="1977" y="2578"/>
                    </a:lnTo>
                    <a:lnTo>
                      <a:pt x="1935" y="2582"/>
                    </a:lnTo>
                    <a:lnTo>
                      <a:pt x="1921" y="2583"/>
                    </a:lnTo>
                    <a:lnTo>
                      <a:pt x="1925" y="2597"/>
                    </a:lnTo>
                    <a:lnTo>
                      <a:pt x="1937" y="2635"/>
                    </a:lnTo>
                    <a:lnTo>
                      <a:pt x="1958" y="2695"/>
                    </a:lnTo>
                    <a:lnTo>
                      <a:pt x="1988" y="2772"/>
                    </a:lnTo>
                    <a:lnTo>
                      <a:pt x="2005" y="2816"/>
                    </a:lnTo>
                    <a:lnTo>
                      <a:pt x="2025" y="2864"/>
                    </a:lnTo>
                    <a:lnTo>
                      <a:pt x="2047" y="2914"/>
                    </a:lnTo>
                    <a:lnTo>
                      <a:pt x="2070" y="2967"/>
                    </a:lnTo>
                    <a:lnTo>
                      <a:pt x="2096" y="3022"/>
                    </a:lnTo>
                    <a:lnTo>
                      <a:pt x="2123" y="3078"/>
                    </a:lnTo>
                    <a:lnTo>
                      <a:pt x="2153" y="3134"/>
                    </a:lnTo>
                    <a:lnTo>
                      <a:pt x="2185" y="3192"/>
                    </a:lnTo>
                    <a:lnTo>
                      <a:pt x="2218" y="3251"/>
                    </a:lnTo>
                    <a:lnTo>
                      <a:pt x="2253" y="3309"/>
                    </a:lnTo>
                    <a:lnTo>
                      <a:pt x="2290" y="3365"/>
                    </a:lnTo>
                    <a:lnTo>
                      <a:pt x="2330" y="3422"/>
                    </a:lnTo>
                    <a:lnTo>
                      <a:pt x="2371" y="3476"/>
                    </a:lnTo>
                    <a:lnTo>
                      <a:pt x="2413" y="3529"/>
                    </a:lnTo>
                    <a:lnTo>
                      <a:pt x="2459" y="3579"/>
                    </a:lnTo>
                    <a:lnTo>
                      <a:pt x="2505" y="3627"/>
                    </a:lnTo>
                    <a:lnTo>
                      <a:pt x="2554" y="3671"/>
                    </a:lnTo>
                    <a:lnTo>
                      <a:pt x="2603" y="3712"/>
                    </a:lnTo>
                    <a:lnTo>
                      <a:pt x="2656" y="3748"/>
                    </a:lnTo>
                    <a:lnTo>
                      <a:pt x="2710" y="3781"/>
                    </a:lnTo>
                    <a:lnTo>
                      <a:pt x="2764" y="3808"/>
                    </a:lnTo>
                    <a:lnTo>
                      <a:pt x="2822" y="3830"/>
                    </a:lnTo>
                    <a:lnTo>
                      <a:pt x="2881" y="3846"/>
                    </a:lnTo>
                    <a:lnTo>
                      <a:pt x="2942" y="3857"/>
                    </a:lnTo>
                    <a:lnTo>
                      <a:pt x="3012" y="3863"/>
                    </a:lnTo>
                    <a:lnTo>
                      <a:pt x="3099" y="3869"/>
                    </a:lnTo>
                    <a:lnTo>
                      <a:pt x="3201" y="3873"/>
                    </a:lnTo>
                    <a:lnTo>
                      <a:pt x="3318" y="3877"/>
                    </a:lnTo>
                    <a:lnTo>
                      <a:pt x="3448" y="3881"/>
                    </a:lnTo>
                    <a:lnTo>
                      <a:pt x="3589" y="3883"/>
                    </a:lnTo>
                    <a:lnTo>
                      <a:pt x="3741" y="3885"/>
                    </a:lnTo>
                    <a:lnTo>
                      <a:pt x="3902" y="3887"/>
                    </a:lnTo>
                    <a:lnTo>
                      <a:pt x="4072" y="3888"/>
                    </a:lnTo>
                    <a:lnTo>
                      <a:pt x="4248" y="3888"/>
                    </a:lnTo>
                    <a:lnTo>
                      <a:pt x="4430" y="3888"/>
                    </a:lnTo>
                    <a:lnTo>
                      <a:pt x="4616" y="3888"/>
                    </a:lnTo>
                    <a:lnTo>
                      <a:pt x="4995" y="3886"/>
                    </a:lnTo>
                    <a:lnTo>
                      <a:pt x="5377" y="3883"/>
                    </a:lnTo>
                    <a:lnTo>
                      <a:pt x="5752" y="3880"/>
                    </a:lnTo>
                    <a:lnTo>
                      <a:pt x="6108" y="3875"/>
                    </a:lnTo>
                    <a:lnTo>
                      <a:pt x="6438" y="3871"/>
                    </a:lnTo>
                    <a:lnTo>
                      <a:pt x="6729" y="3867"/>
                    </a:lnTo>
                    <a:lnTo>
                      <a:pt x="6973" y="3863"/>
                    </a:lnTo>
                    <a:lnTo>
                      <a:pt x="7160" y="3860"/>
                    </a:lnTo>
                    <a:lnTo>
                      <a:pt x="7280" y="3858"/>
                    </a:lnTo>
                    <a:lnTo>
                      <a:pt x="7321" y="3857"/>
                    </a:lnTo>
                    <a:lnTo>
                      <a:pt x="7321" y="3383"/>
                    </a:lnTo>
                    <a:lnTo>
                      <a:pt x="8195" y="3383"/>
                    </a:lnTo>
                    <a:lnTo>
                      <a:pt x="8195" y="5385"/>
                    </a:lnTo>
                    <a:lnTo>
                      <a:pt x="7501" y="5385"/>
                    </a:lnTo>
                    <a:lnTo>
                      <a:pt x="7337" y="4779"/>
                    </a:lnTo>
                    <a:lnTo>
                      <a:pt x="3379" y="4779"/>
                    </a:lnTo>
                    <a:lnTo>
                      <a:pt x="3362" y="4776"/>
                    </a:lnTo>
                    <a:lnTo>
                      <a:pt x="3316" y="4770"/>
                    </a:lnTo>
                    <a:lnTo>
                      <a:pt x="3282" y="4765"/>
                    </a:lnTo>
                    <a:lnTo>
                      <a:pt x="3242" y="4758"/>
                    </a:lnTo>
                    <a:lnTo>
                      <a:pt x="3197" y="4751"/>
                    </a:lnTo>
                    <a:lnTo>
                      <a:pt x="3145" y="4740"/>
                    </a:lnTo>
                    <a:lnTo>
                      <a:pt x="3091" y="4729"/>
                    </a:lnTo>
                    <a:lnTo>
                      <a:pt x="3031" y="4717"/>
                    </a:lnTo>
                    <a:lnTo>
                      <a:pt x="2967" y="4701"/>
                    </a:lnTo>
                    <a:lnTo>
                      <a:pt x="2900" y="4685"/>
                    </a:lnTo>
                    <a:lnTo>
                      <a:pt x="2830" y="4665"/>
                    </a:lnTo>
                    <a:lnTo>
                      <a:pt x="2758" y="4645"/>
                    </a:lnTo>
                    <a:lnTo>
                      <a:pt x="2684" y="4621"/>
                    </a:lnTo>
                    <a:lnTo>
                      <a:pt x="2608" y="4595"/>
                    </a:lnTo>
                    <a:lnTo>
                      <a:pt x="2532" y="4566"/>
                    </a:lnTo>
                    <a:lnTo>
                      <a:pt x="2454" y="4535"/>
                    </a:lnTo>
                    <a:lnTo>
                      <a:pt x="2378" y="4502"/>
                    </a:lnTo>
                    <a:lnTo>
                      <a:pt x="2302" y="4466"/>
                    </a:lnTo>
                    <a:lnTo>
                      <a:pt x="2225" y="4427"/>
                    </a:lnTo>
                    <a:lnTo>
                      <a:pt x="2152" y="4385"/>
                    </a:lnTo>
                    <a:lnTo>
                      <a:pt x="2080" y="4341"/>
                    </a:lnTo>
                    <a:lnTo>
                      <a:pt x="2009" y="4292"/>
                    </a:lnTo>
                    <a:lnTo>
                      <a:pt x="1942" y="4241"/>
                    </a:lnTo>
                    <a:lnTo>
                      <a:pt x="1878" y="4186"/>
                    </a:lnTo>
                    <a:lnTo>
                      <a:pt x="1818" y="4129"/>
                    </a:lnTo>
                    <a:lnTo>
                      <a:pt x="1763" y="4067"/>
                    </a:lnTo>
                    <a:lnTo>
                      <a:pt x="1712" y="4002"/>
                    </a:lnTo>
                    <a:lnTo>
                      <a:pt x="1665" y="3933"/>
                    </a:lnTo>
                    <a:lnTo>
                      <a:pt x="1626" y="3861"/>
                    </a:lnTo>
                    <a:lnTo>
                      <a:pt x="1592" y="3783"/>
                    </a:lnTo>
                    <a:lnTo>
                      <a:pt x="1562" y="3707"/>
                    </a:lnTo>
                    <a:lnTo>
                      <a:pt x="1533" y="3632"/>
                    </a:lnTo>
                    <a:lnTo>
                      <a:pt x="1506" y="3561"/>
                    </a:lnTo>
                    <a:lnTo>
                      <a:pt x="1482" y="3492"/>
                    </a:lnTo>
                    <a:lnTo>
                      <a:pt x="1458" y="3426"/>
                    </a:lnTo>
                    <a:lnTo>
                      <a:pt x="1436" y="3362"/>
                    </a:lnTo>
                    <a:lnTo>
                      <a:pt x="1416" y="3301"/>
                    </a:lnTo>
                    <a:lnTo>
                      <a:pt x="1396" y="3243"/>
                    </a:lnTo>
                    <a:lnTo>
                      <a:pt x="1378" y="3188"/>
                    </a:lnTo>
                    <a:lnTo>
                      <a:pt x="1362" y="3134"/>
                    </a:lnTo>
                    <a:lnTo>
                      <a:pt x="1346" y="3084"/>
                    </a:lnTo>
                    <a:lnTo>
                      <a:pt x="1332" y="3037"/>
                    </a:lnTo>
                    <a:lnTo>
                      <a:pt x="1307" y="2948"/>
                    </a:lnTo>
                    <a:lnTo>
                      <a:pt x="1286" y="2870"/>
                    </a:lnTo>
                    <a:lnTo>
                      <a:pt x="1269" y="2802"/>
                    </a:lnTo>
                    <a:lnTo>
                      <a:pt x="1255" y="2742"/>
                    </a:lnTo>
                    <a:lnTo>
                      <a:pt x="1245" y="2694"/>
                    </a:lnTo>
                    <a:lnTo>
                      <a:pt x="1238" y="2653"/>
                    </a:lnTo>
                    <a:lnTo>
                      <a:pt x="1233" y="2622"/>
                    </a:lnTo>
                    <a:lnTo>
                      <a:pt x="1230" y="2600"/>
                    </a:lnTo>
                    <a:lnTo>
                      <a:pt x="1228" y="2587"/>
                    </a:lnTo>
                    <a:lnTo>
                      <a:pt x="1228" y="2583"/>
                    </a:lnTo>
                    <a:lnTo>
                      <a:pt x="1215" y="2579"/>
                    </a:lnTo>
                    <a:lnTo>
                      <a:pt x="1181" y="2568"/>
                    </a:lnTo>
                    <a:lnTo>
                      <a:pt x="1128" y="2549"/>
                    </a:lnTo>
                    <a:lnTo>
                      <a:pt x="1060" y="2523"/>
                    </a:lnTo>
                    <a:lnTo>
                      <a:pt x="1021" y="2507"/>
                    </a:lnTo>
                    <a:lnTo>
                      <a:pt x="979" y="2490"/>
                    </a:lnTo>
                    <a:lnTo>
                      <a:pt x="933" y="2470"/>
                    </a:lnTo>
                    <a:lnTo>
                      <a:pt x="887" y="2448"/>
                    </a:lnTo>
                    <a:lnTo>
                      <a:pt x="837" y="2426"/>
                    </a:lnTo>
                    <a:lnTo>
                      <a:pt x="788" y="2401"/>
                    </a:lnTo>
                    <a:lnTo>
                      <a:pt x="736" y="2375"/>
                    </a:lnTo>
                    <a:lnTo>
                      <a:pt x="684" y="2346"/>
                    </a:lnTo>
                    <a:lnTo>
                      <a:pt x="632" y="2317"/>
                    </a:lnTo>
                    <a:lnTo>
                      <a:pt x="580" y="2286"/>
                    </a:lnTo>
                    <a:lnTo>
                      <a:pt x="528" y="2253"/>
                    </a:lnTo>
                    <a:lnTo>
                      <a:pt x="477" y="2217"/>
                    </a:lnTo>
                    <a:lnTo>
                      <a:pt x="427" y="2181"/>
                    </a:lnTo>
                    <a:lnTo>
                      <a:pt x="379" y="2142"/>
                    </a:lnTo>
                    <a:lnTo>
                      <a:pt x="332" y="2103"/>
                    </a:lnTo>
                    <a:lnTo>
                      <a:pt x="289" y="2061"/>
                    </a:lnTo>
                    <a:lnTo>
                      <a:pt x="246" y="2019"/>
                    </a:lnTo>
                    <a:lnTo>
                      <a:pt x="208" y="1974"/>
                    </a:lnTo>
                    <a:lnTo>
                      <a:pt x="173" y="1927"/>
                    </a:lnTo>
                    <a:lnTo>
                      <a:pt x="141" y="1880"/>
                    </a:lnTo>
                    <a:lnTo>
                      <a:pt x="114" y="1830"/>
                    </a:lnTo>
                    <a:lnTo>
                      <a:pt x="91" y="1780"/>
                    </a:lnTo>
                    <a:lnTo>
                      <a:pt x="73" y="1727"/>
                    </a:lnTo>
                    <a:lnTo>
                      <a:pt x="60" y="1674"/>
                    </a:lnTo>
                    <a:lnTo>
                      <a:pt x="50" y="1619"/>
                    </a:lnTo>
                    <a:lnTo>
                      <a:pt x="41" y="1565"/>
                    </a:lnTo>
                    <a:lnTo>
                      <a:pt x="34" y="1511"/>
                    </a:lnTo>
                    <a:lnTo>
                      <a:pt x="27" y="1458"/>
                    </a:lnTo>
                    <a:lnTo>
                      <a:pt x="20" y="1406"/>
                    </a:lnTo>
                    <a:lnTo>
                      <a:pt x="16" y="1353"/>
                    </a:lnTo>
                    <a:lnTo>
                      <a:pt x="11" y="1302"/>
                    </a:lnTo>
                    <a:lnTo>
                      <a:pt x="8" y="1251"/>
                    </a:lnTo>
                    <a:lnTo>
                      <a:pt x="5" y="1203"/>
                    </a:lnTo>
                    <a:lnTo>
                      <a:pt x="3" y="1155"/>
                    </a:lnTo>
                    <a:lnTo>
                      <a:pt x="2" y="1107"/>
                    </a:lnTo>
                    <a:lnTo>
                      <a:pt x="1" y="1061"/>
                    </a:lnTo>
                    <a:lnTo>
                      <a:pt x="0" y="973"/>
                    </a:lnTo>
                    <a:lnTo>
                      <a:pt x="1" y="891"/>
                    </a:lnTo>
                    <a:lnTo>
                      <a:pt x="3" y="817"/>
                    </a:lnTo>
                    <a:lnTo>
                      <a:pt x="6" y="749"/>
                    </a:lnTo>
                    <a:lnTo>
                      <a:pt x="10" y="690"/>
                    </a:lnTo>
                    <a:lnTo>
                      <a:pt x="14" y="639"/>
                    </a:lnTo>
                    <a:lnTo>
                      <a:pt x="17" y="599"/>
                    </a:lnTo>
                    <a:lnTo>
                      <a:pt x="20" y="570"/>
                    </a:lnTo>
                    <a:lnTo>
                      <a:pt x="22" y="552"/>
                    </a:lnTo>
                    <a:lnTo>
                      <a:pt x="23" y="546"/>
                    </a:lnTo>
                    <a:close/>
                    <a:moveTo>
                      <a:pt x="1647" y="909"/>
                    </a:moveTo>
                    <a:lnTo>
                      <a:pt x="1676" y="910"/>
                    </a:lnTo>
                    <a:lnTo>
                      <a:pt x="1705" y="912"/>
                    </a:lnTo>
                    <a:lnTo>
                      <a:pt x="1733" y="916"/>
                    </a:lnTo>
                    <a:lnTo>
                      <a:pt x="1760" y="921"/>
                    </a:lnTo>
                    <a:lnTo>
                      <a:pt x="1787" y="928"/>
                    </a:lnTo>
                    <a:lnTo>
                      <a:pt x="1814" y="935"/>
                    </a:lnTo>
                    <a:lnTo>
                      <a:pt x="1841" y="944"/>
                    </a:lnTo>
                    <a:lnTo>
                      <a:pt x="1867" y="954"/>
                    </a:lnTo>
                    <a:lnTo>
                      <a:pt x="1892" y="965"/>
                    </a:lnTo>
                    <a:lnTo>
                      <a:pt x="1915" y="977"/>
                    </a:lnTo>
                    <a:lnTo>
                      <a:pt x="1939" y="992"/>
                    </a:lnTo>
                    <a:lnTo>
                      <a:pt x="1962" y="1006"/>
                    </a:lnTo>
                    <a:lnTo>
                      <a:pt x="1985" y="1022"/>
                    </a:lnTo>
                    <a:lnTo>
                      <a:pt x="2005" y="1039"/>
                    </a:lnTo>
                    <a:lnTo>
                      <a:pt x="2026" y="1057"/>
                    </a:lnTo>
                    <a:lnTo>
                      <a:pt x="2047" y="1075"/>
                    </a:lnTo>
                    <a:lnTo>
                      <a:pt x="2064" y="1095"/>
                    </a:lnTo>
                    <a:lnTo>
                      <a:pt x="2083" y="1115"/>
                    </a:lnTo>
                    <a:lnTo>
                      <a:pt x="2099" y="1136"/>
                    </a:lnTo>
                    <a:lnTo>
                      <a:pt x="2115" y="1159"/>
                    </a:lnTo>
                    <a:lnTo>
                      <a:pt x="2129" y="1181"/>
                    </a:lnTo>
                    <a:lnTo>
                      <a:pt x="2144" y="1205"/>
                    </a:lnTo>
                    <a:lnTo>
                      <a:pt x="2156" y="1230"/>
                    </a:lnTo>
                    <a:lnTo>
                      <a:pt x="2167" y="1254"/>
                    </a:lnTo>
                    <a:lnTo>
                      <a:pt x="2178" y="1280"/>
                    </a:lnTo>
                    <a:lnTo>
                      <a:pt x="2186" y="1306"/>
                    </a:lnTo>
                    <a:lnTo>
                      <a:pt x="2194" y="1333"/>
                    </a:lnTo>
                    <a:lnTo>
                      <a:pt x="2200" y="1360"/>
                    </a:lnTo>
                    <a:lnTo>
                      <a:pt x="2206" y="1388"/>
                    </a:lnTo>
                    <a:lnTo>
                      <a:pt x="2209" y="1416"/>
                    </a:lnTo>
                    <a:lnTo>
                      <a:pt x="2211" y="1445"/>
                    </a:lnTo>
                    <a:lnTo>
                      <a:pt x="2212" y="1473"/>
                    </a:lnTo>
                    <a:lnTo>
                      <a:pt x="2211" y="1503"/>
                    </a:lnTo>
                    <a:lnTo>
                      <a:pt x="2209" y="1532"/>
                    </a:lnTo>
                    <a:lnTo>
                      <a:pt x="2206" y="1559"/>
                    </a:lnTo>
                    <a:lnTo>
                      <a:pt x="2200" y="1587"/>
                    </a:lnTo>
                    <a:lnTo>
                      <a:pt x="2194" y="1614"/>
                    </a:lnTo>
                    <a:lnTo>
                      <a:pt x="2186" y="1641"/>
                    </a:lnTo>
                    <a:lnTo>
                      <a:pt x="2178" y="1668"/>
                    </a:lnTo>
                    <a:lnTo>
                      <a:pt x="2167" y="1692"/>
                    </a:lnTo>
                    <a:lnTo>
                      <a:pt x="2156" y="1718"/>
                    </a:lnTo>
                    <a:lnTo>
                      <a:pt x="2144" y="1742"/>
                    </a:lnTo>
                    <a:lnTo>
                      <a:pt x="2129" y="1765"/>
                    </a:lnTo>
                    <a:lnTo>
                      <a:pt x="2115" y="1788"/>
                    </a:lnTo>
                    <a:lnTo>
                      <a:pt x="2099" y="1811"/>
                    </a:lnTo>
                    <a:lnTo>
                      <a:pt x="2083" y="1832"/>
                    </a:lnTo>
                    <a:lnTo>
                      <a:pt x="2064" y="1852"/>
                    </a:lnTo>
                    <a:lnTo>
                      <a:pt x="2047" y="1872"/>
                    </a:lnTo>
                    <a:lnTo>
                      <a:pt x="2026" y="1891"/>
                    </a:lnTo>
                    <a:lnTo>
                      <a:pt x="2005" y="1909"/>
                    </a:lnTo>
                    <a:lnTo>
                      <a:pt x="1985" y="1925"/>
                    </a:lnTo>
                    <a:lnTo>
                      <a:pt x="1962" y="1941"/>
                    </a:lnTo>
                    <a:lnTo>
                      <a:pt x="1939" y="1956"/>
                    </a:lnTo>
                    <a:lnTo>
                      <a:pt x="1915" y="1969"/>
                    </a:lnTo>
                    <a:lnTo>
                      <a:pt x="1892" y="1982"/>
                    </a:lnTo>
                    <a:lnTo>
                      <a:pt x="1867" y="1993"/>
                    </a:lnTo>
                    <a:lnTo>
                      <a:pt x="1841" y="2003"/>
                    </a:lnTo>
                    <a:lnTo>
                      <a:pt x="1814" y="2012"/>
                    </a:lnTo>
                    <a:lnTo>
                      <a:pt x="1787" y="2020"/>
                    </a:lnTo>
                    <a:lnTo>
                      <a:pt x="1760" y="2026"/>
                    </a:lnTo>
                    <a:lnTo>
                      <a:pt x="1733" y="2031"/>
                    </a:lnTo>
                    <a:lnTo>
                      <a:pt x="1705" y="2034"/>
                    </a:lnTo>
                    <a:lnTo>
                      <a:pt x="1676" y="2036"/>
                    </a:lnTo>
                    <a:lnTo>
                      <a:pt x="1647" y="2037"/>
                    </a:lnTo>
                    <a:lnTo>
                      <a:pt x="1618" y="2036"/>
                    </a:lnTo>
                    <a:lnTo>
                      <a:pt x="1589" y="2034"/>
                    </a:lnTo>
                    <a:lnTo>
                      <a:pt x="1560" y="2031"/>
                    </a:lnTo>
                    <a:lnTo>
                      <a:pt x="1533" y="2026"/>
                    </a:lnTo>
                    <a:lnTo>
                      <a:pt x="1505" y="2020"/>
                    </a:lnTo>
                    <a:lnTo>
                      <a:pt x="1479" y="2012"/>
                    </a:lnTo>
                    <a:lnTo>
                      <a:pt x="1453" y="2003"/>
                    </a:lnTo>
                    <a:lnTo>
                      <a:pt x="1427" y="1993"/>
                    </a:lnTo>
                    <a:lnTo>
                      <a:pt x="1401" y="1982"/>
                    </a:lnTo>
                    <a:lnTo>
                      <a:pt x="1377" y="1969"/>
                    </a:lnTo>
                    <a:lnTo>
                      <a:pt x="1354" y="1956"/>
                    </a:lnTo>
                    <a:lnTo>
                      <a:pt x="1331" y="1941"/>
                    </a:lnTo>
                    <a:lnTo>
                      <a:pt x="1308" y="1925"/>
                    </a:lnTo>
                    <a:lnTo>
                      <a:pt x="1287" y="1909"/>
                    </a:lnTo>
                    <a:lnTo>
                      <a:pt x="1267" y="1891"/>
                    </a:lnTo>
                    <a:lnTo>
                      <a:pt x="1247" y="1872"/>
                    </a:lnTo>
                    <a:lnTo>
                      <a:pt x="1229" y="1852"/>
                    </a:lnTo>
                    <a:lnTo>
                      <a:pt x="1210" y="1832"/>
                    </a:lnTo>
                    <a:lnTo>
                      <a:pt x="1194" y="1811"/>
                    </a:lnTo>
                    <a:lnTo>
                      <a:pt x="1178" y="1788"/>
                    </a:lnTo>
                    <a:lnTo>
                      <a:pt x="1163" y="1765"/>
                    </a:lnTo>
                    <a:lnTo>
                      <a:pt x="1149" y="1742"/>
                    </a:lnTo>
                    <a:lnTo>
                      <a:pt x="1137" y="1718"/>
                    </a:lnTo>
                    <a:lnTo>
                      <a:pt x="1125" y="1692"/>
                    </a:lnTo>
                    <a:lnTo>
                      <a:pt x="1115" y="1668"/>
                    </a:lnTo>
                    <a:lnTo>
                      <a:pt x="1107" y="1641"/>
                    </a:lnTo>
                    <a:lnTo>
                      <a:pt x="1098" y="1614"/>
                    </a:lnTo>
                    <a:lnTo>
                      <a:pt x="1092" y="1587"/>
                    </a:lnTo>
                    <a:lnTo>
                      <a:pt x="1087" y="1559"/>
                    </a:lnTo>
                    <a:lnTo>
                      <a:pt x="1084" y="1532"/>
                    </a:lnTo>
                    <a:lnTo>
                      <a:pt x="1082" y="1503"/>
                    </a:lnTo>
                    <a:lnTo>
                      <a:pt x="1081" y="1473"/>
                    </a:lnTo>
                    <a:lnTo>
                      <a:pt x="1082" y="1445"/>
                    </a:lnTo>
                    <a:lnTo>
                      <a:pt x="1084" y="1416"/>
                    </a:lnTo>
                    <a:lnTo>
                      <a:pt x="1087" y="1388"/>
                    </a:lnTo>
                    <a:lnTo>
                      <a:pt x="1092" y="1360"/>
                    </a:lnTo>
                    <a:lnTo>
                      <a:pt x="1098" y="1333"/>
                    </a:lnTo>
                    <a:lnTo>
                      <a:pt x="1107" y="1306"/>
                    </a:lnTo>
                    <a:lnTo>
                      <a:pt x="1115" y="1280"/>
                    </a:lnTo>
                    <a:lnTo>
                      <a:pt x="1125" y="1254"/>
                    </a:lnTo>
                    <a:lnTo>
                      <a:pt x="1137" y="1230"/>
                    </a:lnTo>
                    <a:lnTo>
                      <a:pt x="1149" y="1205"/>
                    </a:lnTo>
                    <a:lnTo>
                      <a:pt x="1163" y="1181"/>
                    </a:lnTo>
                    <a:lnTo>
                      <a:pt x="1178" y="1159"/>
                    </a:lnTo>
                    <a:lnTo>
                      <a:pt x="1194" y="1136"/>
                    </a:lnTo>
                    <a:lnTo>
                      <a:pt x="1210" y="1115"/>
                    </a:lnTo>
                    <a:lnTo>
                      <a:pt x="1229" y="1095"/>
                    </a:lnTo>
                    <a:lnTo>
                      <a:pt x="1247" y="1075"/>
                    </a:lnTo>
                    <a:lnTo>
                      <a:pt x="1267" y="1057"/>
                    </a:lnTo>
                    <a:lnTo>
                      <a:pt x="1287" y="1039"/>
                    </a:lnTo>
                    <a:lnTo>
                      <a:pt x="1308" y="1022"/>
                    </a:lnTo>
                    <a:lnTo>
                      <a:pt x="1331" y="1006"/>
                    </a:lnTo>
                    <a:lnTo>
                      <a:pt x="1354" y="992"/>
                    </a:lnTo>
                    <a:lnTo>
                      <a:pt x="1377" y="977"/>
                    </a:lnTo>
                    <a:lnTo>
                      <a:pt x="1401" y="965"/>
                    </a:lnTo>
                    <a:lnTo>
                      <a:pt x="1427" y="954"/>
                    </a:lnTo>
                    <a:lnTo>
                      <a:pt x="1453" y="944"/>
                    </a:lnTo>
                    <a:lnTo>
                      <a:pt x="1479" y="935"/>
                    </a:lnTo>
                    <a:lnTo>
                      <a:pt x="1505" y="928"/>
                    </a:lnTo>
                    <a:lnTo>
                      <a:pt x="1533" y="921"/>
                    </a:lnTo>
                    <a:lnTo>
                      <a:pt x="1560" y="916"/>
                    </a:lnTo>
                    <a:lnTo>
                      <a:pt x="1589" y="912"/>
                    </a:lnTo>
                    <a:lnTo>
                      <a:pt x="1618" y="910"/>
                    </a:lnTo>
                    <a:lnTo>
                      <a:pt x="1647" y="90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3584">
                  <a:defRPr/>
                </a:pPr>
                <a:endParaRPr lang="zh-CN" altLang="en-US" sz="1798" kern="0" dirty="0">
                  <a:solidFill>
                    <a:srgbClr val="666666"/>
                  </a:solidFill>
                </a:endParaRPr>
              </a:p>
            </p:txBody>
          </p:sp>
        </p:grpSp>
        <p:sp>
          <p:nvSpPr>
            <p:cNvPr id="183" name="任意多边形 182"/>
            <p:cNvSpPr/>
            <p:nvPr/>
          </p:nvSpPr>
          <p:spPr>
            <a:xfrm>
              <a:off x="2654858" y="1291059"/>
              <a:ext cx="222168" cy="663171"/>
            </a:xfrm>
            <a:custGeom>
              <a:avLst/>
              <a:gdLst>
                <a:gd name="connsiteX0" fmla="*/ 390235 w 390235"/>
                <a:gd name="connsiteY0" fmla="*/ 0 h 1279133"/>
                <a:gd name="connsiteX1" fmla="*/ 230985 w 390235"/>
                <a:gd name="connsiteY1" fmla="*/ 261991 h 1279133"/>
                <a:gd name="connsiteX2" fmla="*/ 159066 w 390235"/>
                <a:gd name="connsiteY2" fmla="*/ 395556 h 1279133"/>
                <a:gd name="connsiteX3" fmla="*/ 35776 w 390235"/>
                <a:gd name="connsiteY3" fmla="*/ 785974 h 1279133"/>
                <a:gd name="connsiteX4" fmla="*/ 4954 w 390235"/>
                <a:gd name="connsiteY4" fmla="*/ 1089061 h 1279133"/>
                <a:gd name="connsiteX5" fmla="*/ 123107 w 390235"/>
                <a:gd name="connsiteY5" fmla="*/ 1279133 h 1279133"/>
                <a:gd name="connsiteX6" fmla="*/ 123107 w 390235"/>
                <a:gd name="connsiteY6" fmla="*/ 1279133 h 127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235" h="1279133">
                  <a:moveTo>
                    <a:pt x="390235" y="0"/>
                  </a:moveTo>
                  <a:cubicBezTo>
                    <a:pt x="329874" y="98032"/>
                    <a:pt x="269513" y="196065"/>
                    <a:pt x="230985" y="261991"/>
                  </a:cubicBezTo>
                  <a:cubicBezTo>
                    <a:pt x="192457" y="327917"/>
                    <a:pt x="191601" y="308226"/>
                    <a:pt x="159066" y="395556"/>
                  </a:cubicBezTo>
                  <a:cubicBezTo>
                    <a:pt x="126531" y="482887"/>
                    <a:pt x="61461" y="670390"/>
                    <a:pt x="35776" y="785974"/>
                  </a:cubicBezTo>
                  <a:cubicBezTo>
                    <a:pt x="10091" y="901558"/>
                    <a:pt x="-9601" y="1006868"/>
                    <a:pt x="4954" y="1089061"/>
                  </a:cubicBezTo>
                  <a:cubicBezTo>
                    <a:pt x="19509" y="1171254"/>
                    <a:pt x="123107" y="1279133"/>
                    <a:pt x="123107" y="1279133"/>
                  </a:cubicBezTo>
                  <a:lnTo>
                    <a:pt x="123107" y="1279133"/>
                  </a:lnTo>
                </a:path>
              </a:pathLst>
            </a:custGeom>
            <a:noFill/>
            <a:ln w="19050" cap="flat" cmpd="sng" algn="ctr">
              <a:solidFill>
                <a:srgbClr val="232323">
                  <a:lumMod val="75000"/>
                  <a:lumOff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2944">
                <a:defRPr/>
              </a:pPr>
              <a:endParaRPr lang="zh-CN" altLang="en-US" sz="750" kern="0">
                <a:solidFill>
                  <a:srgbClr val="666666"/>
                </a:solidFill>
              </a:endParaRPr>
            </a:p>
          </p:txBody>
        </p:sp>
        <p:sp>
          <p:nvSpPr>
            <p:cNvPr id="184" name="任意多边形 183"/>
            <p:cNvSpPr/>
            <p:nvPr/>
          </p:nvSpPr>
          <p:spPr>
            <a:xfrm>
              <a:off x="2405622" y="2177951"/>
              <a:ext cx="310549" cy="545442"/>
            </a:xfrm>
            <a:custGeom>
              <a:avLst/>
              <a:gdLst>
                <a:gd name="connsiteX0" fmla="*/ 667820 w 667820"/>
                <a:gd name="connsiteY0" fmla="*/ 0 h 816795"/>
                <a:gd name="connsiteX1" fmla="*/ 621587 w 667820"/>
                <a:gd name="connsiteY1" fmla="*/ 529119 h 816795"/>
                <a:gd name="connsiteX2" fmla="*/ 601038 w 667820"/>
                <a:gd name="connsiteY2" fmla="*/ 672957 h 816795"/>
                <a:gd name="connsiteX3" fmla="*/ 0 w 667820"/>
                <a:gd name="connsiteY3" fmla="*/ 816795 h 816795"/>
                <a:gd name="connsiteX4" fmla="*/ 0 w 667820"/>
                <a:gd name="connsiteY4" fmla="*/ 816795 h 8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820" h="816795">
                  <a:moveTo>
                    <a:pt x="667820" y="0"/>
                  </a:moveTo>
                  <a:cubicBezTo>
                    <a:pt x="650268" y="208480"/>
                    <a:pt x="632717" y="416960"/>
                    <a:pt x="621587" y="529119"/>
                  </a:cubicBezTo>
                  <a:cubicBezTo>
                    <a:pt x="610457" y="641278"/>
                    <a:pt x="704636" y="625011"/>
                    <a:pt x="601038" y="672957"/>
                  </a:cubicBezTo>
                  <a:cubicBezTo>
                    <a:pt x="497440" y="720903"/>
                    <a:pt x="0" y="816795"/>
                    <a:pt x="0" y="816795"/>
                  </a:cubicBezTo>
                  <a:lnTo>
                    <a:pt x="0" y="816795"/>
                  </a:lnTo>
                </a:path>
              </a:pathLst>
            </a:custGeom>
            <a:noFill/>
            <a:ln w="19050" cap="flat" cmpd="sng" algn="ctr">
              <a:solidFill>
                <a:srgbClr val="232323">
                  <a:lumMod val="75000"/>
                  <a:lumOff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12944">
                <a:defRPr/>
              </a:pPr>
              <a:endParaRPr lang="zh-CN" altLang="en-US" sz="750" kern="0">
                <a:solidFill>
                  <a:srgbClr val="666666"/>
                </a:solidFill>
              </a:endParaRPr>
            </a:p>
          </p:txBody>
        </p:sp>
        <p:grpSp>
          <p:nvGrpSpPr>
            <p:cNvPr id="185" name="组合 634"/>
            <p:cNvGrpSpPr/>
            <p:nvPr/>
          </p:nvGrpSpPr>
          <p:grpSpPr>
            <a:xfrm>
              <a:off x="2737691" y="1346299"/>
              <a:ext cx="111696" cy="74243"/>
              <a:chOff x="14536144" y="-866630"/>
              <a:chExt cx="772115" cy="901880"/>
            </a:xfrm>
            <a:solidFill>
              <a:srgbClr val="1D1D1A">
                <a:lumMod val="50000"/>
                <a:lumOff val="50000"/>
              </a:srgbClr>
            </a:solidFill>
          </p:grpSpPr>
          <p:sp>
            <p:nvSpPr>
              <p:cNvPr id="196" name="Freeform 33"/>
              <p:cNvSpPr>
                <a:spLocks noEditPoints="1"/>
              </p:cNvSpPr>
              <p:nvPr/>
            </p:nvSpPr>
            <p:spPr bwMode="auto">
              <a:xfrm>
                <a:off x="14770310" y="-866630"/>
                <a:ext cx="416874" cy="901880"/>
              </a:xfrm>
              <a:custGeom>
                <a:avLst/>
                <a:gdLst/>
                <a:ahLst/>
                <a:cxnLst>
                  <a:cxn ang="0">
                    <a:pos x="68" y="54"/>
                  </a:cxn>
                  <a:cxn ang="0">
                    <a:pos x="68" y="48"/>
                  </a:cxn>
                  <a:cxn ang="0">
                    <a:pos x="70" y="44"/>
                  </a:cxn>
                  <a:cxn ang="0">
                    <a:pos x="78" y="32"/>
                  </a:cxn>
                  <a:cxn ang="0">
                    <a:pos x="80" y="24"/>
                  </a:cxn>
                  <a:cxn ang="0">
                    <a:pos x="74" y="6"/>
                  </a:cxn>
                  <a:cxn ang="0">
                    <a:pos x="56" y="0"/>
                  </a:cxn>
                  <a:cxn ang="0">
                    <a:pos x="46" y="2"/>
                  </a:cxn>
                  <a:cxn ang="0">
                    <a:pos x="32" y="16"/>
                  </a:cxn>
                  <a:cxn ang="0">
                    <a:pos x="30" y="24"/>
                  </a:cxn>
                  <a:cxn ang="0">
                    <a:pos x="34" y="38"/>
                  </a:cxn>
                  <a:cxn ang="0">
                    <a:pos x="40" y="44"/>
                  </a:cxn>
                  <a:cxn ang="0">
                    <a:pos x="42" y="54"/>
                  </a:cxn>
                  <a:cxn ang="0">
                    <a:pos x="0" y="174"/>
                  </a:cxn>
                  <a:cxn ang="0">
                    <a:pos x="2" y="176"/>
                  </a:cxn>
                  <a:cxn ang="0">
                    <a:pos x="22" y="170"/>
                  </a:cxn>
                  <a:cxn ang="0">
                    <a:pos x="56" y="164"/>
                  </a:cxn>
                  <a:cxn ang="0">
                    <a:pos x="72" y="166"/>
                  </a:cxn>
                  <a:cxn ang="0">
                    <a:pos x="108" y="176"/>
                  </a:cxn>
                  <a:cxn ang="0">
                    <a:pos x="110" y="176"/>
                  </a:cxn>
                  <a:cxn ang="0">
                    <a:pos x="110" y="174"/>
                  </a:cxn>
                  <a:cxn ang="0">
                    <a:pos x="56" y="72"/>
                  </a:cxn>
                  <a:cxn ang="0">
                    <a:pos x="64" y="76"/>
                  </a:cxn>
                  <a:cxn ang="0">
                    <a:pos x="68" y="84"/>
                  </a:cxn>
                  <a:cxn ang="0">
                    <a:pos x="66" y="90"/>
                  </a:cxn>
                  <a:cxn ang="0">
                    <a:pos x="60" y="96"/>
                  </a:cxn>
                  <a:cxn ang="0">
                    <a:pos x="56" y="98"/>
                  </a:cxn>
                  <a:cxn ang="0">
                    <a:pos x="46" y="94"/>
                  </a:cxn>
                  <a:cxn ang="0">
                    <a:pos x="42" y="84"/>
                  </a:cxn>
                  <a:cxn ang="0">
                    <a:pos x="44" y="80"/>
                  </a:cxn>
                  <a:cxn ang="0">
                    <a:pos x="50" y="74"/>
                  </a:cxn>
                  <a:cxn ang="0">
                    <a:pos x="56" y="72"/>
                  </a:cxn>
                  <a:cxn ang="0">
                    <a:pos x="56" y="144"/>
                  </a:cxn>
                  <a:cxn ang="0">
                    <a:pos x="42" y="138"/>
                  </a:cxn>
                  <a:cxn ang="0">
                    <a:pos x="36" y="124"/>
                  </a:cxn>
                  <a:cxn ang="0">
                    <a:pos x="38" y="118"/>
                  </a:cxn>
                  <a:cxn ang="0">
                    <a:pos x="48" y="108"/>
                  </a:cxn>
                  <a:cxn ang="0">
                    <a:pos x="56" y="106"/>
                  </a:cxn>
                  <a:cxn ang="0">
                    <a:pos x="68" y="112"/>
                  </a:cxn>
                  <a:cxn ang="0">
                    <a:pos x="74" y="124"/>
                  </a:cxn>
                  <a:cxn ang="0">
                    <a:pos x="72" y="132"/>
                  </a:cxn>
                  <a:cxn ang="0">
                    <a:pos x="62" y="142"/>
                  </a:cxn>
                  <a:cxn ang="0">
                    <a:pos x="56" y="144"/>
                  </a:cxn>
                </a:cxnLst>
                <a:rect l="0" t="0" r="r" b="b"/>
                <a:pathLst>
                  <a:path w="110" h="176">
                    <a:moveTo>
                      <a:pt x="110" y="174"/>
                    </a:moveTo>
                    <a:lnTo>
                      <a:pt x="68" y="54"/>
                    </a:lnTo>
                    <a:lnTo>
                      <a:pt x="68" y="54"/>
                    </a:lnTo>
                    <a:lnTo>
                      <a:pt x="68" y="48"/>
                    </a:lnTo>
                    <a:lnTo>
                      <a:pt x="70" y="44"/>
                    </a:lnTo>
                    <a:lnTo>
                      <a:pt x="70" y="44"/>
                    </a:lnTo>
                    <a:lnTo>
                      <a:pt x="76" y="38"/>
                    </a:lnTo>
                    <a:lnTo>
                      <a:pt x="78" y="32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8" y="16"/>
                    </a:lnTo>
                    <a:lnTo>
                      <a:pt x="74" y="6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16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2" y="32"/>
                    </a:lnTo>
                    <a:lnTo>
                      <a:pt x="34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2" y="176"/>
                    </a:lnTo>
                    <a:lnTo>
                      <a:pt x="2" y="176"/>
                    </a:lnTo>
                    <a:lnTo>
                      <a:pt x="22" y="170"/>
                    </a:lnTo>
                    <a:lnTo>
                      <a:pt x="38" y="166"/>
                    </a:lnTo>
                    <a:lnTo>
                      <a:pt x="56" y="164"/>
                    </a:lnTo>
                    <a:lnTo>
                      <a:pt x="56" y="164"/>
                    </a:lnTo>
                    <a:lnTo>
                      <a:pt x="72" y="166"/>
                    </a:lnTo>
                    <a:lnTo>
                      <a:pt x="88" y="170"/>
                    </a:lnTo>
                    <a:lnTo>
                      <a:pt x="108" y="176"/>
                    </a:lnTo>
                    <a:lnTo>
                      <a:pt x="108" y="176"/>
                    </a:lnTo>
                    <a:lnTo>
                      <a:pt x="110" y="176"/>
                    </a:lnTo>
                    <a:lnTo>
                      <a:pt x="110" y="174"/>
                    </a:lnTo>
                    <a:lnTo>
                      <a:pt x="110" y="174"/>
                    </a:lnTo>
                    <a:close/>
                    <a:moveTo>
                      <a:pt x="56" y="72"/>
                    </a:moveTo>
                    <a:lnTo>
                      <a:pt x="56" y="72"/>
                    </a:lnTo>
                    <a:lnTo>
                      <a:pt x="60" y="74"/>
                    </a:lnTo>
                    <a:lnTo>
                      <a:pt x="64" y="76"/>
                    </a:lnTo>
                    <a:lnTo>
                      <a:pt x="66" y="80"/>
                    </a:lnTo>
                    <a:lnTo>
                      <a:pt x="68" y="84"/>
                    </a:lnTo>
                    <a:lnTo>
                      <a:pt x="68" y="84"/>
                    </a:lnTo>
                    <a:lnTo>
                      <a:pt x="66" y="90"/>
                    </a:lnTo>
                    <a:lnTo>
                      <a:pt x="64" y="94"/>
                    </a:lnTo>
                    <a:lnTo>
                      <a:pt x="60" y="96"/>
                    </a:lnTo>
                    <a:lnTo>
                      <a:pt x="56" y="98"/>
                    </a:lnTo>
                    <a:lnTo>
                      <a:pt x="56" y="98"/>
                    </a:lnTo>
                    <a:lnTo>
                      <a:pt x="50" y="96"/>
                    </a:lnTo>
                    <a:lnTo>
                      <a:pt x="46" y="94"/>
                    </a:lnTo>
                    <a:lnTo>
                      <a:pt x="44" y="90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4" y="80"/>
                    </a:lnTo>
                    <a:lnTo>
                      <a:pt x="46" y="76"/>
                    </a:lnTo>
                    <a:lnTo>
                      <a:pt x="50" y="74"/>
                    </a:lnTo>
                    <a:lnTo>
                      <a:pt x="56" y="72"/>
                    </a:lnTo>
                    <a:lnTo>
                      <a:pt x="56" y="72"/>
                    </a:lnTo>
                    <a:close/>
                    <a:moveTo>
                      <a:pt x="56" y="144"/>
                    </a:moveTo>
                    <a:lnTo>
                      <a:pt x="56" y="144"/>
                    </a:lnTo>
                    <a:lnTo>
                      <a:pt x="48" y="142"/>
                    </a:lnTo>
                    <a:lnTo>
                      <a:pt x="42" y="138"/>
                    </a:lnTo>
                    <a:lnTo>
                      <a:pt x="38" y="132"/>
                    </a:lnTo>
                    <a:lnTo>
                      <a:pt x="36" y="124"/>
                    </a:lnTo>
                    <a:lnTo>
                      <a:pt x="36" y="124"/>
                    </a:lnTo>
                    <a:lnTo>
                      <a:pt x="38" y="118"/>
                    </a:lnTo>
                    <a:lnTo>
                      <a:pt x="42" y="112"/>
                    </a:lnTo>
                    <a:lnTo>
                      <a:pt x="48" y="108"/>
                    </a:lnTo>
                    <a:lnTo>
                      <a:pt x="56" y="106"/>
                    </a:lnTo>
                    <a:lnTo>
                      <a:pt x="56" y="106"/>
                    </a:lnTo>
                    <a:lnTo>
                      <a:pt x="62" y="108"/>
                    </a:lnTo>
                    <a:lnTo>
                      <a:pt x="68" y="112"/>
                    </a:lnTo>
                    <a:lnTo>
                      <a:pt x="72" y="118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2" y="132"/>
                    </a:lnTo>
                    <a:lnTo>
                      <a:pt x="68" y="138"/>
                    </a:lnTo>
                    <a:lnTo>
                      <a:pt x="62" y="142"/>
                    </a:lnTo>
                    <a:lnTo>
                      <a:pt x="56" y="144"/>
                    </a:lnTo>
                    <a:lnTo>
                      <a:pt x="5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97" name="Freeform 34"/>
              <p:cNvSpPr>
                <a:spLocks/>
              </p:cNvSpPr>
              <p:nvPr/>
            </p:nvSpPr>
            <p:spPr bwMode="auto">
              <a:xfrm>
                <a:off x="14536144" y="-629285"/>
                <a:ext cx="101261" cy="354413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12" y="12"/>
                  </a:cxn>
                  <a:cxn ang="0">
                    <a:pos x="6" y="26"/>
                  </a:cxn>
                  <a:cxn ang="0">
                    <a:pos x="2" y="40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2" y="68"/>
                  </a:cxn>
                  <a:cxn ang="0">
                    <a:pos x="6" y="84"/>
                  </a:cxn>
                  <a:cxn ang="0">
                    <a:pos x="14" y="98"/>
                  </a:cxn>
                  <a:cxn ang="0">
                    <a:pos x="24" y="112"/>
                  </a:cxn>
                  <a:cxn ang="0">
                    <a:pos x="24" y="112"/>
                  </a:cxn>
                  <a:cxn ang="0">
                    <a:pos x="28" y="112"/>
                  </a:cxn>
                  <a:cxn ang="0">
                    <a:pos x="30" y="112"/>
                  </a:cxn>
                  <a:cxn ang="0">
                    <a:pos x="30" y="112"/>
                  </a:cxn>
                  <a:cxn ang="0">
                    <a:pos x="32" y="108"/>
                  </a:cxn>
                  <a:cxn ang="0">
                    <a:pos x="30" y="106"/>
                  </a:cxn>
                  <a:cxn ang="0">
                    <a:pos x="30" y="106"/>
                  </a:cxn>
                  <a:cxn ang="0">
                    <a:pos x="20" y="94"/>
                  </a:cxn>
                  <a:cxn ang="0">
                    <a:pos x="14" y="80"/>
                  </a:cxn>
                  <a:cxn ang="0">
                    <a:pos x="10" y="68"/>
                  </a:cxn>
                  <a:cxn ang="0">
                    <a:pos x="8" y="54"/>
                  </a:cxn>
                  <a:cxn ang="0">
                    <a:pos x="8" y="54"/>
                  </a:cxn>
                  <a:cxn ang="0">
                    <a:pos x="10" y="40"/>
                  </a:cxn>
                  <a:cxn ang="0">
                    <a:pos x="12" y="28"/>
                  </a:cxn>
                  <a:cxn ang="0">
                    <a:pos x="18" y="18"/>
                  </a:cxn>
                  <a:cxn ang="0">
                    <a:pos x="26" y="8"/>
                  </a:cxn>
                  <a:cxn ang="0">
                    <a:pos x="26" y="8"/>
                  </a:cxn>
                  <a:cxn ang="0">
                    <a:pos x="28" y="4"/>
                  </a:cxn>
                  <a:cxn ang="0">
                    <a:pos x="26" y="2"/>
                  </a:cxn>
                  <a:cxn ang="0">
                    <a:pos x="26" y="2"/>
                  </a:cxn>
                  <a:cxn ang="0">
                    <a:pos x="24" y="0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32" h="112">
                    <a:moveTo>
                      <a:pt x="20" y="2"/>
                    </a:moveTo>
                    <a:lnTo>
                      <a:pt x="20" y="2"/>
                    </a:lnTo>
                    <a:lnTo>
                      <a:pt x="12" y="12"/>
                    </a:lnTo>
                    <a:lnTo>
                      <a:pt x="6" y="26"/>
                    </a:lnTo>
                    <a:lnTo>
                      <a:pt x="2" y="4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2" y="68"/>
                    </a:lnTo>
                    <a:lnTo>
                      <a:pt x="6" y="84"/>
                    </a:lnTo>
                    <a:lnTo>
                      <a:pt x="14" y="98"/>
                    </a:lnTo>
                    <a:lnTo>
                      <a:pt x="24" y="112"/>
                    </a:lnTo>
                    <a:lnTo>
                      <a:pt x="24" y="112"/>
                    </a:lnTo>
                    <a:lnTo>
                      <a:pt x="28" y="112"/>
                    </a:lnTo>
                    <a:lnTo>
                      <a:pt x="30" y="112"/>
                    </a:lnTo>
                    <a:lnTo>
                      <a:pt x="30" y="112"/>
                    </a:lnTo>
                    <a:lnTo>
                      <a:pt x="32" y="108"/>
                    </a:lnTo>
                    <a:lnTo>
                      <a:pt x="30" y="106"/>
                    </a:lnTo>
                    <a:lnTo>
                      <a:pt x="30" y="106"/>
                    </a:lnTo>
                    <a:lnTo>
                      <a:pt x="20" y="94"/>
                    </a:lnTo>
                    <a:lnTo>
                      <a:pt x="14" y="80"/>
                    </a:lnTo>
                    <a:lnTo>
                      <a:pt x="10" y="68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10" y="40"/>
                    </a:lnTo>
                    <a:lnTo>
                      <a:pt x="12" y="28"/>
                    </a:lnTo>
                    <a:lnTo>
                      <a:pt x="18" y="1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4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98" name="Freeform 35"/>
              <p:cNvSpPr>
                <a:spLocks/>
              </p:cNvSpPr>
              <p:nvPr/>
            </p:nvSpPr>
            <p:spPr bwMode="auto">
              <a:xfrm>
                <a:off x="14618419" y="-603970"/>
                <a:ext cx="88603" cy="310112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0" y="10"/>
                  </a:cxn>
                  <a:cxn ang="0">
                    <a:pos x="4" y="22"/>
                  </a:cxn>
                  <a:cxn ang="0">
                    <a:pos x="0" y="34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0" y="60"/>
                  </a:cxn>
                  <a:cxn ang="0">
                    <a:pos x="4" y="72"/>
                  </a:cxn>
                  <a:cxn ang="0">
                    <a:pos x="12" y="84"/>
                  </a:cxn>
                  <a:cxn ang="0">
                    <a:pos x="20" y="96"/>
                  </a:cxn>
                  <a:cxn ang="0">
                    <a:pos x="20" y="96"/>
                  </a:cxn>
                  <a:cxn ang="0">
                    <a:pos x="24" y="98"/>
                  </a:cxn>
                  <a:cxn ang="0">
                    <a:pos x="26" y="96"/>
                  </a:cxn>
                  <a:cxn ang="0">
                    <a:pos x="26" y="96"/>
                  </a:cxn>
                  <a:cxn ang="0">
                    <a:pos x="28" y="94"/>
                  </a:cxn>
                  <a:cxn ang="0">
                    <a:pos x="26" y="90"/>
                  </a:cxn>
                  <a:cxn ang="0">
                    <a:pos x="26" y="90"/>
                  </a:cxn>
                  <a:cxn ang="0">
                    <a:pos x="18" y="80"/>
                  </a:cxn>
                  <a:cxn ang="0">
                    <a:pos x="12" y="70"/>
                  </a:cxn>
                  <a:cxn ang="0">
                    <a:pos x="8" y="58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8" y="36"/>
                  </a:cxn>
                  <a:cxn ang="0">
                    <a:pos x="12" y="24"/>
                  </a:cxn>
                  <a:cxn ang="0">
                    <a:pos x="16" y="16"/>
                  </a:cxn>
                  <a:cxn ang="0">
                    <a:pos x="24" y="6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28" h="98">
                    <a:moveTo>
                      <a:pt x="18" y="0"/>
                    </a:moveTo>
                    <a:lnTo>
                      <a:pt x="18" y="0"/>
                    </a:lnTo>
                    <a:lnTo>
                      <a:pt x="10" y="10"/>
                    </a:lnTo>
                    <a:lnTo>
                      <a:pt x="4" y="22"/>
                    </a:lnTo>
                    <a:lnTo>
                      <a:pt x="0" y="34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60"/>
                    </a:lnTo>
                    <a:lnTo>
                      <a:pt x="4" y="72"/>
                    </a:lnTo>
                    <a:lnTo>
                      <a:pt x="12" y="84"/>
                    </a:lnTo>
                    <a:lnTo>
                      <a:pt x="20" y="96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6" y="96"/>
                    </a:lnTo>
                    <a:lnTo>
                      <a:pt x="26" y="96"/>
                    </a:lnTo>
                    <a:lnTo>
                      <a:pt x="28" y="94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18" y="80"/>
                    </a:lnTo>
                    <a:lnTo>
                      <a:pt x="12" y="70"/>
                    </a:lnTo>
                    <a:lnTo>
                      <a:pt x="8" y="58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8" y="36"/>
                    </a:lnTo>
                    <a:lnTo>
                      <a:pt x="12" y="24"/>
                    </a:lnTo>
                    <a:lnTo>
                      <a:pt x="16" y="1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99" name="Freeform 36"/>
              <p:cNvSpPr>
                <a:spLocks/>
              </p:cNvSpPr>
              <p:nvPr/>
            </p:nvSpPr>
            <p:spPr bwMode="auto">
              <a:xfrm>
                <a:off x="14694364" y="-578655"/>
                <a:ext cx="82274" cy="25948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8" y="8"/>
                  </a:cxn>
                  <a:cxn ang="0">
                    <a:pos x="4" y="18"/>
                  </a:cxn>
                  <a:cxn ang="0">
                    <a:pos x="2" y="2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2" y="50"/>
                  </a:cxn>
                  <a:cxn ang="0">
                    <a:pos x="4" y="60"/>
                  </a:cxn>
                  <a:cxn ang="0">
                    <a:pos x="10" y="72"/>
                  </a:cxn>
                  <a:cxn ang="0">
                    <a:pos x="18" y="80"/>
                  </a:cxn>
                  <a:cxn ang="0">
                    <a:pos x="18" y="80"/>
                  </a:cxn>
                  <a:cxn ang="0">
                    <a:pos x="22" y="82"/>
                  </a:cxn>
                  <a:cxn ang="0">
                    <a:pos x="24" y="80"/>
                  </a:cxn>
                  <a:cxn ang="0">
                    <a:pos x="24" y="80"/>
                  </a:cxn>
                  <a:cxn ang="0">
                    <a:pos x="26" y="78"/>
                  </a:cxn>
                  <a:cxn ang="0">
                    <a:pos x="24" y="74"/>
                  </a:cxn>
                  <a:cxn ang="0">
                    <a:pos x="24" y="74"/>
                  </a:cxn>
                  <a:cxn ang="0">
                    <a:pos x="18" y="66"/>
                  </a:cxn>
                  <a:cxn ang="0">
                    <a:pos x="12" y="58"/>
                  </a:cxn>
                  <a:cxn ang="0">
                    <a:pos x="10" y="4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10" y="30"/>
                  </a:cxn>
                  <a:cxn ang="0">
                    <a:pos x="12" y="22"/>
                  </a:cxn>
                  <a:cxn ang="0">
                    <a:pos x="16" y="14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8" y="0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26" h="82">
                    <a:moveTo>
                      <a:pt x="16" y="0"/>
                    </a:moveTo>
                    <a:lnTo>
                      <a:pt x="16" y="0"/>
                    </a:lnTo>
                    <a:lnTo>
                      <a:pt x="8" y="8"/>
                    </a:lnTo>
                    <a:lnTo>
                      <a:pt x="4" y="18"/>
                    </a:lnTo>
                    <a:lnTo>
                      <a:pt x="2" y="2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50"/>
                    </a:lnTo>
                    <a:lnTo>
                      <a:pt x="4" y="60"/>
                    </a:lnTo>
                    <a:lnTo>
                      <a:pt x="10" y="72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22" y="82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18" y="66"/>
                    </a:lnTo>
                    <a:lnTo>
                      <a:pt x="12" y="58"/>
                    </a:lnTo>
                    <a:lnTo>
                      <a:pt x="10" y="4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2" y="22"/>
                    </a:lnTo>
                    <a:lnTo>
                      <a:pt x="16" y="1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0" name="Freeform 37"/>
              <p:cNvSpPr>
                <a:spLocks/>
              </p:cNvSpPr>
              <p:nvPr/>
            </p:nvSpPr>
            <p:spPr bwMode="auto">
              <a:xfrm>
                <a:off x="14776639" y="-559668"/>
                <a:ext cx="69617" cy="215179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6" y="8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50"/>
                  </a:cxn>
                  <a:cxn ang="0">
                    <a:pos x="8" y="60"/>
                  </a:cxn>
                  <a:cxn ang="0">
                    <a:pos x="14" y="68"/>
                  </a:cxn>
                  <a:cxn ang="0">
                    <a:pos x="14" y="68"/>
                  </a:cxn>
                  <a:cxn ang="0">
                    <a:pos x="18" y="68"/>
                  </a:cxn>
                  <a:cxn ang="0">
                    <a:pos x="20" y="68"/>
                  </a:cxn>
                  <a:cxn ang="0">
                    <a:pos x="20" y="68"/>
                  </a:cxn>
                  <a:cxn ang="0">
                    <a:pos x="22" y="64"/>
                  </a:cxn>
                  <a:cxn ang="0">
                    <a:pos x="20" y="62"/>
                  </a:cxn>
                  <a:cxn ang="0">
                    <a:pos x="20" y="62"/>
                  </a:cxn>
                  <a:cxn ang="0">
                    <a:pos x="14" y="54"/>
                  </a:cxn>
                  <a:cxn ang="0">
                    <a:pos x="12" y="48"/>
                  </a:cxn>
                  <a:cxn ang="0">
                    <a:pos x="8" y="4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8" y="26"/>
                  </a:cxn>
                  <a:cxn ang="0">
                    <a:pos x="10" y="20"/>
                  </a:cxn>
                  <a:cxn ang="0">
                    <a:pos x="14" y="14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0" y="4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68">
                    <a:moveTo>
                      <a:pt x="12" y="2"/>
                    </a:moveTo>
                    <a:lnTo>
                      <a:pt x="12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50"/>
                    </a:lnTo>
                    <a:lnTo>
                      <a:pt x="8" y="60"/>
                    </a:lnTo>
                    <a:lnTo>
                      <a:pt x="14" y="68"/>
                    </a:lnTo>
                    <a:lnTo>
                      <a:pt x="14" y="68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22" y="64"/>
                    </a:lnTo>
                    <a:lnTo>
                      <a:pt x="20" y="62"/>
                    </a:lnTo>
                    <a:lnTo>
                      <a:pt x="20" y="62"/>
                    </a:lnTo>
                    <a:lnTo>
                      <a:pt x="14" y="54"/>
                    </a:lnTo>
                    <a:lnTo>
                      <a:pt x="12" y="48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26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1" name="Freeform 38"/>
              <p:cNvSpPr>
                <a:spLocks/>
              </p:cNvSpPr>
              <p:nvPr/>
            </p:nvSpPr>
            <p:spPr bwMode="auto">
              <a:xfrm>
                <a:off x="15042449" y="-793834"/>
                <a:ext cx="265810" cy="253152"/>
              </a:xfrm>
              <a:custGeom>
                <a:avLst/>
                <a:gdLst/>
                <a:ahLst/>
                <a:cxnLst>
                  <a:cxn ang="0">
                    <a:pos x="84" y="76"/>
                  </a:cxn>
                  <a:cxn ang="0">
                    <a:pos x="84" y="76"/>
                  </a:cxn>
                  <a:cxn ang="0">
                    <a:pos x="84" y="60"/>
                  </a:cxn>
                  <a:cxn ang="0">
                    <a:pos x="78" y="46"/>
                  </a:cxn>
                  <a:cxn ang="0">
                    <a:pos x="72" y="34"/>
                  </a:cxn>
                  <a:cxn ang="0">
                    <a:pos x="62" y="24"/>
                  </a:cxn>
                  <a:cxn ang="0">
                    <a:pos x="62" y="24"/>
                  </a:cxn>
                  <a:cxn ang="0">
                    <a:pos x="50" y="14"/>
                  </a:cxn>
                  <a:cxn ang="0">
                    <a:pos x="36" y="6"/>
                  </a:cxn>
                  <a:cxn ang="0">
                    <a:pos x="22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20" y="10"/>
                  </a:cxn>
                  <a:cxn ang="0">
                    <a:pos x="34" y="14"/>
                  </a:cxn>
                  <a:cxn ang="0">
                    <a:pos x="46" y="20"/>
                  </a:cxn>
                  <a:cxn ang="0">
                    <a:pos x="58" y="30"/>
                  </a:cxn>
                  <a:cxn ang="0">
                    <a:pos x="58" y="30"/>
                  </a:cxn>
                  <a:cxn ang="0">
                    <a:pos x="66" y="40"/>
                  </a:cxn>
                  <a:cxn ang="0">
                    <a:pos x="72" y="50"/>
                  </a:cxn>
                  <a:cxn ang="0">
                    <a:pos x="74" y="62"/>
                  </a:cxn>
                  <a:cxn ang="0">
                    <a:pos x="76" y="76"/>
                  </a:cxn>
                  <a:cxn ang="0">
                    <a:pos x="76" y="76"/>
                  </a:cxn>
                  <a:cxn ang="0">
                    <a:pos x="78" y="78"/>
                  </a:cxn>
                  <a:cxn ang="0">
                    <a:pos x="80" y="80"/>
                  </a:cxn>
                  <a:cxn ang="0">
                    <a:pos x="80" y="80"/>
                  </a:cxn>
                  <a:cxn ang="0">
                    <a:pos x="84" y="78"/>
                  </a:cxn>
                  <a:cxn ang="0">
                    <a:pos x="84" y="76"/>
                  </a:cxn>
                  <a:cxn ang="0">
                    <a:pos x="84" y="76"/>
                  </a:cxn>
                </a:cxnLst>
                <a:rect l="0" t="0" r="r" b="b"/>
                <a:pathLst>
                  <a:path w="84" h="80">
                    <a:moveTo>
                      <a:pt x="84" y="76"/>
                    </a:moveTo>
                    <a:lnTo>
                      <a:pt x="84" y="76"/>
                    </a:lnTo>
                    <a:lnTo>
                      <a:pt x="84" y="60"/>
                    </a:lnTo>
                    <a:lnTo>
                      <a:pt x="78" y="46"/>
                    </a:lnTo>
                    <a:lnTo>
                      <a:pt x="72" y="34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50" y="14"/>
                    </a:lnTo>
                    <a:lnTo>
                      <a:pt x="36" y="6"/>
                    </a:lnTo>
                    <a:lnTo>
                      <a:pt x="2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0" y="10"/>
                    </a:lnTo>
                    <a:lnTo>
                      <a:pt x="34" y="14"/>
                    </a:lnTo>
                    <a:lnTo>
                      <a:pt x="46" y="20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66" y="40"/>
                    </a:lnTo>
                    <a:lnTo>
                      <a:pt x="72" y="50"/>
                    </a:lnTo>
                    <a:lnTo>
                      <a:pt x="74" y="62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2" name="Freeform 39"/>
              <p:cNvSpPr>
                <a:spLocks/>
              </p:cNvSpPr>
              <p:nvPr/>
            </p:nvSpPr>
            <p:spPr bwMode="auto">
              <a:xfrm>
                <a:off x="15010805" y="-730546"/>
                <a:ext cx="234166" cy="221508"/>
              </a:xfrm>
              <a:custGeom>
                <a:avLst/>
                <a:gdLst/>
                <a:ahLst/>
                <a:cxnLst>
                  <a:cxn ang="0">
                    <a:pos x="74" y="66"/>
                  </a:cxn>
                  <a:cxn ang="0">
                    <a:pos x="74" y="66"/>
                  </a:cxn>
                  <a:cxn ang="0">
                    <a:pos x="72" y="52"/>
                  </a:cxn>
                  <a:cxn ang="0">
                    <a:pos x="68" y="42"/>
                  </a:cxn>
                  <a:cxn ang="0">
                    <a:pos x="62" y="30"/>
                  </a:cxn>
                  <a:cxn ang="0">
                    <a:pos x="54" y="20"/>
                  </a:cxn>
                  <a:cxn ang="0">
                    <a:pos x="54" y="20"/>
                  </a:cxn>
                  <a:cxn ang="0">
                    <a:pos x="44" y="12"/>
                  </a:cxn>
                  <a:cxn ang="0">
                    <a:pos x="32" y="6"/>
                  </a:cxn>
                  <a:cxn ang="0">
                    <a:pos x="18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6" y="10"/>
                  </a:cxn>
                  <a:cxn ang="0">
                    <a:pos x="28" y="14"/>
                  </a:cxn>
                  <a:cxn ang="0">
                    <a:pos x="40" y="20"/>
                  </a:cxn>
                  <a:cxn ang="0">
                    <a:pos x="48" y="26"/>
                  </a:cxn>
                  <a:cxn ang="0">
                    <a:pos x="48" y="26"/>
                  </a:cxn>
                  <a:cxn ang="0">
                    <a:pos x="56" y="36"/>
                  </a:cxn>
                  <a:cxn ang="0">
                    <a:pos x="60" y="44"/>
                  </a:cxn>
                  <a:cxn ang="0">
                    <a:pos x="64" y="54"/>
                  </a:cxn>
                  <a:cxn ang="0">
                    <a:pos x="66" y="66"/>
                  </a:cxn>
                  <a:cxn ang="0">
                    <a:pos x="66" y="66"/>
                  </a:cxn>
                  <a:cxn ang="0">
                    <a:pos x="66" y="68"/>
                  </a:cxn>
                  <a:cxn ang="0">
                    <a:pos x="70" y="70"/>
                  </a:cxn>
                  <a:cxn ang="0">
                    <a:pos x="70" y="70"/>
                  </a:cxn>
                  <a:cxn ang="0">
                    <a:pos x="72" y="68"/>
                  </a:cxn>
                  <a:cxn ang="0">
                    <a:pos x="74" y="66"/>
                  </a:cxn>
                  <a:cxn ang="0">
                    <a:pos x="74" y="66"/>
                  </a:cxn>
                </a:cxnLst>
                <a:rect l="0" t="0" r="r" b="b"/>
                <a:pathLst>
                  <a:path w="74" h="70">
                    <a:moveTo>
                      <a:pt x="74" y="66"/>
                    </a:moveTo>
                    <a:lnTo>
                      <a:pt x="74" y="66"/>
                    </a:lnTo>
                    <a:lnTo>
                      <a:pt x="72" y="52"/>
                    </a:lnTo>
                    <a:lnTo>
                      <a:pt x="68" y="42"/>
                    </a:lnTo>
                    <a:lnTo>
                      <a:pt x="62" y="30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44" y="12"/>
                    </a:lnTo>
                    <a:lnTo>
                      <a:pt x="32" y="6"/>
                    </a:lnTo>
                    <a:lnTo>
                      <a:pt x="18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6" y="10"/>
                    </a:lnTo>
                    <a:lnTo>
                      <a:pt x="28" y="14"/>
                    </a:lnTo>
                    <a:lnTo>
                      <a:pt x="40" y="20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56" y="36"/>
                    </a:lnTo>
                    <a:lnTo>
                      <a:pt x="60" y="44"/>
                    </a:lnTo>
                    <a:lnTo>
                      <a:pt x="64" y="54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8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72" y="68"/>
                    </a:lnTo>
                    <a:lnTo>
                      <a:pt x="74" y="66"/>
                    </a:lnTo>
                    <a:lnTo>
                      <a:pt x="74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3" name="Freeform 40"/>
              <p:cNvSpPr>
                <a:spLocks/>
              </p:cNvSpPr>
              <p:nvPr/>
            </p:nvSpPr>
            <p:spPr bwMode="auto">
              <a:xfrm>
                <a:off x="14979161" y="-660929"/>
                <a:ext cx="196193" cy="183535"/>
              </a:xfrm>
              <a:custGeom>
                <a:avLst/>
                <a:gdLst/>
                <a:ahLst/>
                <a:cxnLst>
                  <a:cxn ang="0">
                    <a:pos x="62" y="54"/>
                  </a:cxn>
                  <a:cxn ang="0">
                    <a:pos x="62" y="54"/>
                  </a:cxn>
                  <a:cxn ang="0">
                    <a:pos x="62" y="44"/>
                  </a:cxn>
                  <a:cxn ang="0">
                    <a:pos x="58" y="34"/>
                  </a:cxn>
                  <a:cxn ang="0">
                    <a:pos x="54" y="24"/>
                  </a:cxn>
                  <a:cxn ang="0">
                    <a:pos x="46" y="16"/>
                  </a:cxn>
                  <a:cxn ang="0">
                    <a:pos x="46" y="16"/>
                  </a:cxn>
                  <a:cxn ang="0">
                    <a:pos x="38" y="10"/>
                  </a:cxn>
                  <a:cxn ang="0">
                    <a:pos x="28" y="4"/>
                  </a:cxn>
                  <a:cxn ang="0">
                    <a:pos x="16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4" y="8"/>
                  </a:cxn>
                  <a:cxn ang="0">
                    <a:pos x="24" y="12"/>
                  </a:cxn>
                  <a:cxn ang="0">
                    <a:pos x="34" y="16"/>
                  </a:cxn>
                  <a:cxn ang="0">
                    <a:pos x="40" y="22"/>
                  </a:cxn>
                  <a:cxn ang="0">
                    <a:pos x="40" y="22"/>
                  </a:cxn>
                  <a:cxn ang="0">
                    <a:pos x="46" y="30"/>
                  </a:cxn>
                  <a:cxn ang="0">
                    <a:pos x="50" y="36"/>
                  </a:cxn>
                  <a:cxn ang="0">
                    <a:pos x="54" y="46"/>
                  </a:cxn>
                  <a:cxn ang="0">
                    <a:pos x="54" y="54"/>
                  </a:cxn>
                  <a:cxn ang="0">
                    <a:pos x="54" y="54"/>
                  </a:cxn>
                  <a:cxn ang="0">
                    <a:pos x="56" y="58"/>
                  </a:cxn>
                  <a:cxn ang="0">
                    <a:pos x="58" y="58"/>
                  </a:cxn>
                  <a:cxn ang="0">
                    <a:pos x="58" y="58"/>
                  </a:cxn>
                  <a:cxn ang="0">
                    <a:pos x="62" y="58"/>
                  </a:cxn>
                  <a:cxn ang="0">
                    <a:pos x="62" y="54"/>
                  </a:cxn>
                  <a:cxn ang="0">
                    <a:pos x="62" y="54"/>
                  </a:cxn>
                </a:cxnLst>
                <a:rect l="0" t="0" r="r" b="b"/>
                <a:pathLst>
                  <a:path w="62" h="58">
                    <a:moveTo>
                      <a:pt x="62" y="54"/>
                    </a:moveTo>
                    <a:lnTo>
                      <a:pt x="62" y="54"/>
                    </a:lnTo>
                    <a:lnTo>
                      <a:pt x="62" y="44"/>
                    </a:lnTo>
                    <a:lnTo>
                      <a:pt x="58" y="34"/>
                    </a:lnTo>
                    <a:lnTo>
                      <a:pt x="54" y="24"/>
                    </a:lnTo>
                    <a:lnTo>
                      <a:pt x="46" y="16"/>
                    </a:lnTo>
                    <a:lnTo>
                      <a:pt x="46" y="16"/>
                    </a:lnTo>
                    <a:lnTo>
                      <a:pt x="38" y="10"/>
                    </a:lnTo>
                    <a:lnTo>
                      <a:pt x="28" y="4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4" y="8"/>
                    </a:lnTo>
                    <a:lnTo>
                      <a:pt x="24" y="12"/>
                    </a:lnTo>
                    <a:lnTo>
                      <a:pt x="34" y="16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6" y="30"/>
                    </a:lnTo>
                    <a:lnTo>
                      <a:pt x="50" y="36"/>
                    </a:lnTo>
                    <a:lnTo>
                      <a:pt x="54" y="46"/>
                    </a:lnTo>
                    <a:lnTo>
                      <a:pt x="54" y="54"/>
                    </a:lnTo>
                    <a:lnTo>
                      <a:pt x="54" y="54"/>
                    </a:lnTo>
                    <a:lnTo>
                      <a:pt x="56" y="58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62" y="58"/>
                    </a:lnTo>
                    <a:lnTo>
                      <a:pt x="62" y="54"/>
                    </a:lnTo>
                    <a:lnTo>
                      <a:pt x="6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204" name="Freeform 41"/>
              <p:cNvSpPr>
                <a:spLocks/>
              </p:cNvSpPr>
              <p:nvPr/>
            </p:nvSpPr>
            <p:spPr bwMode="auto">
              <a:xfrm>
                <a:off x="14947517" y="-597641"/>
                <a:ext cx="164549" cy="151891"/>
              </a:xfrm>
              <a:custGeom>
                <a:avLst/>
                <a:gdLst/>
                <a:ahLst/>
                <a:cxnLst>
                  <a:cxn ang="0">
                    <a:pos x="52" y="44"/>
                  </a:cxn>
                  <a:cxn ang="0">
                    <a:pos x="52" y="44"/>
                  </a:cxn>
                  <a:cxn ang="0">
                    <a:pos x="50" y="36"/>
                  </a:cxn>
                  <a:cxn ang="0">
                    <a:pos x="48" y="28"/>
                  </a:cxn>
                  <a:cxn ang="0">
                    <a:pos x="44" y="20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8"/>
                  </a:cxn>
                  <a:cxn ang="0">
                    <a:pos x="22" y="4"/>
                  </a:cxn>
                  <a:cxn ang="0">
                    <a:pos x="1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2" y="10"/>
                  </a:cxn>
                  <a:cxn ang="0">
                    <a:pos x="20" y="12"/>
                  </a:cxn>
                  <a:cxn ang="0">
                    <a:pos x="26" y="16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36" y="26"/>
                  </a:cxn>
                  <a:cxn ang="0">
                    <a:pos x="40" y="32"/>
                  </a:cxn>
                  <a:cxn ang="0">
                    <a:pos x="42" y="38"/>
                  </a:cxn>
                  <a:cxn ang="0">
                    <a:pos x="42" y="44"/>
                  </a:cxn>
                  <a:cxn ang="0">
                    <a:pos x="42" y="44"/>
                  </a:cxn>
                  <a:cxn ang="0">
                    <a:pos x="44" y="48"/>
                  </a:cxn>
                  <a:cxn ang="0">
                    <a:pos x="48" y="48"/>
                  </a:cxn>
                  <a:cxn ang="0">
                    <a:pos x="48" y="48"/>
                  </a:cxn>
                  <a:cxn ang="0">
                    <a:pos x="50" y="48"/>
                  </a:cxn>
                  <a:cxn ang="0">
                    <a:pos x="52" y="44"/>
                  </a:cxn>
                  <a:cxn ang="0">
                    <a:pos x="52" y="44"/>
                  </a:cxn>
                </a:cxnLst>
                <a:rect l="0" t="0" r="r" b="b"/>
                <a:pathLst>
                  <a:path w="52" h="48">
                    <a:moveTo>
                      <a:pt x="52" y="44"/>
                    </a:moveTo>
                    <a:lnTo>
                      <a:pt x="52" y="44"/>
                    </a:lnTo>
                    <a:lnTo>
                      <a:pt x="50" y="36"/>
                    </a:lnTo>
                    <a:lnTo>
                      <a:pt x="48" y="28"/>
                    </a:lnTo>
                    <a:lnTo>
                      <a:pt x="44" y="20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8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0" y="12"/>
                    </a:lnTo>
                    <a:lnTo>
                      <a:pt x="26" y="1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6" y="26"/>
                    </a:lnTo>
                    <a:lnTo>
                      <a:pt x="40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44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50" y="48"/>
                    </a:lnTo>
                    <a:lnTo>
                      <a:pt x="52" y="44"/>
                    </a:lnTo>
                    <a:lnTo>
                      <a:pt x="52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</p:grpSp>
        <p:grpSp>
          <p:nvGrpSpPr>
            <p:cNvPr id="186" name="组合 634"/>
            <p:cNvGrpSpPr/>
            <p:nvPr/>
          </p:nvGrpSpPr>
          <p:grpSpPr>
            <a:xfrm>
              <a:off x="2856727" y="1157265"/>
              <a:ext cx="111696" cy="68250"/>
              <a:chOff x="14536144" y="-793834"/>
              <a:chExt cx="772115" cy="829074"/>
            </a:xfrm>
            <a:solidFill>
              <a:srgbClr val="1D1D1A">
                <a:lumMod val="50000"/>
                <a:lumOff val="50000"/>
              </a:srgbClr>
            </a:solidFill>
          </p:grpSpPr>
          <p:sp>
            <p:nvSpPr>
              <p:cNvPr id="187" name="Freeform 33"/>
              <p:cNvSpPr>
                <a:spLocks noEditPoints="1"/>
              </p:cNvSpPr>
              <p:nvPr/>
            </p:nvSpPr>
            <p:spPr bwMode="auto">
              <a:xfrm>
                <a:off x="14770315" y="-793834"/>
                <a:ext cx="269345" cy="829074"/>
              </a:xfrm>
              <a:custGeom>
                <a:avLst/>
                <a:gdLst/>
                <a:ahLst/>
                <a:cxnLst>
                  <a:cxn ang="0">
                    <a:pos x="68" y="54"/>
                  </a:cxn>
                  <a:cxn ang="0">
                    <a:pos x="68" y="48"/>
                  </a:cxn>
                  <a:cxn ang="0">
                    <a:pos x="70" y="44"/>
                  </a:cxn>
                  <a:cxn ang="0">
                    <a:pos x="78" y="32"/>
                  </a:cxn>
                  <a:cxn ang="0">
                    <a:pos x="80" y="24"/>
                  </a:cxn>
                  <a:cxn ang="0">
                    <a:pos x="74" y="6"/>
                  </a:cxn>
                  <a:cxn ang="0">
                    <a:pos x="56" y="0"/>
                  </a:cxn>
                  <a:cxn ang="0">
                    <a:pos x="46" y="2"/>
                  </a:cxn>
                  <a:cxn ang="0">
                    <a:pos x="32" y="16"/>
                  </a:cxn>
                  <a:cxn ang="0">
                    <a:pos x="30" y="24"/>
                  </a:cxn>
                  <a:cxn ang="0">
                    <a:pos x="34" y="38"/>
                  </a:cxn>
                  <a:cxn ang="0">
                    <a:pos x="40" y="44"/>
                  </a:cxn>
                  <a:cxn ang="0">
                    <a:pos x="42" y="54"/>
                  </a:cxn>
                  <a:cxn ang="0">
                    <a:pos x="0" y="174"/>
                  </a:cxn>
                  <a:cxn ang="0">
                    <a:pos x="2" y="176"/>
                  </a:cxn>
                  <a:cxn ang="0">
                    <a:pos x="22" y="170"/>
                  </a:cxn>
                  <a:cxn ang="0">
                    <a:pos x="56" y="164"/>
                  </a:cxn>
                  <a:cxn ang="0">
                    <a:pos x="72" y="166"/>
                  </a:cxn>
                  <a:cxn ang="0">
                    <a:pos x="108" y="176"/>
                  </a:cxn>
                  <a:cxn ang="0">
                    <a:pos x="110" y="176"/>
                  </a:cxn>
                  <a:cxn ang="0">
                    <a:pos x="110" y="174"/>
                  </a:cxn>
                  <a:cxn ang="0">
                    <a:pos x="56" y="72"/>
                  </a:cxn>
                  <a:cxn ang="0">
                    <a:pos x="64" y="76"/>
                  </a:cxn>
                  <a:cxn ang="0">
                    <a:pos x="68" y="84"/>
                  </a:cxn>
                  <a:cxn ang="0">
                    <a:pos x="66" y="90"/>
                  </a:cxn>
                  <a:cxn ang="0">
                    <a:pos x="60" y="96"/>
                  </a:cxn>
                  <a:cxn ang="0">
                    <a:pos x="56" y="98"/>
                  </a:cxn>
                  <a:cxn ang="0">
                    <a:pos x="46" y="94"/>
                  </a:cxn>
                  <a:cxn ang="0">
                    <a:pos x="42" y="84"/>
                  </a:cxn>
                  <a:cxn ang="0">
                    <a:pos x="44" y="80"/>
                  </a:cxn>
                  <a:cxn ang="0">
                    <a:pos x="50" y="74"/>
                  </a:cxn>
                  <a:cxn ang="0">
                    <a:pos x="56" y="72"/>
                  </a:cxn>
                  <a:cxn ang="0">
                    <a:pos x="56" y="144"/>
                  </a:cxn>
                  <a:cxn ang="0">
                    <a:pos x="42" y="138"/>
                  </a:cxn>
                  <a:cxn ang="0">
                    <a:pos x="36" y="124"/>
                  </a:cxn>
                  <a:cxn ang="0">
                    <a:pos x="38" y="118"/>
                  </a:cxn>
                  <a:cxn ang="0">
                    <a:pos x="48" y="108"/>
                  </a:cxn>
                  <a:cxn ang="0">
                    <a:pos x="56" y="106"/>
                  </a:cxn>
                  <a:cxn ang="0">
                    <a:pos x="68" y="112"/>
                  </a:cxn>
                  <a:cxn ang="0">
                    <a:pos x="74" y="124"/>
                  </a:cxn>
                  <a:cxn ang="0">
                    <a:pos x="72" y="132"/>
                  </a:cxn>
                  <a:cxn ang="0">
                    <a:pos x="62" y="142"/>
                  </a:cxn>
                  <a:cxn ang="0">
                    <a:pos x="56" y="144"/>
                  </a:cxn>
                </a:cxnLst>
                <a:rect l="0" t="0" r="r" b="b"/>
                <a:pathLst>
                  <a:path w="110" h="176">
                    <a:moveTo>
                      <a:pt x="110" y="174"/>
                    </a:moveTo>
                    <a:lnTo>
                      <a:pt x="68" y="54"/>
                    </a:lnTo>
                    <a:lnTo>
                      <a:pt x="68" y="54"/>
                    </a:lnTo>
                    <a:lnTo>
                      <a:pt x="68" y="48"/>
                    </a:lnTo>
                    <a:lnTo>
                      <a:pt x="70" y="44"/>
                    </a:lnTo>
                    <a:lnTo>
                      <a:pt x="70" y="44"/>
                    </a:lnTo>
                    <a:lnTo>
                      <a:pt x="76" y="38"/>
                    </a:lnTo>
                    <a:lnTo>
                      <a:pt x="78" y="32"/>
                    </a:lnTo>
                    <a:lnTo>
                      <a:pt x="80" y="24"/>
                    </a:lnTo>
                    <a:lnTo>
                      <a:pt x="80" y="24"/>
                    </a:lnTo>
                    <a:lnTo>
                      <a:pt x="78" y="16"/>
                    </a:lnTo>
                    <a:lnTo>
                      <a:pt x="74" y="6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16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2" y="32"/>
                    </a:lnTo>
                    <a:lnTo>
                      <a:pt x="34" y="38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2" y="48"/>
                    </a:lnTo>
                    <a:lnTo>
                      <a:pt x="42" y="54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0" y="176"/>
                    </a:lnTo>
                    <a:lnTo>
                      <a:pt x="2" y="176"/>
                    </a:lnTo>
                    <a:lnTo>
                      <a:pt x="2" y="176"/>
                    </a:lnTo>
                    <a:lnTo>
                      <a:pt x="22" y="170"/>
                    </a:lnTo>
                    <a:lnTo>
                      <a:pt x="38" y="166"/>
                    </a:lnTo>
                    <a:lnTo>
                      <a:pt x="56" y="164"/>
                    </a:lnTo>
                    <a:lnTo>
                      <a:pt x="56" y="164"/>
                    </a:lnTo>
                    <a:lnTo>
                      <a:pt x="72" y="166"/>
                    </a:lnTo>
                    <a:lnTo>
                      <a:pt x="88" y="170"/>
                    </a:lnTo>
                    <a:lnTo>
                      <a:pt x="108" y="176"/>
                    </a:lnTo>
                    <a:lnTo>
                      <a:pt x="108" y="176"/>
                    </a:lnTo>
                    <a:lnTo>
                      <a:pt x="110" y="176"/>
                    </a:lnTo>
                    <a:lnTo>
                      <a:pt x="110" y="174"/>
                    </a:lnTo>
                    <a:lnTo>
                      <a:pt x="110" y="174"/>
                    </a:lnTo>
                    <a:close/>
                    <a:moveTo>
                      <a:pt x="56" y="72"/>
                    </a:moveTo>
                    <a:lnTo>
                      <a:pt x="56" y="72"/>
                    </a:lnTo>
                    <a:lnTo>
                      <a:pt x="60" y="74"/>
                    </a:lnTo>
                    <a:lnTo>
                      <a:pt x="64" y="76"/>
                    </a:lnTo>
                    <a:lnTo>
                      <a:pt x="66" y="80"/>
                    </a:lnTo>
                    <a:lnTo>
                      <a:pt x="68" y="84"/>
                    </a:lnTo>
                    <a:lnTo>
                      <a:pt x="68" y="84"/>
                    </a:lnTo>
                    <a:lnTo>
                      <a:pt x="66" y="90"/>
                    </a:lnTo>
                    <a:lnTo>
                      <a:pt x="64" y="94"/>
                    </a:lnTo>
                    <a:lnTo>
                      <a:pt x="60" y="96"/>
                    </a:lnTo>
                    <a:lnTo>
                      <a:pt x="56" y="98"/>
                    </a:lnTo>
                    <a:lnTo>
                      <a:pt x="56" y="98"/>
                    </a:lnTo>
                    <a:lnTo>
                      <a:pt x="50" y="96"/>
                    </a:lnTo>
                    <a:lnTo>
                      <a:pt x="46" y="94"/>
                    </a:lnTo>
                    <a:lnTo>
                      <a:pt x="44" y="90"/>
                    </a:lnTo>
                    <a:lnTo>
                      <a:pt x="42" y="84"/>
                    </a:lnTo>
                    <a:lnTo>
                      <a:pt x="42" y="84"/>
                    </a:lnTo>
                    <a:lnTo>
                      <a:pt x="44" y="80"/>
                    </a:lnTo>
                    <a:lnTo>
                      <a:pt x="46" y="76"/>
                    </a:lnTo>
                    <a:lnTo>
                      <a:pt x="50" y="74"/>
                    </a:lnTo>
                    <a:lnTo>
                      <a:pt x="56" y="72"/>
                    </a:lnTo>
                    <a:lnTo>
                      <a:pt x="56" y="72"/>
                    </a:lnTo>
                    <a:close/>
                    <a:moveTo>
                      <a:pt x="56" y="144"/>
                    </a:moveTo>
                    <a:lnTo>
                      <a:pt x="56" y="144"/>
                    </a:lnTo>
                    <a:lnTo>
                      <a:pt x="48" y="142"/>
                    </a:lnTo>
                    <a:lnTo>
                      <a:pt x="42" y="138"/>
                    </a:lnTo>
                    <a:lnTo>
                      <a:pt x="38" y="132"/>
                    </a:lnTo>
                    <a:lnTo>
                      <a:pt x="36" y="124"/>
                    </a:lnTo>
                    <a:lnTo>
                      <a:pt x="36" y="124"/>
                    </a:lnTo>
                    <a:lnTo>
                      <a:pt x="38" y="118"/>
                    </a:lnTo>
                    <a:lnTo>
                      <a:pt x="42" y="112"/>
                    </a:lnTo>
                    <a:lnTo>
                      <a:pt x="48" y="108"/>
                    </a:lnTo>
                    <a:lnTo>
                      <a:pt x="56" y="106"/>
                    </a:lnTo>
                    <a:lnTo>
                      <a:pt x="56" y="106"/>
                    </a:lnTo>
                    <a:lnTo>
                      <a:pt x="62" y="108"/>
                    </a:lnTo>
                    <a:lnTo>
                      <a:pt x="68" y="112"/>
                    </a:lnTo>
                    <a:lnTo>
                      <a:pt x="72" y="118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2" y="132"/>
                    </a:lnTo>
                    <a:lnTo>
                      <a:pt x="68" y="138"/>
                    </a:lnTo>
                    <a:lnTo>
                      <a:pt x="62" y="142"/>
                    </a:lnTo>
                    <a:lnTo>
                      <a:pt x="56" y="144"/>
                    </a:lnTo>
                    <a:lnTo>
                      <a:pt x="5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88" name="Freeform 34"/>
              <p:cNvSpPr>
                <a:spLocks/>
              </p:cNvSpPr>
              <p:nvPr/>
            </p:nvSpPr>
            <p:spPr bwMode="auto">
              <a:xfrm>
                <a:off x="14536144" y="-629285"/>
                <a:ext cx="101261" cy="354413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12" y="12"/>
                  </a:cxn>
                  <a:cxn ang="0">
                    <a:pos x="6" y="26"/>
                  </a:cxn>
                  <a:cxn ang="0">
                    <a:pos x="2" y="40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2" y="68"/>
                  </a:cxn>
                  <a:cxn ang="0">
                    <a:pos x="6" y="84"/>
                  </a:cxn>
                  <a:cxn ang="0">
                    <a:pos x="14" y="98"/>
                  </a:cxn>
                  <a:cxn ang="0">
                    <a:pos x="24" y="112"/>
                  </a:cxn>
                  <a:cxn ang="0">
                    <a:pos x="24" y="112"/>
                  </a:cxn>
                  <a:cxn ang="0">
                    <a:pos x="28" y="112"/>
                  </a:cxn>
                  <a:cxn ang="0">
                    <a:pos x="30" y="112"/>
                  </a:cxn>
                  <a:cxn ang="0">
                    <a:pos x="30" y="112"/>
                  </a:cxn>
                  <a:cxn ang="0">
                    <a:pos x="32" y="108"/>
                  </a:cxn>
                  <a:cxn ang="0">
                    <a:pos x="30" y="106"/>
                  </a:cxn>
                  <a:cxn ang="0">
                    <a:pos x="30" y="106"/>
                  </a:cxn>
                  <a:cxn ang="0">
                    <a:pos x="20" y="94"/>
                  </a:cxn>
                  <a:cxn ang="0">
                    <a:pos x="14" y="80"/>
                  </a:cxn>
                  <a:cxn ang="0">
                    <a:pos x="10" y="68"/>
                  </a:cxn>
                  <a:cxn ang="0">
                    <a:pos x="8" y="54"/>
                  </a:cxn>
                  <a:cxn ang="0">
                    <a:pos x="8" y="54"/>
                  </a:cxn>
                  <a:cxn ang="0">
                    <a:pos x="10" y="40"/>
                  </a:cxn>
                  <a:cxn ang="0">
                    <a:pos x="12" y="28"/>
                  </a:cxn>
                  <a:cxn ang="0">
                    <a:pos x="18" y="18"/>
                  </a:cxn>
                  <a:cxn ang="0">
                    <a:pos x="26" y="8"/>
                  </a:cxn>
                  <a:cxn ang="0">
                    <a:pos x="26" y="8"/>
                  </a:cxn>
                  <a:cxn ang="0">
                    <a:pos x="28" y="4"/>
                  </a:cxn>
                  <a:cxn ang="0">
                    <a:pos x="26" y="2"/>
                  </a:cxn>
                  <a:cxn ang="0">
                    <a:pos x="26" y="2"/>
                  </a:cxn>
                  <a:cxn ang="0">
                    <a:pos x="24" y="0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32" h="112">
                    <a:moveTo>
                      <a:pt x="20" y="2"/>
                    </a:moveTo>
                    <a:lnTo>
                      <a:pt x="20" y="2"/>
                    </a:lnTo>
                    <a:lnTo>
                      <a:pt x="12" y="12"/>
                    </a:lnTo>
                    <a:lnTo>
                      <a:pt x="6" y="26"/>
                    </a:lnTo>
                    <a:lnTo>
                      <a:pt x="2" y="40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2" y="68"/>
                    </a:lnTo>
                    <a:lnTo>
                      <a:pt x="6" y="84"/>
                    </a:lnTo>
                    <a:lnTo>
                      <a:pt x="14" y="98"/>
                    </a:lnTo>
                    <a:lnTo>
                      <a:pt x="24" y="112"/>
                    </a:lnTo>
                    <a:lnTo>
                      <a:pt x="24" y="112"/>
                    </a:lnTo>
                    <a:lnTo>
                      <a:pt x="28" y="112"/>
                    </a:lnTo>
                    <a:lnTo>
                      <a:pt x="30" y="112"/>
                    </a:lnTo>
                    <a:lnTo>
                      <a:pt x="30" y="112"/>
                    </a:lnTo>
                    <a:lnTo>
                      <a:pt x="32" y="108"/>
                    </a:lnTo>
                    <a:lnTo>
                      <a:pt x="30" y="106"/>
                    </a:lnTo>
                    <a:lnTo>
                      <a:pt x="30" y="106"/>
                    </a:lnTo>
                    <a:lnTo>
                      <a:pt x="20" y="94"/>
                    </a:lnTo>
                    <a:lnTo>
                      <a:pt x="14" y="80"/>
                    </a:lnTo>
                    <a:lnTo>
                      <a:pt x="10" y="68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10" y="40"/>
                    </a:lnTo>
                    <a:lnTo>
                      <a:pt x="12" y="28"/>
                    </a:lnTo>
                    <a:lnTo>
                      <a:pt x="18" y="1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4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89" name="Freeform 35"/>
              <p:cNvSpPr>
                <a:spLocks/>
              </p:cNvSpPr>
              <p:nvPr/>
            </p:nvSpPr>
            <p:spPr bwMode="auto">
              <a:xfrm>
                <a:off x="14618419" y="-603970"/>
                <a:ext cx="88603" cy="310112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0" y="10"/>
                  </a:cxn>
                  <a:cxn ang="0">
                    <a:pos x="4" y="22"/>
                  </a:cxn>
                  <a:cxn ang="0">
                    <a:pos x="0" y="34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0" y="60"/>
                  </a:cxn>
                  <a:cxn ang="0">
                    <a:pos x="4" y="72"/>
                  </a:cxn>
                  <a:cxn ang="0">
                    <a:pos x="12" y="84"/>
                  </a:cxn>
                  <a:cxn ang="0">
                    <a:pos x="20" y="96"/>
                  </a:cxn>
                  <a:cxn ang="0">
                    <a:pos x="20" y="96"/>
                  </a:cxn>
                  <a:cxn ang="0">
                    <a:pos x="24" y="98"/>
                  </a:cxn>
                  <a:cxn ang="0">
                    <a:pos x="26" y="96"/>
                  </a:cxn>
                  <a:cxn ang="0">
                    <a:pos x="26" y="96"/>
                  </a:cxn>
                  <a:cxn ang="0">
                    <a:pos x="28" y="94"/>
                  </a:cxn>
                  <a:cxn ang="0">
                    <a:pos x="26" y="90"/>
                  </a:cxn>
                  <a:cxn ang="0">
                    <a:pos x="26" y="90"/>
                  </a:cxn>
                  <a:cxn ang="0">
                    <a:pos x="18" y="80"/>
                  </a:cxn>
                  <a:cxn ang="0">
                    <a:pos x="12" y="70"/>
                  </a:cxn>
                  <a:cxn ang="0">
                    <a:pos x="8" y="58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8" y="36"/>
                  </a:cxn>
                  <a:cxn ang="0">
                    <a:pos x="12" y="24"/>
                  </a:cxn>
                  <a:cxn ang="0">
                    <a:pos x="16" y="16"/>
                  </a:cxn>
                  <a:cxn ang="0">
                    <a:pos x="24" y="6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28" h="98">
                    <a:moveTo>
                      <a:pt x="18" y="0"/>
                    </a:moveTo>
                    <a:lnTo>
                      <a:pt x="18" y="0"/>
                    </a:lnTo>
                    <a:lnTo>
                      <a:pt x="10" y="10"/>
                    </a:lnTo>
                    <a:lnTo>
                      <a:pt x="4" y="22"/>
                    </a:lnTo>
                    <a:lnTo>
                      <a:pt x="0" y="34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0" y="60"/>
                    </a:lnTo>
                    <a:lnTo>
                      <a:pt x="4" y="72"/>
                    </a:lnTo>
                    <a:lnTo>
                      <a:pt x="12" y="84"/>
                    </a:lnTo>
                    <a:lnTo>
                      <a:pt x="20" y="96"/>
                    </a:lnTo>
                    <a:lnTo>
                      <a:pt x="20" y="96"/>
                    </a:lnTo>
                    <a:lnTo>
                      <a:pt x="24" y="98"/>
                    </a:lnTo>
                    <a:lnTo>
                      <a:pt x="26" y="96"/>
                    </a:lnTo>
                    <a:lnTo>
                      <a:pt x="26" y="96"/>
                    </a:lnTo>
                    <a:lnTo>
                      <a:pt x="28" y="94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18" y="80"/>
                    </a:lnTo>
                    <a:lnTo>
                      <a:pt x="12" y="70"/>
                    </a:lnTo>
                    <a:lnTo>
                      <a:pt x="8" y="58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8" y="36"/>
                    </a:lnTo>
                    <a:lnTo>
                      <a:pt x="12" y="24"/>
                    </a:lnTo>
                    <a:lnTo>
                      <a:pt x="16" y="16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90" name="Freeform 36"/>
              <p:cNvSpPr>
                <a:spLocks/>
              </p:cNvSpPr>
              <p:nvPr/>
            </p:nvSpPr>
            <p:spPr bwMode="auto">
              <a:xfrm>
                <a:off x="14694364" y="-578655"/>
                <a:ext cx="82274" cy="25948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8" y="8"/>
                  </a:cxn>
                  <a:cxn ang="0">
                    <a:pos x="4" y="18"/>
                  </a:cxn>
                  <a:cxn ang="0">
                    <a:pos x="2" y="2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2" y="50"/>
                  </a:cxn>
                  <a:cxn ang="0">
                    <a:pos x="4" y="60"/>
                  </a:cxn>
                  <a:cxn ang="0">
                    <a:pos x="10" y="72"/>
                  </a:cxn>
                  <a:cxn ang="0">
                    <a:pos x="18" y="80"/>
                  </a:cxn>
                  <a:cxn ang="0">
                    <a:pos x="18" y="80"/>
                  </a:cxn>
                  <a:cxn ang="0">
                    <a:pos x="22" y="82"/>
                  </a:cxn>
                  <a:cxn ang="0">
                    <a:pos x="24" y="80"/>
                  </a:cxn>
                  <a:cxn ang="0">
                    <a:pos x="24" y="80"/>
                  </a:cxn>
                  <a:cxn ang="0">
                    <a:pos x="26" y="78"/>
                  </a:cxn>
                  <a:cxn ang="0">
                    <a:pos x="24" y="74"/>
                  </a:cxn>
                  <a:cxn ang="0">
                    <a:pos x="24" y="74"/>
                  </a:cxn>
                  <a:cxn ang="0">
                    <a:pos x="18" y="66"/>
                  </a:cxn>
                  <a:cxn ang="0">
                    <a:pos x="12" y="58"/>
                  </a:cxn>
                  <a:cxn ang="0">
                    <a:pos x="10" y="4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10" y="30"/>
                  </a:cxn>
                  <a:cxn ang="0">
                    <a:pos x="12" y="22"/>
                  </a:cxn>
                  <a:cxn ang="0">
                    <a:pos x="16" y="14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8" y="0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26" h="82">
                    <a:moveTo>
                      <a:pt x="16" y="0"/>
                    </a:moveTo>
                    <a:lnTo>
                      <a:pt x="16" y="0"/>
                    </a:lnTo>
                    <a:lnTo>
                      <a:pt x="8" y="8"/>
                    </a:lnTo>
                    <a:lnTo>
                      <a:pt x="4" y="18"/>
                    </a:lnTo>
                    <a:lnTo>
                      <a:pt x="2" y="2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50"/>
                    </a:lnTo>
                    <a:lnTo>
                      <a:pt x="4" y="60"/>
                    </a:lnTo>
                    <a:lnTo>
                      <a:pt x="10" y="72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22" y="82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18" y="66"/>
                    </a:lnTo>
                    <a:lnTo>
                      <a:pt x="12" y="58"/>
                    </a:lnTo>
                    <a:lnTo>
                      <a:pt x="10" y="4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2" y="22"/>
                    </a:lnTo>
                    <a:lnTo>
                      <a:pt x="16" y="1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91" name="Freeform 37"/>
              <p:cNvSpPr>
                <a:spLocks/>
              </p:cNvSpPr>
              <p:nvPr/>
            </p:nvSpPr>
            <p:spPr bwMode="auto">
              <a:xfrm>
                <a:off x="14776639" y="-559668"/>
                <a:ext cx="69617" cy="215179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6" y="8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50"/>
                  </a:cxn>
                  <a:cxn ang="0">
                    <a:pos x="8" y="60"/>
                  </a:cxn>
                  <a:cxn ang="0">
                    <a:pos x="14" y="68"/>
                  </a:cxn>
                  <a:cxn ang="0">
                    <a:pos x="14" y="68"/>
                  </a:cxn>
                  <a:cxn ang="0">
                    <a:pos x="18" y="68"/>
                  </a:cxn>
                  <a:cxn ang="0">
                    <a:pos x="20" y="68"/>
                  </a:cxn>
                  <a:cxn ang="0">
                    <a:pos x="20" y="68"/>
                  </a:cxn>
                  <a:cxn ang="0">
                    <a:pos x="22" y="64"/>
                  </a:cxn>
                  <a:cxn ang="0">
                    <a:pos x="20" y="62"/>
                  </a:cxn>
                  <a:cxn ang="0">
                    <a:pos x="20" y="62"/>
                  </a:cxn>
                  <a:cxn ang="0">
                    <a:pos x="14" y="54"/>
                  </a:cxn>
                  <a:cxn ang="0">
                    <a:pos x="12" y="48"/>
                  </a:cxn>
                  <a:cxn ang="0">
                    <a:pos x="8" y="4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8" y="26"/>
                  </a:cxn>
                  <a:cxn ang="0">
                    <a:pos x="10" y="20"/>
                  </a:cxn>
                  <a:cxn ang="0">
                    <a:pos x="14" y="14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0" y="4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68">
                    <a:moveTo>
                      <a:pt x="12" y="2"/>
                    </a:moveTo>
                    <a:lnTo>
                      <a:pt x="12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50"/>
                    </a:lnTo>
                    <a:lnTo>
                      <a:pt x="8" y="60"/>
                    </a:lnTo>
                    <a:lnTo>
                      <a:pt x="14" y="68"/>
                    </a:lnTo>
                    <a:lnTo>
                      <a:pt x="14" y="68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22" y="64"/>
                    </a:lnTo>
                    <a:lnTo>
                      <a:pt x="20" y="62"/>
                    </a:lnTo>
                    <a:lnTo>
                      <a:pt x="20" y="62"/>
                    </a:lnTo>
                    <a:lnTo>
                      <a:pt x="14" y="54"/>
                    </a:lnTo>
                    <a:lnTo>
                      <a:pt x="12" y="48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26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92" name="Freeform 38"/>
              <p:cNvSpPr>
                <a:spLocks/>
              </p:cNvSpPr>
              <p:nvPr/>
            </p:nvSpPr>
            <p:spPr bwMode="auto">
              <a:xfrm>
                <a:off x="15042449" y="-793834"/>
                <a:ext cx="265810" cy="253152"/>
              </a:xfrm>
              <a:custGeom>
                <a:avLst/>
                <a:gdLst/>
                <a:ahLst/>
                <a:cxnLst>
                  <a:cxn ang="0">
                    <a:pos x="84" y="76"/>
                  </a:cxn>
                  <a:cxn ang="0">
                    <a:pos x="84" y="76"/>
                  </a:cxn>
                  <a:cxn ang="0">
                    <a:pos x="84" y="60"/>
                  </a:cxn>
                  <a:cxn ang="0">
                    <a:pos x="78" y="46"/>
                  </a:cxn>
                  <a:cxn ang="0">
                    <a:pos x="72" y="34"/>
                  </a:cxn>
                  <a:cxn ang="0">
                    <a:pos x="62" y="24"/>
                  </a:cxn>
                  <a:cxn ang="0">
                    <a:pos x="62" y="24"/>
                  </a:cxn>
                  <a:cxn ang="0">
                    <a:pos x="50" y="14"/>
                  </a:cxn>
                  <a:cxn ang="0">
                    <a:pos x="36" y="6"/>
                  </a:cxn>
                  <a:cxn ang="0">
                    <a:pos x="22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20" y="10"/>
                  </a:cxn>
                  <a:cxn ang="0">
                    <a:pos x="34" y="14"/>
                  </a:cxn>
                  <a:cxn ang="0">
                    <a:pos x="46" y="20"/>
                  </a:cxn>
                  <a:cxn ang="0">
                    <a:pos x="58" y="30"/>
                  </a:cxn>
                  <a:cxn ang="0">
                    <a:pos x="58" y="30"/>
                  </a:cxn>
                  <a:cxn ang="0">
                    <a:pos x="66" y="40"/>
                  </a:cxn>
                  <a:cxn ang="0">
                    <a:pos x="72" y="50"/>
                  </a:cxn>
                  <a:cxn ang="0">
                    <a:pos x="74" y="62"/>
                  </a:cxn>
                  <a:cxn ang="0">
                    <a:pos x="76" y="76"/>
                  </a:cxn>
                  <a:cxn ang="0">
                    <a:pos x="76" y="76"/>
                  </a:cxn>
                  <a:cxn ang="0">
                    <a:pos x="78" y="78"/>
                  </a:cxn>
                  <a:cxn ang="0">
                    <a:pos x="80" y="80"/>
                  </a:cxn>
                  <a:cxn ang="0">
                    <a:pos x="80" y="80"/>
                  </a:cxn>
                  <a:cxn ang="0">
                    <a:pos x="84" y="78"/>
                  </a:cxn>
                  <a:cxn ang="0">
                    <a:pos x="84" y="76"/>
                  </a:cxn>
                  <a:cxn ang="0">
                    <a:pos x="84" y="76"/>
                  </a:cxn>
                </a:cxnLst>
                <a:rect l="0" t="0" r="r" b="b"/>
                <a:pathLst>
                  <a:path w="84" h="80">
                    <a:moveTo>
                      <a:pt x="84" y="76"/>
                    </a:moveTo>
                    <a:lnTo>
                      <a:pt x="84" y="76"/>
                    </a:lnTo>
                    <a:lnTo>
                      <a:pt x="84" y="60"/>
                    </a:lnTo>
                    <a:lnTo>
                      <a:pt x="78" y="46"/>
                    </a:lnTo>
                    <a:lnTo>
                      <a:pt x="72" y="34"/>
                    </a:lnTo>
                    <a:lnTo>
                      <a:pt x="62" y="24"/>
                    </a:lnTo>
                    <a:lnTo>
                      <a:pt x="62" y="24"/>
                    </a:lnTo>
                    <a:lnTo>
                      <a:pt x="50" y="14"/>
                    </a:lnTo>
                    <a:lnTo>
                      <a:pt x="36" y="6"/>
                    </a:lnTo>
                    <a:lnTo>
                      <a:pt x="22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0" y="10"/>
                    </a:lnTo>
                    <a:lnTo>
                      <a:pt x="34" y="14"/>
                    </a:lnTo>
                    <a:lnTo>
                      <a:pt x="46" y="20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66" y="40"/>
                    </a:lnTo>
                    <a:lnTo>
                      <a:pt x="72" y="50"/>
                    </a:lnTo>
                    <a:lnTo>
                      <a:pt x="74" y="62"/>
                    </a:lnTo>
                    <a:lnTo>
                      <a:pt x="76" y="76"/>
                    </a:lnTo>
                    <a:lnTo>
                      <a:pt x="76" y="76"/>
                    </a:lnTo>
                    <a:lnTo>
                      <a:pt x="78" y="78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93" name="Freeform 39"/>
              <p:cNvSpPr>
                <a:spLocks/>
              </p:cNvSpPr>
              <p:nvPr/>
            </p:nvSpPr>
            <p:spPr bwMode="auto">
              <a:xfrm>
                <a:off x="15010805" y="-730546"/>
                <a:ext cx="234166" cy="221508"/>
              </a:xfrm>
              <a:custGeom>
                <a:avLst/>
                <a:gdLst/>
                <a:ahLst/>
                <a:cxnLst>
                  <a:cxn ang="0">
                    <a:pos x="74" y="66"/>
                  </a:cxn>
                  <a:cxn ang="0">
                    <a:pos x="74" y="66"/>
                  </a:cxn>
                  <a:cxn ang="0">
                    <a:pos x="72" y="52"/>
                  </a:cxn>
                  <a:cxn ang="0">
                    <a:pos x="68" y="42"/>
                  </a:cxn>
                  <a:cxn ang="0">
                    <a:pos x="62" y="30"/>
                  </a:cxn>
                  <a:cxn ang="0">
                    <a:pos x="54" y="20"/>
                  </a:cxn>
                  <a:cxn ang="0">
                    <a:pos x="54" y="20"/>
                  </a:cxn>
                  <a:cxn ang="0">
                    <a:pos x="44" y="12"/>
                  </a:cxn>
                  <a:cxn ang="0">
                    <a:pos x="32" y="6"/>
                  </a:cxn>
                  <a:cxn ang="0">
                    <a:pos x="18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6" y="10"/>
                  </a:cxn>
                  <a:cxn ang="0">
                    <a:pos x="28" y="14"/>
                  </a:cxn>
                  <a:cxn ang="0">
                    <a:pos x="40" y="20"/>
                  </a:cxn>
                  <a:cxn ang="0">
                    <a:pos x="48" y="26"/>
                  </a:cxn>
                  <a:cxn ang="0">
                    <a:pos x="48" y="26"/>
                  </a:cxn>
                  <a:cxn ang="0">
                    <a:pos x="56" y="36"/>
                  </a:cxn>
                  <a:cxn ang="0">
                    <a:pos x="60" y="44"/>
                  </a:cxn>
                  <a:cxn ang="0">
                    <a:pos x="64" y="54"/>
                  </a:cxn>
                  <a:cxn ang="0">
                    <a:pos x="66" y="66"/>
                  </a:cxn>
                  <a:cxn ang="0">
                    <a:pos x="66" y="66"/>
                  </a:cxn>
                  <a:cxn ang="0">
                    <a:pos x="66" y="68"/>
                  </a:cxn>
                  <a:cxn ang="0">
                    <a:pos x="70" y="70"/>
                  </a:cxn>
                  <a:cxn ang="0">
                    <a:pos x="70" y="70"/>
                  </a:cxn>
                  <a:cxn ang="0">
                    <a:pos x="72" y="68"/>
                  </a:cxn>
                  <a:cxn ang="0">
                    <a:pos x="74" y="66"/>
                  </a:cxn>
                  <a:cxn ang="0">
                    <a:pos x="74" y="66"/>
                  </a:cxn>
                </a:cxnLst>
                <a:rect l="0" t="0" r="r" b="b"/>
                <a:pathLst>
                  <a:path w="74" h="70">
                    <a:moveTo>
                      <a:pt x="74" y="66"/>
                    </a:moveTo>
                    <a:lnTo>
                      <a:pt x="74" y="66"/>
                    </a:lnTo>
                    <a:lnTo>
                      <a:pt x="72" y="52"/>
                    </a:lnTo>
                    <a:lnTo>
                      <a:pt x="68" y="42"/>
                    </a:lnTo>
                    <a:lnTo>
                      <a:pt x="62" y="30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44" y="12"/>
                    </a:lnTo>
                    <a:lnTo>
                      <a:pt x="32" y="6"/>
                    </a:lnTo>
                    <a:lnTo>
                      <a:pt x="18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6" y="10"/>
                    </a:lnTo>
                    <a:lnTo>
                      <a:pt x="28" y="14"/>
                    </a:lnTo>
                    <a:lnTo>
                      <a:pt x="40" y="20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56" y="36"/>
                    </a:lnTo>
                    <a:lnTo>
                      <a:pt x="60" y="44"/>
                    </a:lnTo>
                    <a:lnTo>
                      <a:pt x="64" y="54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8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72" y="68"/>
                    </a:lnTo>
                    <a:lnTo>
                      <a:pt x="74" y="66"/>
                    </a:lnTo>
                    <a:lnTo>
                      <a:pt x="74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94" name="Freeform 40"/>
              <p:cNvSpPr>
                <a:spLocks/>
              </p:cNvSpPr>
              <p:nvPr/>
            </p:nvSpPr>
            <p:spPr bwMode="auto">
              <a:xfrm>
                <a:off x="14979161" y="-660929"/>
                <a:ext cx="196193" cy="183535"/>
              </a:xfrm>
              <a:custGeom>
                <a:avLst/>
                <a:gdLst/>
                <a:ahLst/>
                <a:cxnLst>
                  <a:cxn ang="0">
                    <a:pos x="62" y="54"/>
                  </a:cxn>
                  <a:cxn ang="0">
                    <a:pos x="62" y="54"/>
                  </a:cxn>
                  <a:cxn ang="0">
                    <a:pos x="62" y="44"/>
                  </a:cxn>
                  <a:cxn ang="0">
                    <a:pos x="58" y="34"/>
                  </a:cxn>
                  <a:cxn ang="0">
                    <a:pos x="54" y="24"/>
                  </a:cxn>
                  <a:cxn ang="0">
                    <a:pos x="46" y="16"/>
                  </a:cxn>
                  <a:cxn ang="0">
                    <a:pos x="46" y="16"/>
                  </a:cxn>
                  <a:cxn ang="0">
                    <a:pos x="38" y="10"/>
                  </a:cxn>
                  <a:cxn ang="0">
                    <a:pos x="28" y="4"/>
                  </a:cxn>
                  <a:cxn ang="0">
                    <a:pos x="16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4" y="8"/>
                  </a:cxn>
                  <a:cxn ang="0">
                    <a:pos x="24" y="12"/>
                  </a:cxn>
                  <a:cxn ang="0">
                    <a:pos x="34" y="16"/>
                  </a:cxn>
                  <a:cxn ang="0">
                    <a:pos x="40" y="22"/>
                  </a:cxn>
                  <a:cxn ang="0">
                    <a:pos x="40" y="22"/>
                  </a:cxn>
                  <a:cxn ang="0">
                    <a:pos x="46" y="30"/>
                  </a:cxn>
                  <a:cxn ang="0">
                    <a:pos x="50" y="36"/>
                  </a:cxn>
                  <a:cxn ang="0">
                    <a:pos x="54" y="46"/>
                  </a:cxn>
                  <a:cxn ang="0">
                    <a:pos x="54" y="54"/>
                  </a:cxn>
                  <a:cxn ang="0">
                    <a:pos x="54" y="54"/>
                  </a:cxn>
                  <a:cxn ang="0">
                    <a:pos x="56" y="58"/>
                  </a:cxn>
                  <a:cxn ang="0">
                    <a:pos x="58" y="58"/>
                  </a:cxn>
                  <a:cxn ang="0">
                    <a:pos x="58" y="58"/>
                  </a:cxn>
                  <a:cxn ang="0">
                    <a:pos x="62" y="58"/>
                  </a:cxn>
                  <a:cxn ang="0">
                    <a:pos x="62" y="54"/>
                  </a:cxn>
                  <a:cxn ang="0">
                    <a:pos x="62" y="54"/>
                  </a:cxn>
                </a:cxnLst>
                <a:rect l="0" t="0" r="r" b="b"/>
                <a:pathLst>
                  <a:path w="62" h="58">
                    <a:moveTo>
                      <a:pt x="62" y="54"/>
                    </a:moveTo>
                    <a:lnTo>
                      <a:pt x="62" y="54"/>
                    </a:lnTo>
                    <a:lnTo>
                      <a:pt x="62" y="44"/>
                    </a:lnTo>
                    <a:lnTo>
                      <a:pt x="58" y="34"/>
                    </a:lnTo>
                    <a:lnTo>
                      <a:pt x="54" y="24"/>
                    </a:lnTo>
                    <a:lnTo>
                      <a:pt x="46" y="16"/>
                    </a:lnTo>
                    <a:lnTo>
                      <a:pt x="46" y="16"/>
                    </a:lnTo>
                    <a:lnTo>
                      <a:pt x="38" y="10"/>
                    </a:lnTo>
                    <a:lnTo>
                      <a:pt x="28" y="4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4" y="8"/>
                    </a:lnTo>
                    <a:lnTo>
                      <a:pt x="24" y="12"/>
                    </a:lnTo>
                    <a:lnTo>
                      <a:pt x="34" y="16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6" y="30"/>
                    </a:lnTo>
                    <a:lnTo>
                      <a:pt x="50" y="36"/>
                    </a:lnTo>
                    <a:lnTo>
                      <a:pt x="54" y="46"/>
                    </a:lnTo>
                    <a:lnTo>
                      <a:pt x="54" y="54"/>
                    </a:lnTo>
                    <a:lnTo>
                      <a:pt x="54" y="54"/>
                    </a:lnTo>
                    <a:lnTo>
                      <a:pt x="56" y="58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62" y="58"/>
                    </a:lnTo>
                    <a:lnTo>
                      <a:pt x="62" y="54"/>
                    </a:lnTo>
                    <a:lnTo>
                      <a:pt x="6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  <p:sp>
            <p:nvSpPr>
              <p:cNvPr id="195" name="Freeform 41"/>
              <p:cNvSpPr>
                <a:spLocks/>
              </p:cNvSpPr>
              <p:nvPr/>
            </p:nvSpPr>
            <p:spPr bwMode="auto">
              <a:xfrm>
                <a:off x="14947517" y="-597641"/>
                <a:ext cx="164549" cy="151891"/>
              </a:xfrm>
              <a:custGeom>
                <a:avLst/>
                <a:gdLst/>
                <a:ahLst/>
                <a:cxnLst>
                  <a:cxn ang="0">
                    <a:pos x="52" y="44"/>
                  </a:cxn>
                  <a:cxn ang="0">
                    <a:pos x="52" y="44"/>
                  </a:cxn>
                  <a:cxn ang="0">
                    <a:pos x="50" y="36"/>
                  </a:cxn>
                  <a:cxn ang="0">
                    <a:pos x="48" y="28"/>
                  </a:cxn>
                  <a:cxn ang="0">
                    <a:pos x="44" y="20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8"/>
                  </a:cxn>
                  <a:cxn ang="0">
                    <a:pos x="22" y="4"/>
                  </a:cxn>
                  <a:cxn ang="0">
                    <a:pos x="1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2" y="10"/>
                  </a:cxn>
                  <a:cxn ang="0">
                    <a:pos x="20" y="12"/>
                  </a:cxn>
                  <a:cxn ang="0">
                    <a:pos x="26" y="16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36" y="26"/>
                  </a:cxn>
                  <a:cxn ang="0">
                    <a:pos x="40" y="32"/>
                  </a:cxn>
                  <a:cxn ang="0">
                    <a:pos x="42" y="38"/>
                  </a:cxn>
                  <a:cxn ang="0">
                    <a:pos x="42" y="44"/>
                  </a:cxn>
                  <a:cxn ang="0">
                    <a:pos x="42" y="44"/>
                  </a:cxn>
                  <a:cxn ang="0">
                    <a:pos x="44" y="48"/>
                  </a:cxn>
                  <a:cxn ang="0">
                    <a:pos x="48" y="48"/>
                  </a:cxn>
                  <a:cxn ang="0">
                    <a:pos x="48" y="48"/>
                  </a:cxn>
                  <a:cxn ang="0">
                    <a:pos x="50" y="48"/>
                  </a:cxn>
                  <a:cxn ang="0">
                    <a:pos x="52" y="44"/>
                  </a:cxn>
                  <a:cxn ang="0">
                    <a:pos x="52" y="44"/>
                  </a:cxn>
                </a:cxnLst>
                <a:rect l="0" t="0" r="r" b="b"/>
                <a:pathLst>
                  <a:path w="52" h="48">
                    <a:moveTo>
                      <a:pt x="52" y="44"/>
                    </a:moveTo>
                    <a:lnTo>
                      <a:pt x="52" y="44"/>
                    </a:lnTo>
                    <a:lnTo>
                      <a:pt x="50" y="36"/>
                    </a:lnTo>
                    <a:lnTo>
                      <a:pt x="48" y="28"/>
                    </a:lnTo>
                    <a:lnTo>
                      <a:pt x="44" y="20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8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0" y="12"/>
                    </a:lnTo>
                    <a:lnTo>
                      <a:pt x="26" y="1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6" y="26"/>
                    </a:lnTo>
                    <a:lnTo>
                      <a:pt x="40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44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50" y="48"/>
                    </a:lnTo>
                    <a:lnTo>
                      <a:pt x="52" y="44"/>
                    </a:lnTo>
                    <a:lnTo>
                      <a:pt x="52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26" tIns="34264" rIns="68526" bIns="34264" numCol="1" anchor="t" anchorCtr="0" compatLnSpc="1">
                <a:prstTxWarp prst="textNoShape">
                  <a:avLst/>
                </a:prstTxWarp>
              </a:bodyPr>
              <a:lstStyle/>
              <a:p>
                <a:pPr defTabSz="712944">
                  <a:defRPr/>
                </a:pPr>
                <a:endParaRPr lang="zh-CN" altLang="en-US" sz="750" kern="0">
                  <a:solidFill>
                    <a:srgbClr val="666666"/>
                  </a:solidFill>
                </a:endParaRPr>
              </a:p>
            </p:txBody>
          </p:sp>
        </p:grpSp>
      </p:grpSp>
      <p:grpSp>
        <p:nvGrpSpPr>
          <p:cNvPr id="232" name="组合 231"/>
          <p:cNvGrpSpPr/>
          <p:nvPr/>
        </p:nvGrpSpPr>
        <p:grpSpPr>
          <a:xfrm>
            <a:off x="2563228" y="2846863"/>
            <a:ext cx="565515" cy="775097"/>
            <a:chOff x="12434291" y="4421441"/>
            <a:chExt cx="1676400" cy="2787462"/>
          </a:xfrm>
        </p:grpSpPr>
        <p:pic>
          <p:nvPicPr>
            <p:cNvPr id="233" name="图片 232" descr="ESC330-A2-kaimen-F2.pn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34291" y="4421441"/>
              <a:ext cx="1676400" cy="2787462"/>
            </a:xfrm>
            <a:prstGeom prst="rect">
              <a:avLst/>
            </a:prstGeom>
          </p:spPr>
        </p:pic>
        <p:pic>
          <p:nvPicPr>
            <p:cNvPr id="234" name="图片 233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03957" y="5806058"/>
              <a:ext cx="720305" cy="1090077"/>
            </a:xfrm>
            <a:prstGeom prst="rect">
              <a:avLst/>
            </a:prstGeom>
          </p:spPr>
        </p:pic>
        <p:pic>
          <p:nvPicPr>
            <p:cNvPr id="235" name="图片 234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03957" y="4754549"/>
              <a:ext cx="715462" cy="214738"/>
            </a:xfrm>
            <a:prstGeom prst="rect">
              <a:avLst/>
            </a:prstGeom>
          </p:spPr>
        </p:pic>
      </p:grpSp>
      <p:grpSp>
        <p:nvGrpSpPr>
          <p:cNvPr id="236" name="组合 589"/>
          <p:cNvGrpSpPr/>
          <p:nvPr/>
        </p:nvGrpSpPr>
        <p:grpSpPr>
          <a:xfrm>
            <a:off x="1450386" y="2187344"/>
            <a:ext cx="571998" cy="227695"/>
            <a:chOff x="4194175" y="5092700"/>
            <a:chExt cx="1374775" cy="658813"/>
          </a:xfrm>
          <a:solidFill>
            <a:srgbClr val="666666">
              <a:lumMod val="75000"/>
            </a:srgbClr>
          </a:solidFill>
        </p:grpSpPr>
        <p:sp>
          <p:nvSpPr>
            <p:cNvPr id="237" name="Freeform 110"/>
            <p:cNvSpPr>
              <a:spLocks noEditPoints="1"/>
            </p:cNvSpPr>
            <p:nvPr/>
          </p:nvSpPr>
          <p:spPr bwMode="auto">
            <a:xfrm>
              <a:off x="4249738" y="5646738"/>
              <a:ext cx="1263650" cy="41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9" y="0"/>
                </a:cxn>
                <a:cxn ang="0">
                  <a:pos x="1144" y="63"/>
                </a:cxn>
                <a:cxn ang="0">
                  <a:pos x="1161" y="127"/>
                </a:cxn>
                <a:cxn ang="0">
                  <a:pos x="1170" y="159"/>
                </a:cxn>
                <a:cxn ang="0">
                  <a:pos x="1180" y="190"/>
                </a:cxn>
                <a:cxn ang="0">
                  <a:pos x="1190" y="222"/>
                </a:cxn>
                <a:cxn ang="0">
                  <a:pos x="1200" y="252"/>
                </a:cxn>
                <a:cxn ang="0">
                  <a:pos x="1223" y="314"/>
                </a:cxn>
                <a:cxn ang="0">
                  <a:pos x="1247" y="374"/>
                </a:cxn>
                <a:cxn ang="0">
                  <a:pos x="1260" y="404"/>
                </a:cxn>
                <a:cxn ang="0">
                  <a:pos x="1272" y="434"/>
                </a:cxn>
                <a:cxn ang="0">
                  <a:pos x="1287" y="463"/>
                </a:cxn>
                <a:cxn ang="0">
                  <a:pos x="1300" y="492"/>
                </a:cxn>
                <a:cxn ang="0">
                  <a:pos x="0" y="492"/>
                </a:cxn>
                <a:cxn ang="0">
                  <a:pos x="0" y="0"/>
                </a:cxn>
                <a:cxn ang="0">
                  <a:pos x="5395" y="0"/>
                </a:cxn>
                <a:cxn ang="0">
                  <a:pos x="10024" y="0"/>
                </a:cxn>
                <a:cxn ang="0">
                  <a:pos x="10039" y="63"/>
                </a:cxn>
                <a:cxn ang="0">
                  <a:pos x="10056" y="127"/>
                </a:cxn>
                <a:cxn ang="0">
                  <a:pos x="10065" y="159"/>
                </a:cxn>
                <a:cxn ang="0">
                  <a:pos x="10074" y="190"/>
                </a:cxn>
                <a:cxn ang="0">
                  <a:pos x="10084" y="222"/>
                </a:cxn>
                <a:cxn ang="0">
                  <a:pos x="10096" y="252"/>
                </a:cxn>
                <a:cxn ang="0">
                  <a:pos x="10106" y="283"/>
                </a:cxn>
                <a:cxn ang="0">
                  <a:pos x="10117" y="314"/>
                </a:cxn>
                <a:cxn ang="0">
                  <a:pos x="10130" y="345"/>
                </a:cxn>
                <a:cxn ang="0">
                  <a:pos x="10142" y="374"/>
                </a:cxn>
                <a:cxn ang="0">
                  <a:pos x="10168" y="434"/>
                </a:cxn>
                <a:cxn ang="0">
                  <a:pos x="10196" y="492"/>
                </a:cxn>
                <a:cxn ang="0">
                  <a:pos x="5223" y="492"/>
                </a:cxn>
                <a:cxn ang="0">
                  <a:pos x="5250" y="434"/>
                </a:cxn>
                <a:cxn ang="0">
                  <a:pos x="5277" y="374"/>
                </a:cxn>
                <a:cxn ang="0">
                  <a:pos x="5300" y="314"/>
                </a:cxn>
                <a:cxn ang="0">
                  <a:pos x="5323" y="252"/>
                </a:cxn>
                <a:cxn ang="0">
                  <a:pos x="5344" y="190"/>
                </a:cxn>
                <a:cxn ang="0">
                  <a:pos x="5363" y="127"/>
                </a:cxn>
                <a:cxn ang="0">
                  <a:pos x="5380" y="63"/>
                </a:cxn>
                <a:cxn ang="0">
                  <a:pos x="5395" y="0"/>
                </a:cxn>
                <a:cxn ang="0">
                  <a:pos x="14290" y="0"/>
                </a:cxn>
                <a:cxn ang="0">
                  <a:pos x="15132" y="0"/>
                </a:cxn>
                <a:cxn ang="0">
                  <a:pos x="15132" y="492"/>
                </a:cxn>
                <a:cxn ang="0">
                  <a:pos x="14118" y="492"/>
                </a:cxn>
                <a:cxn ang="0">
                  <a:pos x="14146" y="434"/>
                </a:cxn>
                <a:cxn ang="0">
                  <a:pos x="14171" y="374"/>
                </a:cxn>
                <a:cxn ang="0">
                  <a:pos x="14196" y="314"/>
                </a:cxn>
                <a:cxn ang="0">
                  <a:pos x="14219" y="252"/>
                </a:cxn>
                <a:cxn ang="0">
                  <a:pos x="14239" y="190"/>
                </a:cxn>
                <a:cxn ang="0">
                  <a:pos x="14258" y="127"/>
                </a:cxn>
                <a:cxn ang="0">
                  <a:pos x="14274" y="63"/>
                </a:cxn>
                <a:cxn ang="0">
                  <a:pos x="14290" y="0"/>
                </a:cxn>
              </a:cxnLst>
              <a:rect l="0" t="0" r="r" b="b"/>
              <a:pathLst>
                <a:path w="15132" h="492">
                  <a:moveTo>
                    <a:pt x="0" y="0"/>
                  </a:moveTo>
                  <a:lnTo>
                    <a:pt x="1129" y="0"/>
                  </a:lnTo>
                  <a:lnTo>
                    <a:pt x="1144" y="63"/>
                  </a:lnTo>
                  <a:lnTo>
                    <a:pt x="1161" y="127"/>
                  </a:lnTo>
                  <a:lnTo>
                    <a:pt x="1170" y="159"/>
                  </a:lnTo>
                  <a:lnTo>
                    <a:pt x="1180" y="190"/>
                  </a:lnTo>
                  <a:lnTo>
                    <a:pt x="1190" y="222"/>
                  </a:lnTo>
                  <a:lnTo>
                    <a:pt x="1200" y="252"/>
                  </a:lnTo>
                  <a:lnTo>
                    <a:pt x="1223" y="314"/>
                  </a:lnTo>
                  <a:lnTo>
                    <a:pt x="1247" y="374"/>
                  </a:lnTo>
                  <a:lnTo>
                    <a:pt x="1260" y="404"/>
                  </a:lnTo>
                  <a:lnTo>
                    <a:pt x="1272" y="434"/>
                  </a:lnTo>
                  <a:lnTo>
                    <a:pt x="1287" y="463"/>
                  </a:lnTo>
                  <a:lnTo>
                    <a:pt x="1300" y="492"/>
                  </a:lnTo>
                  <a:lnTo>
                    <a:pt x="0" y="492"/>
                  </a:lnTo>
                  <a:lnTo>
                    <a:pt x="0" y="0"/>
                  </a:lnTo>
                  <a:close/>
                  <a:moveTo>
                    <a:pt x="5395" y="0"/>
                  </a:moveTo>
                  <a:lnTo>
                    <a:pt x="10024" y="0"/>
                  </a:lnTo>
                  <a:lnTo>
                    <a:pt x="10039" y="63"/>
                  </a:lnTo>
                  <a:lnTo>
                    <a:pt x="10056" y="127"/>
                  </a:lnTo>
                  <a:lnTo>
                    <a:pt x="10065" y="159"/>
                  </a:lnTo>
                  <a:lnTo>
                    <a:pt x="10074" y="190"/>
                  </a:lnTo>
                  <a:lnTo>
                    <a:pt x="10084" y="222"/>
                  </a:lnTo>
                  <a:lnTo>
                    <a:pt x="10096" y="252"/>
                  </a:lnTo>
                  <a:lnTo>
                    <a:pt x="10106" y="283"/>
                  </a:lnTo>
                  <a:lnTo>
                    <a:pt x="10117" y="314"/>
                  </a:lnTo>
                  <a:lnTo>
                    <a:pt x="10130" y="345"/>
                  </a:lnTo>
                  <a:lnTo>
                    <a:pt x="10142" y="374"/>
                  </a:lnTo>
                  <a:lnTo>
                    <a:pt x="10168" y="434"/>
                  </a:lnTo>
                  <a:lnTo>
                    <a:pt x="10196" y="492"/>
                  </a:lnTo>
                  <a:lnTo>
                    <a:pt x="5223" y="492"/>
                  </a:lnTo>
                  <a:lnTo>
                    <a:pt x="5250" y="434"/>
                  </a:lnTo>
                  <a:lnTo>
                    <a:pt x="5277" y="374"/>
                  </a:lnTo>
                  <a:lnTo>
                    <a:pt x="5300" y="314"/>
                  </a:lnTo>
                  <a:lnTo>
                    <a:pt x="5323" y="252"/>
                  </a:lnTo>
                  <a:lnTo>
                    <a:pt x="5344" y="190"/>
                  </a:lnTo>
                  <a:lnTo>
                    <a:pt x="5363" y="127"/>
                  </a:lnTo>
                  <a:lnTo>
                    <a:pt x="5380" y="63"/>
                  </a:lnTo>
                  <a:lnTo>
                    <a:pt x="5395" y="0"/>
                  </a:lnTo>
                  <a:close/>
                  <a:moveTo>
                    <a:pt x="14290" y="0"/>
                  </a:moveTo>
                  <a:lnTo>
                    <a:pt x="15132" y="0"/>
                  </a:lnTo>
                  <a:lnTo>
                    <a:pt x="15132" y="492"/>
                  </a:lnTo>
                  <a:lnTo>
                    <a:pt x="14118" y="492"/>
                  </a:lnTo>
                  <a:lnTo>
                    <a:pt x="14146" y="434"/>
                  </a:lnTo>
                  <a:lnTo>
                    <a:pt x="14171" y="374"/>
                  </a:lnTo>
                  <a:lnTo>
                    <a:pt x="14196" y="314"/>
                  </a:lnTo>
                  <a:lnTo>
                    <a:pt x="14219" y="252"/>
                  </a:lnTo>
                  <a:lnTo>
                    <a:pt x="14239" y="190"/>
                  </a:lnTo>
                  <a:lnTo>
                    <a:pt x="14258" y="127"/>
                  </a:lnTo>
                  <a:lnTo>
                    <a:pt x="14274" y="63"/>
                  </a:lnTo>
                  <a:lnTo>
                    <a:pt x="14290" y="0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lIns="68534" tIns="34267" rIns="68534" bIns="34267" anchor="ctr"/>
            <a:lstStyle/>
            <a:p>
              <a:pPr algn="ctr" defTabSz="685315">
                <a:defRPr/>
              </a:pPr>
              <a:endParaRPr lang="zh-CN" altLang="en-US" sz="1299" kern="0">
                <a:solidFill>
                  <a:srgbClr val="666666"/>
                </a:solidFill>
                <a:cs typeface="Arial" pitchFamily="34" charset="0"/>
              </a:endParaRPr>
            </a:p>
          </p:txBody>
        </p:sp>
        <p:sp>
          <p:nvSpPr>
            <p:cNvPr id="238" name="Freeform 111"/>
            <p:cNvSpPr>
              <a:spLocks noEditPoints="1"/>
            </p:cNvSpPr>
            <p:nvPr/>
          </p:nvSpPr>
          <p:spPr bwMode="auto">
            <a:xfrm>
              <a:off x="4194175" y="5092700"/>
              <a:ext cx="1374775" cy="658813"/>
            </a:xfrm>
            <a:custGeom>
              <a:avLst/>
              <a:gdLst/>
              <a:ahLst/>
              <a:cxnLst>
                <a:cxn ang="0">
                  <a:pos x="15565" y="4694"/>
                </a:cxn>
                <a:cxn ang="0">
                  <a:pos x="14497" y="6534"/>
                </a:cxn>
                <a:cxn ang="0">
                  <a:pos x="14278" y="7070"/>
                </a:cxn>
                <a:cxn ang="0">
                  <a:pos x="13902" y="7499"/>
                </a:cxn>
                <a:cxn ang="0">
                  <a:pos x="13403" y="7782"/>
                </a:cxn>
                <a:cxn ang="0">
                  <a:pos x="12819" y="7885"/>
                </a:cxn>
                <a:cxn ang="0">
                  <a:pos x="12234" y="7782"/>
                </a:cxn>
                <a:cxn ang="0">
                  <a:pos x="11735" y="7499"/>
                </a:cxn>
                <a:cxn ang="0">
                  <a:pos x="11357" y="7070"/>
                </a:cxn>
                <a:cxn ang="0">
                  <a:pos x="11139" y="6534"/>
                </a:cxn>
                <a:cxn ang="0">
                  <a:pos x="5630" y="6366"/>
                </a:cxn>
                <a:cxn ang="0">
                  <a:pos x="5464" y="6926"/>
                </a:cxn>
                <a:cxn ang="0">
                  <a:pos x="5129" y="7390"/>
                </a:cxn>
                <a:cxn ang="0">
                  <a:pos x="4661" y="7718"/>
                </a:cxn>
                <a:cxn ang="0">
                  <a:pos x="4097" y="7877"/>
                </a:cxn>
                <a:cxn ang="0">
                  <a:pos x="3499" y="7831"/>
                </a:cxn>
                <a:cxn ang="0">
                  <a:pos x="2971" y="7596"/>
                </a:cxn>
                <a:cxn ang="0">
                  <a:pos x="2556" y="7205"/>
                </a:cxn>
                <a:cxn ang="0">
                  <a:pos x="2288" y="6695"/>
                </a:cxn>
                <a:cxn ang="0">
                  <a:pos x="0" y="6192"/>
                </a:cxn>
                <a:cxn ang="0">
                  <a:pos x="12951" y="5299"/>
                </a:cxn>
                <a:cxn ang="0">
                  <a:pos x="13234" y="5395"/>
                </a:cxn>
                <a:cxn ang="0">
                  <a:pos x="13465" y="5576"/>
                </a:cxn>
                <a:cxn ang="0">
                  <a:pos x="13623" y="5823"/>
                </a:cxn>
                <a:cxn ang="0">
                  <a:pos x="13691" y="6119"/>
                </a:cxn>
                <a:cxn ang="0">
                  <a:pos x="13653" y="6424"/>
                </a:cxn>
                <a:cxn ang="0">
                  <a:pos x="13518" y="6687"/>
                </a:cxn>
                <a:cxn ang="0">
                  <a:pos x="13306" y="6889"/>
                </a:cxn>
                <a:cxn ang="0">
                  <a:pos x="13036" y="7012"/>
                </a:cxn>
                <a:cxn ang="0">
                  <a:pos x="12729" y="7034"/>
                </a:cxn>
                <a:cxn ang="0">
                  <a:pos x="12440" y="6952"/>
                </a:cxn>
                <a:cxn ang="0">
                  <a:pos x="12201" y="6782"/>
                </a:cxn>
                <a:cxn ang="0">
                  <a:pos x="12031" y="6542"/>
                </a:cxn>
                <a:cxn ang="0">
                  <a:pos x="11949" y="6253"/>
                </a:cxn>
                <a:cxn ang="0">
                  <a:pos x="11972" y="5946"/>
                </a:cxn>
                <a:cxn ang="0">
                  <a:pos x="12094" y="5675"/>
                </a:cxn>
                <a:cxn ang="0">
                  <a:pos x="12296" y="5463"/>
                </a:cxn>
                <a:cxn ang="0">
                  <a:pos x="12559" y="5328"/>
                </a:cxn>
                <a:cxn ang="0">
                  <a:pos x="3923" y="5289"/>
                </a:cxn>
                <a:cxn ang="0">
                  <a:pos x="4224" y="5342"/>
                </a:cxn>
                <a:cxn ang="0">
                  <a:pos x="4479" y="5489"/>
                </a:cxn>
                <a:cxn ang="0">
                  <a:pos x="4670" y="5711"/>
                </a:cxn>
                <a:cxn ang="0">
                  <a:pos x="4779" y="5988"/>
                </a:cxn>
                <a:cxn ang="0">
                  <a:pos x="4787" y="6297"/>
                </a:cxn>
                <a:cxn ang="0">
                  <a:pos x="4691" y="6580"/>
                </a:cxn>
                <a:cxn ang="0">
                  <a:pos x="4510" y="6811"/>
                </a:cxn>
                <a:cxn ang="0">
                  <a:pos x="4263" y="6969"/>
                </a:cxn>
                <a:cxn ang="0">
                  <a:pos x="3968" y="7037"/>
                </a:cxn>
                <a:cxn ang="0">
                  <a:pos x="3664" y="6999"/>
                </a:cxn>
                <a:cxn ang="0">
                  <a:pos x="3401" y="6864"/>
                </a:cxn>
                <a:cxn ang="0">
                  <a:pos x="3199" y="6652"/>
                </a:cxn>
                <a:cxn ang="0">
                  <a:pos x="3077" y="6382"/>
                </a:cxn>
                <a:cxn ang="0">
                  <a:pos x="3054" y="6074"/>
                </a:cxn>
                <a:cxn ang="0">
                  <a:pos x="3136" y="5785"/>
                </a:cxn>
                <a:cxn ang="0">
                  <a:pos x="3306" y="5545"/>
                </a:cxn>
                <a:cxn ang="0">
                  <a:pos x="3545" y="5375"/>
                </a:cxn>
                <a:cxn ang="0">
                  <a:pos x="3834" y="5293"/>
                </a:cxn>
                <a:cxn ang="0">
                  <a:pos x="4469" y="944"/>
                </a:cxn>
              </a:cxnLst>
              <a:rect l="0" t="0" r="r" b="b"/>
              <a:pathLst>
                <a:path w="16454" h="7885">
                  <a:moveTo>
                    <a:pt x="889" y="3618"/>
                  </a:moveTo>
                  <a:lnTo>
                    <a:pt x="2425" y="2994"/>
                  </a:lnTo>
                  <a:lnTo>
                    <a:pt x="4207" y="61"/>
                  </a:lnTo>
                  <a:lnTo>
                    <a:pt x="10146" y="0"/>
                  </a:lnTo>
                  <a:lnTo>
                    <a:pt x="11966" y="2775"/>
                  </a:lnTo>
                  <a:lnTo>
                    <a:pt x="15565" y="3618"/>
                  </a:lnTo>
                  <a:lnTo>
                    <a:pt x="15565" y="4694"/>
                  </a:lnTo>
                  <a:lnTo>
                    <a:pt x="16454" y="4694"/>
                  </a:lnTo>
                  <a:lnTo>
                    <a:pt x="16454" y="6192"/>
                  </a:lnTo>
                  <a:lnTo>
                    <a:pt x="14537" y="6192"/>
                  </a:lnTo>
                  <a:lnTo>
                    <a:pt x="14533" y="6279"/>
                  </a:lnTo>
                  <a:lnTo>
                    <a:pt x="14525" y="6366"/>
                  </a:lnTo>
                  <a:lnTo>
                    <a:pt x="14513" y="6450"/>
                  </a:lnTo>
                  <a:lnTo>
                    <a:pt x="14497" y="6534"/>
                  </a:lnTo>
                  <a:lnTo>
                    <a:pt x="14476" y="6615"/>
                  </a:lnTo>
                  <a:lnTo>
                    <a:pt x="14453" y="6695"/>
                  </a:lnTo>
                  <a:lnTo>
                    <a:pt x="14425" y="6775"/>
                  </a:lnTo>
                  <a:lnTo>
                    <a:pt x="14393" y="6851"/>
                  </a:lnTo>
                  <a:lnTo>
                    <a:pt x="14358" y="6926"/>
                  </a:lnTo>
                  <a:lnTo>
                    <a:pt x="14320" y="6999"/>
                  </a:lnTo>
                  <a:lnTo>
                    <a:pt x="14278" y="7070"/>
                  </a:lnTo>
                  <a:lnTo>
                    <a:pt x="14234" y="7139"/>
                  </a:lnTo>
                  <a:lnTo>
                    <a:pt x="14185" y="7205"/>
                  </a:lnTo>
                  <a:lnTo>
                    <a:pt x="14134" y="7269"/>
                  </a:lnTo>
                  <a:lnTo>
                    <a:pt x="14081" y="7331"/>
                  </a:lnTo>
                  <a:lnTo>
                    <a:pt x="14023" y="7390"/>
                  </a:lnTo>
                  <a:lnTo>
                    <a:pt x="13963" y="7445"/>
                  </a:lnTo>
                  <a:lnTo>
                    <a:pt x="13902" y="7499"/>
                  </a:lnTo>
                  <a:lnTo>
                    <a:pt x="13837" y="7549"/>
                  </a:lnTo>
                  <a:lnTo>
                    <a:pt x="13770" y="7596"/>
                  </a:lnTo>
                  <a:lnTo>
                    <a:pt x="13700" y="7640"/>
                  </a:lnTo>
                  <a:lnTo>
                    <a:pt x="13629" y="7681"/>
                  </a:lnTo>
                  <a:lnTo>
                    <a:pt x="13556" y="7718"/>
                  </a:lnTo>
                  <a:lnTo>
                    <a:pt x="13480" y="7752"/>
                  </a:lnTo>
                  <a:lnTo>
                    <a:pt x="13403" y="7782"/>
                  </a:lnTo>
                  <a:lnTo>
                    <a:pt x="13324" y="7809"/>
                  </a:lnTo>
                  <a:lnTo>
                    <a:pt x="13242" y="7831"/>
                  </a:lnTo>
                  <a:lnTo>
                    <a:pt x="13161" y="7851"/>
                  </a:lnTo>
                  <a:lnTo>
                    <a:pt x="13077" y="7865"/>
                  </a:lnTo>
                  <a:lnTo>
                    <a:pt x="12991" y="7877"/>
                  </a:lnTo>
                  <a:lnTo>
                    <a:pt x="12906" y="7883"/>
                  </a:lnTo>
                  <a:lnTo>
                    <a:pt x="12819" y="7885"/>
                  </a:lnTo>
                  <a:lnTo>
                    <a:pt x="12731" y="7883"/>
                  </a:lnTo>
                  <a:lnTo>
                    <a:pt x="12645" y="7877"/>
                  </a:lnTo>
                  <a:lnTo>
                    <a:pt x="12560" y="7865"/>
                  </a:lnTo>
                  <a:lnTo>
                    <a:pt x="12476" y="7851"/>
                  </a:lnTo>
                  <a:lnTo>
                    <a:pt x="12393" y="7831"/>
                  </a:lnTo>
                  <a:lnTo>
                    <a:pt x="12313" y="7809"/>
                  </a:lnTo>
                  <a:lnTo>
                    <a:pt x="12234" y="7782"/>
                  </a:lnTo>
                  <a:lnTo>
                    <a:pt x="12156" y="7752"/>
                  </a:lnTo>
                  <a:lnTo>
                    <a:pt x="12080" y="7718"/>
                  </a:lnTo>
                  <a:lnTo>
                    <a:pt x="12007" y="7681"/>
                  </a:lnTo>
                  <a:lnTo>
                    <a:pt x="11935" y="7640"/>
                  </a:lnTo>
                  <a:lnTo>
                    <a:pt x="11866" y="7596"/>
                  </a:lnTo>
                  <a:lnTo>
                    <a:pt x="11800" y="7549"/>
                  </a:lnTo>
                  <a:lnTo>
                    <a:pt x="11735" y="7499"/>
                  </a:lnTo>
                  <a:lnTo>
                    <a:pt x="11672" y="7445"/>
                  </a:lnTo>
                  <a:lnTo>
                    <a:pt x="11613" y="7390"/>
                  </a:lnTo>
                  <a:lnTo>
                    <a:pt x="11556" y="7331"/>
                  </a:lnTo>
                  <a:lnTo>
                    <a:pt x="11502" y="7269"/>
                  </a:lnTo>
                  <a:lnTo>
                    <a:pt x="11451" y="7205"/>
                  </a:lnTo>
                  <a:lnTo>
                    <a:pt x="11403" y="7139"/>
                  </a:lnTo>
                  <a:lnTo>
                    <a:pt x="11357" y="7070"/>
                  </a:lnTo>
                  <a:lnTo>
                    <a:pt x="11316" y="6999"/>
                  </a:lnTo>
                  <a:lnTo>
                    <a:pt x="11277" y="6926"/>
                  </a:lnTo>
                  <a:lnTo>
                    <a:pt x="11242" y="6851"/>
                  </a:lnTo>
                  <a:lnTo>
                    <a:pt x="11211" y="6775"/>
                  </a:lnTo>
                  <a:lnTo>
                    <a:pt x="11184" y="6695"/>
                  </a:lnTo>
                  <a:lnTo>
                    <a:pt x="11159" y="6615"/>
                  </a:lnTo>
                  <a:lnTo>
                    <a:pt x="11139" y="6534"/>
                  </a:lnTo>
                  <a:lnTo>
                    <a:pt x="11123" y="6450"/>
                  </a:lnTo>
                  <a:lnTo>
                    <a:pt x="11111" y="6366"/>
                  </a:lnTo>
                  <a:lnTo>
                    <a:pt x="11103" y="6279"/>
                  </a:lnTo>
                  <a:lnTo>
                    <a:pt x="11099" y="6192"/>
                  </a:lnTo>
                  <a:lnTo>
                    <a:pt x="5642" y="6192"/>
                  </a:lnTo>
                  <a:lnTo>
                    <a:pt x="5639" y="6279"/>
                  </a:lnTo>
                  <a:lnTo>
                    <a:pt x="5630" y="6366"/>
                  </a:lnTo>
                  <a:lnTo>
                    <a:pt x="5618" y="6450"/>
                  </a:lnTo>
                  <a:lnTo>
                    <a:pt x="5602" y="6534"/>
                  </a:lnTo>
                  <a:lnTo>
                    <a:pt x="5582" y="6615"/>
                  </a:lnTo>
                  <a:lnTo>
                    <a:pt x="5557" y="6695"/>
                  </a:lnTo>
                  <a:lnTo>
                    <a:pt x="5530" y="6775"/>
                  </a:lnTo>
                  <a:lnTo>
                    <a:pt x="5499" y="6851"/>
                  </a:lnTo>
                  <a:lnTo>
                    <a:pt x="5464" y="6926"/>
                  </a:lnTo>
                  <a:lnTo>
                    <a:pt x="5425" y="6999"/>
                  </a:lnTo>
                  <a:lnTo>
                    <a:pt x="5384" y="7070"/>
                  </a:lnTo>
                  <a:lnTo>
                    <a:pt x="5338" y="7139"/>
                  </a:lnTo>
                  <a:lnTo>
                    <a:pt x="5290" y="7205"/>
                  </a:lnTo>
                  <a:lnTo>
                    <a:pt x="5240" y="7269"/>
                  </a:lnTo>
                  <a:lnTo>
                    <a:pt x="5185" y="7331"/>
                  </a:lnTo>
                  <a:lnTo>
                    <a:pt x="5129" y="7390"/>
                  </a:lnTo>
                  <a:lnTo>
                    <a:pt x="5069" y="7445"/>
                  </a:lnTo>
                  <a:lnTo>
                    <a:pt x="5006" y="7499"/>
                  </a:lnTo>
                  <a:lnTo>
                    <a:pt x="4942" y="7549"/>
                  </a:lnTo>
                  <a:lnTo>
                    <a:pt x="4874" y="7596"/>
                  </a:lnTo>
                  <a:lnTo>
                    <a:pt x="4806" y="7640"/>
                  </a:lnTo>
                  <a:lnTo>
                    <a:pt x="4734" y="7681"/>
                  </a:lnTo>
                  <a:lnTo>
                    <a:pt x="4661" y="7718"/>
                  </a:lnTo>
                  <a:lnTo>
                    <a:pt x="4586" y="7752"/>
                  </a:lnTo>
                  <a:lnTo>
                    <a:pt x="4507" y="7782"/>
                  </a:lnTo>
                  <a:lnTo>
                    <a:pt x="4428" y="7809"/>
                  </a:lnTo>
                  <a:lnTo>
                    <a:pt x="4348" y="7831"/>
                  </a:lnTo>
                  <a:lnTo>
                    <a:pt x="4266" y="7851"/>
                  </a:lnTo>
                  <a:lnTo>
                    <a:pt x="4182" y="7865"/>
                  </a:lnTo>
                  <a:lnTo>
                    <a:pt x="4097" y="7877"/>
                  </a:lnTo>
                  <a:lnTo>
                    <a:pt x="4011" y="7883"/>
                  </a:lnTo>
                  <a:lnTo>
                    <a:pt x="3923" y="7885"/>
                  </a:lnTo>
                  <a:lnTo>
                    <a:pt x="3836" y="7883"/>
                  </a:lnTo>
                  <a:lnTo>
                    <a:pt x="3749" y="7877"/>
                  </a:lnTo>
                  <a:lnTo>
                    <a:pt x="3664" y="7865"/>
                  </a:lnTo>
                  <a:lnTo>
                    <a:pt x="3581" y="7851"/>
                  </a:lnTo>
                  <a:lnTo>
                    <a:pt x="3499" y="7831"/>
                  </a:lnTo>
                  <a:lnTo>
                    <a:pt x="3417" y="7809"/>
                  </a:lnTo>
                  <a:lnTo>
                    <a:pt x="3339" y="7782"/>
                  </a:lnTo>
                  <a:lnTo>
                    <a:pt x="3261" y="7752"/>
                  </a:lnTo>
                  <a:lnTo>
                    <a:pt x="3186" y="7718"/>
                  </a:lnTo>
                  <a:lnTo>
                    <a:pt x="3112" y="7681"/>
                  </a:lnTo>
                  <a:lnTo>
                    <a:pt x="3041" y="7640"/>
                  </a:lnTo>
                  <a:lnTo>
                    <a:pt x="2971" y="7596"/>
                  </a:lnTo>
                  <a:lnTo>
                    <a:pt x="2904" y="7549"/>
                  </a:lnTo>
                  <a:lnTo>
                    <a:pt x="2839" y="7499"/>
                  </a:lnTo>
                  <a:lnTo>
                    <a:pt x="2778" y="7445"/>
                  </a:lnTo>
                  <a:lnTo>
                    <a:pt x="2718" y="7390"/>
                  </a:lnTo>
                  <a:lnTo>
                    <a:pt x="2661" y="7331"/>
                  </a:lnTo>
                  <a:lnTo>
                    <a:pt x="2607" y="7269"/>
                  </a:lnTo>
                  <a:lnTo>
                    <a:pt x="2556" y="7205"/>
                  </a:lnTo>
                  <a:lnTo>
                    <a:pt x="2508" y="7139"/>
                  </a:lnTo>
                  <a:lnTo>
                    <a:pt x="2463" y="7070"/>
                  </a:lnTo>
                  <a:lnTo>
                    <a:pt x="2421" y="6999"/>
                  </a:lnTo>
                  <a:lnTo>
                    <a:pt x="2383" y="6926"/>
                  </a:lnTo>
                  <a:lnTo>
                    <a:pt x="2348" y="6851"/>
                  </a:lnTo>
                  <a:lnTo>
                    <a:pt x="2316" y="6775"/>
                  </a:lnTo>
                  <a:lnTo>
                    <a:pt x="2288" y="6695"/>
                  </a:lnTo>
                  <a:lnTo>
                    <a:pt x="2264" y="6615"/>
                  </a:lnTo>
                  <a:lnTo>
                    <a:pt x="2244" y="6534"/>
                  </a:lnTo>
                  <a:lnTo>
                    <a:pt x="2228" y="6450"/>
                  </a:lnTo>
                  <a:lnTo>
                    <a:pt x="2216" y="6366"/>
                  </a:lnTo>
                  <a:lnTo>
                    <a:pt x="2208" y="6279"/>
                  </a:lnTo>
                  <a:lnTo>
                    <a:pt x="2205" y="6192"/>
                  </a:lnTo>
                  <a:lnTo>
                    <a:pt x="0" y="6192"/>
                  </a:lnTo>
                  <a:lnTo>
                    <a:pt x="0" y="4694"/>
                  </a:lnTo>
                  <a:lnTo>
                    <a:pt x="889" y="4694"/>
                  </a:lnTo>
                  <a:lnTo>
                    <a:pt x="889" y="3618"/>
                  </a:lnTo>
                  <a:close/>
                  <a:moveTo>
                    <a:pt x="12819" y="5289"/>
                  </a:moveTo>
                  <a:lnTo>
                    <a:pt x="12863" y="5290"/>
                  </a:lnTo>
                  <a:lnTo>
                    <a:pt x="12907" y="5293"/>
                  </a:lnTo>
                  <a:lnTo>
                    <a:pt x="12951" y="5299"/>
                  </a:lnTo>
                  <a:lnTo>
                    <a:pt x="12994" y="5306"/>
                  </a:lnTo>
                  <a:lnTo>
                    <a:pt x="13036" y="5316"/>
                  </a:lnTo>
                  <a:lnTo>
                    <a:pt x="13078" y="5328"/>
                  </a:lnTo>
                  <a:lnTo>
                    <a:pt x="13118" y="5342"/>
                  </a:lnTo>
                  <a:lnTo>
                    <a:pt x="13158" y="5358"/>
                  </a:lnTo>
                  <a:lnTo>
                    <a:pt x="13196" y="5375"/>
                  </a:lnTo>
                  <a:lnTo>
                    <a:pt x="13234" y="5395"/>
                  </a:lnTo>
                  <a:lnTo>
                    <a:pt x="13270" y="5416"/>
                  </a:lnTo>
                  <a:lnTo>
                    <a:pt x="13306" y="5439"/>
                  </a:lnTo>
                  <a:lnTo>
                    <a:pt x="13340" y="5463"/>
                  </a:lnTo>
                  <a:lnTo>
                    <a:pt x="13373" y="5489"/>
                  </a:lnTo>
                  <a:lnTo>
                    <a:pt x="13405" y="5516"/>
                  </a:lnTo>
                  <a:lnTo>
                    <a:pt x="13436" y="5545"/>
                  </a:lnTo>
                  <a:lnTo>
                    <a:pt x="13465" y="5576"/>
                  </a:lnTo>
                  <a:lnTo>
                    <a:pt x="13492" y="5608"/>
                  </a:lnTo>
                  <a:lnTo>
                    <a:pt x="13518" y="5641"/>
                  </a:lnTo>
                  <a:lnTo>
                    <a:pt x="13543" y="5675"/>
                  </a:lnTo>
                  <a:lnTo>
                    <a:pt x="13565" y="5711"/>
                  </a:lnTo>
                  <a:lnTo>
                    <a:pt x="13586" y="5747"/>
                  </a:lnTo>
                  <a:lnTo>
                    <a:pt x="13605" y="5785"/>
                  </a:lnTo>
                  <a:lnTo>
                    <a:pt x="13623" y="5823"/>
                  </a:lnTo>
                  <a:lnTo>
                    <a:pt x="13638" y="5863"/>
                  </a:lnTo>
                  <a:lnTo>
                    <a:pt x="13653" y="5904"/>
                  </a:lnTo>
                  <a:lnTo>
                    <a:pt x="13664" y="5946"/>
                  </a:lnTo>
                  <a:lnTo>
                    <a:pt x="13674" y="5988"/>
                  </a:lnTo>
                  <a:lnTo>
                    <a:pt x="13682" y="6031"/>
                  </a:lnTo>
                  <a:lnTo>
                    <a:pt x="13688" y="6074"/>
                  </a:lnTo>
                  <a:lnTo>
                    <a:pt x="13691" y="6119"/>
                  </a:lnTo>
                  <a:lnTo>
                    <a:pt x="13692" y="6164"/>
                  </a:lnTo>
                  <a:lnTo>
                    <a:pt x="13691" y="6208"/>
                  </a:lnTo>
                  <a:lnTo>
                    <a:pt x="13688" y="6253"/>
                  </a:lnTo>
                  <a:lnTo>
                    <a:pt x="13682" y="6297"/>
                  </a:lnTo>
                  <a:lnTo>
                    <a:pt x="13674" y="6340"/>
                  </a:lnTo>
                  <a:lnTo>
                    <a:pt x="13664" y="6382"/>
                  </a:lnTo>
                  <a:lnTo>
                    <a:pt x="13653" y="6424"/>
                  </a:lnTo>
                  <a:lnTo>
                    <a:pt x="13638" y="6464"/>
                  </a:lnTo>
                  <a:lnTo>
                    <a:pt x="13623" y="6504"/>
                  </a:lnTo>
                  <a:lnTo>
                    <a:pt x="13605" y="6542"/>
                  </a:lnTo>
                  <a:lnTo>
                    <a:pt x="13586" y="6580"/>
                  </a:lnTo>
                  <a:lnTo>
                    <a:pt x="13565" y="6617"/>
                  </a:lnTo>
                  <a:lnTo>
                    <a:pt x="13543" y="6652"/>
                  </a:lnTo>
                  <a:lnTo>
                    <a:pt x="13518" y="6687"/>
                  </a:lnTo>
                  <a:lnTo>
                    <a:pt x="13492" y="6720"/>
                  </a:lnTo>
                  <a:lnTo>
                    <a:pt x="13465" y="6751"/>
                  </a:lnTo>
                  <a:lnTo>
                    <a:pt x="13436" y="6782"/>
                  </a:lnTo>
                  <a:lnTo>
                    <a:pt x="13405" y="6811"/>
                  </a:lnTo>
                  <a:lnTo>
                    <a:pt x="13373" y="6839"/>
                  </a:lnTo>
                  <a:lnTo>
                    <a:pt x="13340" y="6864"/>
                  </a:lnTo>
                  <a:lnTo>
                    <a:pt x="13306" y="6889"/>
                  </a:lnTo>
                  <a:lnTo>
                    <a:pt x="13270" y="6912"/>
                  </a:lnTo>
                  <a:lnTo>
                    <a:pt x="13234" y="6933"/>
                  </a:lnTo>
                  <a:lnTo>
                    <a:pt x="13196" y="6952"/>
                  </a:lnTo>
                  <a:lnTo>
                    <a:pt x="13158" y="6969"/>
                  </a:lnTo>
                  <a:lnTo>
                    <a:pt x="13118" y="6986"/>
                  </a:lnTo>
                  <a:lnTo>
                    <a:pt x="13078" y="6999"/>
                  </a:lnTo>
                  <a:lnTo>
                    <a:pt x="13036" y="7012"/>
                  </a:lnTo>
                  <a:lnTo>
                    <a:pt x="12994" y="7021"/>
                  </a:lnTo>
                  <a:lnTo>
                    <a:pt x="12951" y="7028"/>
                  </a:lnTo>
                  <a:lnTo>
                    <a:pt x="12907" y="7034"/>
                  </a:lnTo>
                  <a:lnTo>
                    <a:pt x="12863" y="7037"/>
                  </a:lnTo>
                  <a:lnTo>
                    <a:pt x="12819" y="7038"/>
                  </a:lnTo>
                  <a:lnTo>
                    <a:pt x="12773" y="7037"/>
                  </a:lnTo>
                  <a:lnTo>
                    <a:pt x="12729" y="7034"/>
                  </a:lnTo>
                  <a:lnTo>
                    <a:pt x="12685" y="7028"/>
                  </a:lnTo>
                  <a:lnTo>
                    <a:pt x="12643" y="7021"/>
                  </a:lnTo>
                  <a:lnTo>
                    <a:pt x="12601" y="7012"/>
                  </a:lnTo>
                  <a:lnTo>
                    <a:pt x="12559" y="6999"/>
                  </a:lnTo>
                  <a:lnTo>
                    <a:pt x="12518" y="6986"/>
                  </a:lnTo>
                  <a:lnTo>
                    <a:pt x="12478" y="6969"/>
                  </a:lnTo>
                  <a:lnTo>
                    <a:pt x="12440" y="6952"/>
                  </a:lnTo>
                  <a:lnTo>
                    <a:pt x="12402" y="6933"/>
                  </a:lnTo>
                  <a:lnTo>
                    <a:pt x="12366" y="6912"/>
                  </a:lnTo>
                  <a:lnTo>
                    <a:pt x="12330" y="6889"/>
                  </a:lnTo>
                  <a:lnTo>
                    <a:pt x="12296" y="6864"/>
                  </a:lnTo>
                  <a:lnTo>
                    <a:pt x="12263" y="6839"/>
                  </a:lnTo>
                  <a:lnTo>
                    <a:pt x="12231" y="6811"/>
                  </a:lnTo>
                  <a:lnTo>
                    <a:pt x="12201" y="6782"/>
                  </a:lnTo>
                  <a:lnTo>
                    <a:pt x="12172" y="6751"/>
                  </a:lnTo>
                  <a:lnTo>
                    <a:pt x="12144" y="6720"/>
                  </a:lnTo>
                  <a:lnTo>
                    <a:pt x="12118" y="6687"/>
                  </a:lnTo>
                  <a:lnTo>
                    <a:pt x="12094" y="6652"/>
                  </a:lnTo>
                  <a:lnTo>
                    <a:pt x="12071" y="6617"/>
                  </a:lnTo>
                  <a:lnTo>
                    <a:pt x="12050" y="6580"/>
                  </a:lnTo>
                  <a:lnTo>
                    <a:pt x="12031" y="6542"/>
                  </a:lnTo>
                  <a:lnTo>
                    <a:pt x="12013" y="6504"/>
                  </a:lnTo>
                  <a:lnTo>
                    <a:pt x="11997" y="6464"/>
                  </a:lnTo>
                  <a:lnTo>
                    <a:pt x="11984" y="6424"/>
                  </a:lnTo>
                  <a:lnTo>
                    <a:pt x="11972" y="6382"/>
                  </a:lnTo>
                  <a:lnTo>
                    <a:pt x="11962" y="6340"/>
                  </a:lnTo>
                  <a:lnTo>
                    <a:pt x="11955" y="6297"/>
                  </a:lnTo>
                  <a:lnTo>
                    <a:pt x="11949" y="6253"/>
                  </a:lnTo>
                  <a:lnTo>
                    <a:pt x="11946" y="6208"/>
                  </a:lnTo>
                  <a:lnTo>
                    <a:pt x="11945" y="6164"/>
                  </a:lnTo>
                  <a:lnTo>
                    <a:pt x="11946" y="6119"/>
                  </a:lnTo>
                  <a:lnTo>
                    <a:pt x="11949" y="6074"/>
                  </a:lnTo>
                  <a:lnTo>
                    <a:pt x="11955" y="6031"/>
                  </a:lnTo>
                  <a:lnTo>
                    <a:pt x="11962" y="5988"/>
                  </a:lnTo>
                  <a:lnTo>
                    <a:pt x="11972" y="5946"/>
                  </a:lnTo>
                  <a:lnTo>
                    <a:pt x="11984" y="5904"/>
                  </a:lnTo>
                  <a:lnTo>
                    <a:pt x="11997" y="5863"/>
                  </a:lnTo>
                  <a:lnTo>
                    <a:pt x="12013" y="5823"/>
                  </a:lnTo>
                  <a:lnTo>
                    <a:pt x="12031" y="5785"/>
                  </a:lnTo>
                  <a:lnTo>
                    <a:pt x="12050" y="5747"/>
                  </a:lnTo>
                  <a:lnTo>
                    <a:pt x="12071" y="5711"/>
                  </a:lnTo>
                  <a:lnTo>
                    <a:pt x="12094" y="5675"/>
                  </a:lnTo>
                  <a:lnTo>
                    <a:pt x="12118" y="5641"/>
                  </a:lnTo>
                  <a:lnTo>
                    <a:pt x="12144" y="5608"/>
                  </a:lnTo>
                  <a:lnTo>
                    <a:pt x="12172" y="5576"/>
                  </a:lnTo>
                  <a:lnTo>
                    <a:pt x="12201" y="5545"/>
                  </a:lnTo>
                  <a:lnTo>
                    <a:pt x="12231" y="5516"/>
                  </a:lnTo>
                  <a:lnTo>
                    <a:pt x="12263" y="5489"/>
                  </a:lnTo>
                  <a:lnTo>
                    <a:pt x="12296" y="5463"/>
                  </a:lnTo>
                  <a:lnTo>
                    <a:pt x="12330" y="5439"/>
                  </a:lnTo>
                  <a:lnTo>
                    <a:pt x="12366" y="5416"/>
                  </a:lnTo>
                  <a:lnTo>
                    <a:pt x="12402" y="5395"/>
                  </a:lnTo>
                  <a:lnTo>
                    <a:pt x="12440" y="5375"/>
                  </a:lnTo>
                  <a:lnTo>
                    <a:pt x="12478" y="5358"/>
                  </a:lnTo>
                  <a:lnTo>
                    <a:pt x="12518" y="5342"/>
                  </a:lnTo>
                  <a:lnTo>
                    <a:pt x="12559" y="5328"/>
                  </a:lnTo>
                  <a:lnTo>
                    <a:pt x="12601" y="5316"/>
                  </a:lnTo>
                  <a:lnTo>
                    <a:pt x="12643" y="5306"/>
                  </a:lnTo>
                  <a:lnTo>
                    <a:pt x="12685" y="5299"/>
                  </a:lnTo>
                  <a:lnTo>
                    <a:pt x="12729" y="5293"/>
                  </a:lnTo>
                  <a:lnTo>
                    <a:pt x="12773" y="5290"/>
                  </a:lnTo>
                  <a:lnTo>
                    <a:pt x="12819" y="5289"/>
                  </a:lnTo>
                  <a:close/>
                  <a:moveTo>
                    <a:pt x="3923" y="5289"/>
                  </a:moveTo>
                  <a:lnTo>
                    <a:pt x="3968" y="5290"/>
                  </a:lnTo>
                  <a:lnTo>
                    <a:pt x="4013" y="5293"/>
                  </a:lnTo>
                  <a:lnTo>
                    <a:pt x="4056" y="5299"/>
                  </a:lnTo>
                  <a:lnTo>
                    <a:pt x="4099" y="5306"/>
                  </a:lnTo>
                  <a:lnTo>
                    <a:pt x="4141" y="5316"/>
                  </a:lnTo>
                  <a:lnTo>
                    <a:pt x="4182" y="5328"/>
                  </a:lnTo>
                  <a:lnTo>
                    <a:pt x="4224" y="5342"/>
                  </a:lnTo>
                  <a:lnTo>
                    <a:pt x="4263" y="5358"/>
                  </a:lnTo>
                  <a:lnTo>
                    <a:pt x="4302" y="5375"/>
                  </a:lnTo>
                  <a:lnTo>
                    <a:pt x="4339" y="5395"/>
                  </a:lnTo>
                  <a:lnTo>
                    <a:pt x="4376" y="5416"/>
                  </a:lnTo>
                  <a:lnTo>
                    <a:pt x="4411" y="5439"/>
                  </a:lnTo>
                  <a:lnTo>
                    <a:pt x="4446" y="5463"/>
                  </a:lnTo>
                  <a:lnTo>
                    <a:pt x="4479" y="5489"/>
                  </a:lnTo>
                  <a:lnTo>
                    <a:pt x="4510" y="5516"/>
                  </a:lnTo>
                  <a:lnTo>
                    <a:pt x="4540" y="5545"/>
                  </a:lnTo>
                  <a:lnTo>
                    <a:pt x="4569" y="5576"/>
                  </a:lnTo>
                  <a:lnTo>
                    <a:pt x="4597" y="5608"/>
                  </a:lnTo>
                  <a:lnTo>
                    <a:pt x="4623" y="5641"/>
                  </a:lnTo>
                  <a:lnTo>
                    <a:pt x="4647" y="5675"/>
                  </a:lnTo>
                  <a:lnTo>
                    <a:pt x="4670" y="5711"/>
                  </a:lnTo>
                  <a:lnTo>
                    <a:pt x="4691" y="5747"/>
                  </a:lnTo>
                  <a:lnTo>
                    <a:pt x="4711" y="5785"/>
                  </a:lnTo>
                  <a:lnTo>
                    <a:pt x="4728" y="5823"/>
                  </a:lnTo>
                  <a:lnTo>
                    <a:pt x="4744" y="5863"/>
                  </a:lnTo>
                  <a:lnTo>
                    <a:pt x="4757" y="5904"/>
                  </a:lnTo>
                  <a:lnTo>
                    <a:pt x="4770" y="5946"/>
                  </a:lnTo>
                  <a:lnTo>
                    <a:pt x="4779" y="5988"/>
                  </a:lnTo>
                  <a:lnTo>
                    <a:pt x="4787" y="6031"/>
                  </a:lnTo>
                  <a:lnTo>
                    <a:pt x="4792" y="6074"/>
                  </a:lnTo>
                  <a:lnTo>
                    <a:pt x="4796" y="6119"/>
                  </a:lnTo>
                  <a:lnTo>
                    <a:pt x="4797" y="6164"/>
                  </a:lnTo>
                  <a:lnTo>
                    <a:pt x="4796" y="6208"/>
                  </a:lnTo>
                  <a:lnTo>
                    <a:pt x="4792" y="6253"/>
                  </a:lnTo>
                  <a:lnTo>
                    <a:pt x="4787" y="6297"/>
                  </a:lnTo>
                  <a:lnTo>
                    <a:pt x="4779" y="6340"/>
                  </a:lnTo>
                  <a:lnTo>
                    <a:pt x="4770" y="6382"/>
                  </a:lnTo>
                  <a:lnTo>
                    <a:pt x="4757" y="6424"/>
                  </a:lnTo>
                  <a:lnTo>
                    <a:pt x="4744" y="6464"/>
                  </a:lnTo>
                  <a:lnTo>
                    <a:pt x="4728" y="6504"/>
                  </a:lnTo>
                  <a:lnTo>
                    <a:pt x="4711" y="6542"/>
                  </a:lnTo>
                  <a:lnTo>
                    <a:pt x="4691" y="6580"/>
                  </a:lnTo>
                  <a:lnTo>
                    <a:pt x="4670" y="6617"/>
                  </a:lnTo>
                  <a:lnTo>
                    <a:pt x="4647" y="6652"/>
                  </a:lnTo>
                  <a:lnTo>
                    <a:pt x="4623" y="6687"/>
                  </a:lnTo>
                  <a:lnTo>
                    <a:pt x="4597" y="6720"/>
                  </a:lnTo>
                  <a:lnTo>
                    <a:pt x="4569" y="6751"/>
                  </a:lnTo>
                  <a:lnTo>
                    <a:pt x="4540" y="6782"/>
                  </a:lnTo>
                  <a:lnTo>
                    <a:pt x="4510" y="6811"/>
                  </a:lnTo>
                  <a:lnTo>
                    <a:pt x="4479" y="6839"/>
                  </a:lnTo>
                  <a:lnTo>
                    <a:pt x="4446" y="6864"/>
                  </a:lnTo>
                  <a:lnTo>
                    <a:pt x="4411" y="6889"/>
                  </a:lnTo>
                  <a:lnTo>
                    <a:pt x="4376" y="6912"/>
                  </a:lnTo>
                  <a:lnTo>
                    <a:pt x="4339" y="6933"/>
                  </a:lnTo>
                  <a:lnTo>
                    <a:pt x="4302" y="6952"/>
                  </a:lnTo>
                  <a:lnTo>
                    <a:pt x="4263" y="6969"/>
                  </a:lnTo>
                  <a:lnTo>
                    <a:pt x="4224" y="6986"/>
                  </a:lnTo>
                  <a:lnTo>
                    <a:pt x="4182" y="6999"/>
                  </a:lnTo>
                  <a:lnTo>
                    <a:pt x="4141" y="7012"/>
                  </a:lnTo>
                  <a:lnTo>
                    <a:pt x="4099" y="7021"/>
                  </a:lnTo>
                  <a:lnTo>
                    <a:pt x="4056" y="7028"/>
                  </a:lnTo>
                  <a:lnTo>
                    <a:pt x="4013" y="7034"/>
                  </a:lnTo>
                  <a:lnTo>
                    <a:pt x="3968" y="7037"/>
                  </a:lnTo>
                  <a:lnTo>
                    <a:pt x="3923" y="7038"/>
                  </a:lnTo>
                  <a:lnTo>
                    <a:pt x="3878" y="7037"/>
                  </a:lnTo>
                  <a:lnTo>
                    <a:pt x="3834" y="7034"/>
                  </a:lnTo>
                  <a:lnTo>
                    <a:pt x="3791" y="7028"/>
                  </a:lnTo>
                  <a:lnTo>
                    <a:pt x="3747" y="7021"/>
                  </a:lnTo>
                  <a:lnTo>
                    <a:pt x="3705" y="7012"/>
                  </a:lnTo>
                  <a:lnTo>
                    <a:pt x="3664" y="6999"/>
                  </a:lnTo>
                  <a:lnTo>
                    <a:pt x="3623" y="6986"/>
                  </a:lnTo>
                  <a:lnTo>
                    <a:pt x="3584" y="6969"/>
                  </a:lnTo>
                  <a:lnTo>
                    <a:pt x="3545" y="6952"/>
                  </a:lnTo>
                  <a:lnTo>
                    <a:pt x="3508" y="6933"/>
                  </a:lnTo>
                  <a:lnTo>
                    <a:pt x="3471" y="6912"/>
                  </a:lnTo>
                  <a:lnTo>
                    <a:pt x="3435" y="6889"/>
                  </a:lnTo>
                  <a:lnTo>
                    <a:pt x="3401" y="6864"/>
                  </a:lnTo>
                  <a:lnTo>
                    <a:pt x="3368" y="6839"/>
                  </a:lnTo>
                  <a:lnTo>
                    <a:pt x="3336" y="6811"/>
                  </a:lnTo>
                  <a:lnTo>
                    <a:pt x="3306" y="6782"/>
                  </a:lnTo>
                  <a:lnTo>
                    <a:pt x="3276" y="6751"/>
                  </a:lnTo>
                  <a:lnTo>
                    <a:pt x="3250" y="6720"/>
                  </a:lnTo>
                  <a:lnTo>
                    <a:pt x="3223" y="6687"/>
                  </a:lnTo>
                  <a:lnTo>
                    <a:pt x="3199" y="6652"/>
                  </a:lnTo>
                  <a:lnTo>
                    <a:pt x="3177" y="6617"/>
                  </a:lnTo>
                  <a:lnTo>
                    <a:pt x="3155" y="6580"/>
                  </a:lnTo>
                  <a:lnTo>
                    <a:pt x="3136" y="6542"/>
                  </a:lnTo>
                  <a:lnTo>
                    <a:pt x="3118" y="6504"/>
                  </a:lnTo>
                  <a:lnTo>
                    <a:pt x="3103" y="6464"/>
                  </a:lnTo>
                  <a:lnTo>
                    <a:pt x="3089" y="6424"/>
                  </a:lnTo>
                  <a:lnTo>
                    <a:pt x="3077" y="6382"/>
                  </a:lnTo>
                  <a:lnTo>
                    <a:pt x="3068" y="6340"/>
                  </a:lnTo>
                  <a:lnTo>
                    <a:pt x="3059" y="6297"/>
                  </a:lnTo>
                  <a:lnTo>
                    <a:pt x="3054" y="6253"/>
                  </a:lnTo>
                  <a:lnTo>
                    <a:pt x="3050" y="6208"/>
                  </a:lnTo>
                  <a:lnTo>
                    <a:pt x="3049" y="6164"/>
                  </a:lnTo>
                  <a:lnTo>
                    <a:pt x="3050" y="6119"/>
                  </a:lnTo>
                  <a:lnTo>
                    <a:pt x="3054" y="6074"/>
                  </a:lnTo>
                  <a:lnTo>
                    <a:pt x="3059" y="6031"/>
                  </a:lnTo>
                  <a:lnTo>
                    <a:pt x="3068" y="5988"/>
                  </a:lnTo>
                  <a:lnTo>
                    <a:pt x="3077" y="5946"/>
                  </a:lnTo>
                  <a:lnTo>
                    <a:pt x="3089" y="5904"/>
                  </a:lnTo>
                  <a:lnTo>
                    <a:pt x="3103" y="5863"/>
                  </a:lnTo>
                  <a:lnTo>
                    <a:pt x="3118" y="5823"/>
                  </a:lnTo>
                  <a:lnTo>
                    <a:pt x="3136" y="5785"/>
                  </a:lnTo>
                  <a:lnTo>
                    <a:pt x="3155" y="5747"/>
                  </a:lnTo>
                  <a:lnTo>
                    <a:pt x="3177" y="5711"/>
                  </a:lnTo>
                  <a:lnTo>
                    <a:pt x="3199" y="5675"/>
                  </a:lnTo>
                  <a:lnTo>
                    <a:pt x="3223" y="5641"/>
                  </a:lnTo>
                  <a:lnTo>
                    <a:pt x="3250" y="5608"/>
                  </a:lnTo>
                  <a:lnTo>
                    <a:pt x="3276" y="5576"/>
                  </a:lnTo>
                  <a:lnTo>
                    <a:pt x="3306" y="5545"/>
                  </a:lnTo>
                  <a:lnTo>
                    <a:pt x="3336" y="5516"/>
                  </a:lnTo>
                  <a:lnTo>
                    <a:pt x="3368" y="5489"/>
                  </a:lnTo>
                  <a:lnTo>
                    <a:pt x="3401" y="5463"/>
                  </a:lnTo>
                  <a:lnTo>
                    <a:pt x="3435" y="5439"/>
                  </a:lnTo>
                  <a:lnTo>
                    <a:pt x="3471" y="5416"/>
                  </a:lnTo>
                  <a:lnTo>
                    <a:pt x="3508" y="5395"/>
                  </a:lnTo>
                  <a:lnTo>
                    <a:pt x="3545" y="5375"/>
                  </a:lnTo>
                  <a:lnTo>
                    <a:pt x="3584" y="5358"/>
                  </a:lnTo>
                  <a:lnTo>
                    <a:pt x="3623" y="5342"/>
                  </a:lnTo>
                  <a:lnTo>
                    <a:pt x="3664" y="5328"/>
                  </a:lnTo>
                  <a:lnTo>
                    <a:pt x="3705" y="5316"/>
                  </a:lnTo>
                  <a:lnTo>
                    <a:pt x="3747" y="5306"/>
                  </a:lnTo>
                  <a:lnTo>
                    <a:pt x="3791" y="5299"/>
                  </a:lnTo>
                  <a:lnTo>
                    <a:pt x="3834" y="5293"/>
                  </a:lnTo>
                  <a:lnTo>
                    <a:pt x="3878" y="5290"/>
                  </a:lnTo>
                  <a:lnTo>
                    <a:pt x="3923" y="5289"/>
                  </a:lnTo>
                  <a:close/>
                  <a:moveTo>
                    <a:pt x="4469" y="944"/>
                  </a:moveTo>
                  <a:lnTo>
                    <a:pt x="7037" y="944"/>
                  </a:lnTo>
                  <a:lnTo>
                    <a:pt x="6517" y="3103"/>
                  </a:lnTo>
                  <a:lnTo>
                    <a:pt x="3542" y="3103"/>
                  </a:lnTo>
                  <a:lnTo>
                    <a:pt x="4469" y="944"/>
                  </a:lnTo>
                  <a:close/>
                  <a:moveTo>
                    <a:pt x="7815" y="944"/>
                  </a:moveTo>
                  <a:lnTo>
                    <a:pt x="9490" y="944"/>
                  </a:lnTo>
                  <a:lnTo>
                    <a:pt x="10718" y="3103"/>
                  </a:lnTo>
                  <a:lnTo>
                    <a:pt x="7204" y="3103"/>
                  </a:lnTo>
                  <a:lnTo>
                    <a:pt x="7815" y="944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lIns="68534" tIns="34267" rIns="68534" bIns="34267" anchor="ctr"/>
            <a:lstStyle/>
            <a:p>
              <a:pPr algn="ctr" defTabSz="685315">
                <a:defRPr/>
              </a:pPr>
              <a:endParaRPr lang="zh-CN" altLang="en-US" sz="1299" kern="0">
                <a:solidFill>
                  <a:srgbClr val="666666"/>
                </a:solidFill>
                <a:cs typeface="Arial" pitchFamily="34" charset="0"/>
              </a:endParaRPr>
            </a:p>
          </p:txBody>
        </p:sp>
      </p:grpSp>
      <p:sp>
        <p:nvSpPr>
          <p:cNvPr id="239" name="Freeform 116"/>
          <p:cNvSpPr>
            <a:spLocks noEditPoints="1"/>
          </p:cNvSpPr>
          <p:nvPr/>
        </p:nvSpPr>
        <p:spPr bwMode="auto">
          <a:xfrm flipH="1">
            <a:off x="1668414" y="2624801"/>
            <a:ext cx="624298" cy="215566"/>
          </a:xfrm>
          <a:custGeom>
            <a:avLst/>
            <a:gdLst/>
            <a:ahLst/>
            <a:cxnLst>
              <a:cxn ang="0">
                <a:pos x="3546" y="887"/>
              </a:cxn>
              <a:cxn ang="0">
                <a:pos x="420" y="3597"/>
              </a:cxn>
              <a:cxn ang="0">
                <a:pos x="1073" y="5233"/>
              </a:cxn>
              <a:cxn ang="0">
                <a:pos x="1960" y="4158"/>
              </a:cxn>
              <a:cxn ang="0">
                <a:pos x="3126" y="4672"/>
              </a:cxn>
              <a:cxn ang="0">
                <a:pos x="11665" y="4999"/>
              </a:cxn>
              <a:cxn ang="0">
                <a:pos x="14884" y="4391"/>
              </a:cxn>
              <a:cxn ang="0">
                <a:pos x="14324" y="5233"/>
              </a:cxn>
              <a:cxn ang="0">
                <a:pos x="14884" y="6073"/>
              </a:cxn>
              <a:cxn ang="0">
                <a:pos x="15864" y="5886"/>
              </a:cxn>
              <a:cxn ang="0">
                <a:pos x="16051" y="4905"/>
              </a:cxn>
              <a:cxn ang="0">
                <a:pos x="15211" y="4344"/>
              </a:cxn>
              <a:cxn ang="0">
                <a:pos x="14651" y="5466"/>
              </a:cxn>
              <a:cxn ang="0">
                <a:pos x="15445" y="4672"/>
              </a:cxn>
              <a:cxn ang="0">
                <a:pos x="14417" y="4439"/>
              </a:cxn>
              <a:cxn ang="0">
                <a:pos x="13812" y="5560"/>
              </a:cxn>
              <a:cxn ang="0">
                <a:pos x="14417" y="4439"/>
              </a:cxn>
              <a:cxn ang="0">
                <a:pos x="16331" y="4999"/>
              </a:cxn>
              <a:cxn ang="0">
                <a:pos x="17124" y="4625"/>
              </a:cxn>
              <a:cxn ang="0">
                <a:pos x="16938" y="2663"/>
              </a:cxn>
              <a:cxn ang="0">
                <a:pos x="14231" y="1729"/>
              </a:cxn>
              <a:cxn ang="0">
                <a:pos x="16938" y="234"/>
              </a:cxn>
              <a:cxn ang="0">
                <a:pos x="10965" y="3271"/>
              </a:cxn>
              <a:cxn ang="0">
                <a:pos x="13671" y="1869"/>
              </a:cxn>
              <a:cxn ang="0">
                <a:pos x="10965" y="934"/>
              </a:cxn>
              <a:cxn ang="0">
                <a:pos x="10452" y="3410"/>
              </a:cxn>
              <a:cxn ang="0">
                <a:pos x="7886" y="2523"/>
              </a:cxn>
              <a:cxn ang="0">
                <a:pos x="10452" y="1075"/>
              </a:cxn>
              <a:cxn ang="0">
                <a:pos x="7559" y="4065"/>
              </a:cxn>
              <a:cxn ang="0">
                <a:pos x="12271" y="4485"/>
              </a:cxn>
              <a:cxn ang="0">
                <a:pos x="11898" y="5419"/>
              </a:cxn>
              <a:cxn ang="0">
                <a:pos x="12598" y="6120"/>
              </a:cxn>
              <a:cxn ang="0">
                <a:pos x="13484" y="5746"/>
              </a:cxn>
              <a:cxn ang="0">
                <a:pos x="13484" y="4718"/>
              </a:cxn>
              <a:cxn ang="0">
                <a:pos x="13205" y="5653"/>
              </a:cxn>
              <a:cxn ang="0">
                <a:pos x="12131" y="5233"/>
              </a:cxn>
              <a:cxn ang="0">
                <a:pos x="13205" y="4812"/>
              </a:cxn>
              <a:cxn ang="0">
                <a:pos x="2007" y="4344"/>
              </a:cxn>
              <a:cxn ang="0">
                <a:pos x="1307" y="5045"/>
              </a:cxn>
              <a:cxn ang="0">
                <a:pos x="1679" y="5980"/>
              </a:cxn>
              <a:cxn ang="0">
                <a:pos x="2660" y="5980"/>
              </a:cxn>
              <a:cxn ang="0">
                <a:pos x="3079" y="5045"/>
              </a:cxn>
              <a:cxn ang="0">
                <a:pos x="2379" y="4344"/>
              </a:cxn>
              <a:cxn ang="0">
                <a:pos x="1726" y="5653"/>
              </a:cxn>
              <a:cxn ang="0">
                <a:pos x="2193" y="4625"/>
              </a:cxn>
              <a:cxn ang="0">
                <a:pos x="2612" y="5653"/>
              </a:cxn>
              <a:cxn ang="0">
                <a:pos x="5366" y="3037"/>
              </a:cxn>
              <a:cxn ang="0">
                <a:pos x="5833" y="4485"/>
              </a:cxn>
              <a:cxn ang="0">
                <a:pos x="5833" y="3924"/>
              </a:cxn>
              <a:cxn ang="0">
                <a:pos x="6812" y="3457"/>
              </a:cxn>
              <a:cxn ang="0">
                <a:pos x="6812" y="3083"/>
              </a:cxn>
              <a:cxn ang="0">
                <a:pos x="6812" y="2149"/>
              </a:cxn>
              <a:cxn ang="0">
                <a:pos x="5833" y="1588"/>
              </a:cxn>
              <a:cxn ang="0">
                <a:pos x="4526" y="701"/>
              </a:cxn>
            </a:cxnLst>
            <a:rect l="0" t="0" r="r" b="b"/>
            <a:pathLst>
              <a:path w="17124" h="6120">
                <a:moveTo>
                  <a:pt x="11991" y="4439"/>
                </a:moveTo>
                <a:lnTo>
                  <a:pt x="7093" y="4439"/>
                </a:lnTo>
                <a:lnTo>
                  <a:pt x="7093" y="1261"/>
                </a:lnTo>
                <a:lnTo>
                  <a:pt x="7093" y="0"/>
                </a:lnTo>
                <a:lnTo>
                  <a:pt x="5086" y="0"/>
                </a:lnTo>
                <a:lnTo>
                  <a:pt x="3546" y="887"/>
                </a:lnTo>
                <a:lnTo>
                  <a:pt x="2660" y="2756"/>
                </a:lnTo>
                <a:lnTo>
                  <a:pt x="700" y="3223"/>
                </a:lnTo>
                <a:lnTo>
                  <a:pt x="607" y="3271"/>
                </a:lnTo>
                <a:lnTo>
                  <a:pt x="514" y="3364"/>
                </a:lnTo>
                <a:lnTo>
                  <a:pt x="467" y="3457"/>
                </a:lnTo>
                <a:lnTo>
                  <a:pt x="420" y="3597"/>
                </a:lnTo>
                <a:lnTo>
                  <a:pt x="374" y="4718"/>
                </a:lnTo>
                <a:lnTo>
                  <a:pt x="0" y="4718"/>
                </a:lnTo>
                <a:lnTo>
                  <a:pt x="0" y="5560"/>
                </a:lnTo>
                <a:lnTo>
                  <a:pt x="560" y="5560"/>
                </a:lnTo>
                <a:lnTo>
                  <a:pt x="1119" y="5560"/>
                </a:lnTo>
                <a:lnTo>
                  <a:pt x="1073" y="5233"/>
                </a:lnTo>
                <a:lnTo>
                  <a:pt x="1119" y="4952"/>
                </a:lnTo>
                <a:lnTo>
                  <a:pt x="1214" y="4672"/>
                </a:lnTo>
                <a:lnTo>
                  <a:pt x="1400" y="4439"/>
                </a:lnTo>
                <a:lnTo>
                  <a:pt x="1586" y="4298"/>
                </a:lnTo>
                <a:lnTo>
                  <a:pt x="1773" y="4205"/>
                </a:lnTo>
                <a:lnTo>
                  <a:pt x="1960" y="4158"/>
                </a:lnTo>
                <a:lnTo>
                  <a:pt x="2193" y="4111"/>
                </a:lnTo>
                <a:lnTo>
                  <a:pt x="2379" y="4158"/>
                </a:lnTo>
                <a:lnTo>
                  <a:pt x="2612" y="4205"/>
                </a:lnTo>
                <a:lnTo>
                  <a:pt x="2800" y="4298"/>
                </a:lnTo>
                <a:lnTo>
                  <a:pt x="2940" y="4439"/>
                </a:lnTo>
                <a:lnTo>
                  <a:pt x="3126" y="4672"/>
                </a:lnTo>
                <a:lnTo>
                  <a:pt x="3266" y="4952"/>
                </a:lnTo>
                <a:lnTo>
                  <a:pt x="3266" y="5233"/>
                </a:lnTo>
                <a:lnTo>
                  <a:pt x="3219" y="5560"/>
                </a:lnTo>
                <a:lnTo>
                  <a:pt x="11712" y="5560"/>
                </a:lnTo>
                <a:lnTo>
                  <a:pt x="11665" y="5233"/>
                </a:lnTo>
                <a:lnTo>
                  <a:pt x="11665" y="4999"/>
                </a:lnTo>
                <a:lnTo>
                  <a:pt x="11758" y="4812"/>
                </a:lnTo>
                <a:lnTo>
                  <a:pt x="11852" y="4625"/>
                </a:lnTo>
                <a:lnTo>
                  <a:pt x="11991" y="4439"/>
                </a:lnTo>
                <a:close/>
                <a:moveTo>
                  <a:pt x="15211" y="4344"/>
                </a:moveTo>
                <a:lnTo>
                  <a:pt x="15024" y="4344"/>
                </a:lnTo>
                <a:lnTo>
                  <a:pt x="14884" y="4391"/>
                </a:lnTo>
                <a:lnTo>
                  <a:pt x="14745" y="4485"/>
                </a:lnTo>
                <a:lnTo>
                  <a:pt x="14605" y="4578"/>
                </a:lnTo>
                <a:lnTo>
                  <a:pt x="14464" y="4718"/>
                </a:lnTo>
                <a:lnTo>
                  <a:pt x="14417" y="4905"/>
                </a:lnTo>
                <a:lnTo>
                  <a:pt x="14324" y="5045"/>
                </a:lnTo>
                <a:lnTo>
                  <a:pt x="14324" y="5233"/>
                </a:lnTo>
                <a:lnTo>
                  <a:pt x="14324" y="5419"/>
                </a:lnTo>
                <a:lnTo>
                  <a:pt x="14417" y="5606"/>
                </a:lnTo>
                <a:lnTo>
                  <a:pt x="14464" y="5746"/>
                </a:lnTo>
                <a:lnTo>
                  <a:pt x="14605" y="5886"/>
                </a:lnTo>
                <a:lnTo>
                  <a:pt x="14745" y="5980"/>
                </a:lnTo>
                <a:lnTo>
                  <a:pt x="14884" y="6073"/>
                </a:lnTo>
                <a:lnTo>
                  <a:pt x="15024" y="6120"/>
                </a:lnTo>
                <a:lnTo>
                  <a:pt x="15211" y="6120"/>
                </a:lnTo>
                <a:lnTo>
                  <a:pt x="15398" y="6120"/>
                </a:lnTo>
                <a:lnTo>
                  <a:pt x="15584" y="6073"/>
                </a:lnTo>
                <a:lnTo>
                  <a:pt x="15724" y="5980"/>
                </a:lnTo>
                <a:lnTo>
                  <a:pt x="15864" y="5886"/>
                </a:lnTo>
                <a:lnTo>
                  <a:pt x="15957" y="5746"/>
                </a:lnTo>
                <a:lnTo>
                  <a:pt x="16051" y="5606"/>
                </a:lnTo>
                <a:lnTo>
                  <a:pt x="16098" y="5419"/>
                </a:lnTo>
                <a:lnTo>
                  <a:pt x="16144" y="5233"/>
                </a:lnTo>
                <a:lnTo>
                  <a:pt x="16098" y="5045"/>
                </a:lnTo>
                <a:lnTo>
                  <a:pt x="16051" y="4905"/>
                </a:lnTo>
                <a:lnTo>
                  <a:pt x="15957" y="4718"/>
                </a:lnTo>
                <a:lnTo>
                  <a:pt x="15864" y="4578"/>
                </a:lnTo>
                <a:lnTo>
                  <a:pt x="15724" y="4485"/>
                </a:lnTo>
                <a:lnTo>
                  <a:pt x="15584" y="4391"/>
                </a:lnTo>
                <a:lnTo>
                  <a:pt x="15398" y="4344"/>
                </a:lnTo>
                <a:lnTo>
                  <a:pt x="15211" y="4344"/>
                </a:lnTo>
                <a:close/>
                <a:moveTo>
                  <a:pt x="15678" y="5653"/>
                </a:moveTo>
                <a:lnTo>
                  <a:pt x="15445" y="5793"/>
                </a:lnTo>
                <a:lnTo>
                  <a:pt x="15211" y="5839"/>
                </a:lnTo>
                <a:lnTo>
                  <a:pt x="14978" y="5793"/>
                </a:lnTo>
                <a:lnTo>
                  <a:pt x="14791" y="5653"/>
                </a:lnTo>
                <a:lnTo>
                  <a:pt x="14651" y="5466"/>
                </a:lnTo>
                <a:lnTo>
                  <a:pt x="14605" y="5233"/>
                </a:lnTo>
                <a:lnTo>
                  <a:pt x="14651" y="4999"/>
                </a:lnTo>
                <a:lnTo>
                  <a:pt x="14791" y="4812"/>
                </a:lnTo>
                <a:lnTo>
                  <a:pt x="14978" y="4672"/>
                </a:lnTo>
                <a:lnTo>
                  <a:pt x="15211" y="4625"/>
                </a:lnTo>
                <a:lnTo>
                  <a:pt x="15445" y="4672"/>
                </a:lnTo>
                <a:lnTo>
                  <a:pt x="15678" y="4812"/>
                </a:lnTo>
                <a:lnTo>
                  <a:pt x="15771" y="4999"/>
                </a:lnTo>
                <a:lnTo>
                  <a:pt x="15864" y="5233"/>
                </a:lnTo>
                <a:lnTo>
                  <a:pt x="15771" y="5466"/>
                </a:lnTo>
                <a:lnTo>
                  <a:pt x="15678" y="5653"/>
                </a:lnTo>
                <a:close/>
                <a:moveTo>
                  <a:pt x="14417" y="4439"/>
                </a:moveTo>
                <a:lnTo>
                  <a:pt x="13531" y="4439"/>
                </a:lnTo>
                <a:lnTo>
                  <a:pt x="13671" y="4625"/>
                </a:lnTo>
                <a:lnTo>
                  <a:pt x="13764" y="4812"/>
                </a:lnTo>
                <a:lnTo>
                  <a:pt x="13858" y="4999"/>
                </a:lnTo>
                <a:lnTo>
                  <a:pt x="13858" y="5233"/>
                </a:lnTo>
                <a:lnTo>
                  <a:pt x="13812" y="5560"/>
                </a:lnTo>
                <a:lnTo>
                  <a:pt x="14184" y="5560"/>
                </a:lnTo>
                <a:lnTo>
                  <a:pt x="14138" y="5233"/>
                </a:lnTo>
                <a:lnTo>
                  <a:pt x="14138" y="4999"/>
                </a:lnTo>
                <a:lnTo>
                  <a:pt x="14184" y="4812"/>
                </a:lnTo>
                <a:lnTo>
                  <a:pt x="14324" y="4625"/>
                </a:lnTo>
                <a:lnTo>
                  <a:pt x="14417" y="4439"/>
                </a:lnTo>
                <a:close/>
                <a:moveTo>
                  <a:pt x="16517" y="4625"/>
                </a:moveTo>
                <a:lnTo>
                  <a:pt x="16517" y="4439"/>
                </a:lnTo>
                <a:lnTo>
                  <a:pt x="16005" y="4439"/>
                </a:lnTo>
                <a:lnTo>
                  <a:pt x="16144" y="4625"/>
                </a:lnTo>
                <a:lnTo>
                  <a:pt x="16238" y="4812"/>
                </a:lnTo>
                <a:lnTo>
                  <a:pt x="16331" y="4999"/>
                </a:lnTo>
                <a:lnTo>
                  <a:pt x="16331" y="5233"/>
                </a:lnTo>
                <a:lnTo>
                  <a:pt x="16284" y="5560"/>
                </a:lnTo>
                <a:lnTo>
                  <a:pt x="16517" y="5560"/>
                </a:lnTo>
                <a:lnTo>
                  <a:pt x="16517" y="5326"/>
                </a:lnTo>
                <a:lnTo>
                  <a:pt x="17124" y="5326"/>
                </a:lnTo>
                <a:lnTo>
                  <a:pt x="17124" y="4625"/>
                </a:lnTo>
                <a:lnTo>
                  <a:pt x="16517" y="4625"/>
                </a:lnTo>
                <a:close/>
                <a:moveTo>
                  <a:pt x="16938" y="3410"/>
                </a:moveTo>
                <a:lnTo>
                  <a:pt x="14231" y="3410"/>
                </a:lnTo>
                <a:lnTo>
                  <a:pt x="14231" y="3271"/>
                </a:lnTo>
                <a:lnTo>
                  <a:pt x="16938" y="3271"/>
                </a:lnTo>
                <a:lnTo>
                  <a:pt x="16938" y="2663"/>
                </a:lnTo>
                <a:lnTo>
                  <a:pt x="14231" y="2663"/>
                </a:lnTo>
                <a:lnTo>
                  <a:pt x="14231" y="2523"/>
                </a:lnTo>
                <a:lnTo>
                  <a:pt x="16938" y="2523"/>
                </a:lnTo>
                <a:lnTo>
                  <a:pt x="16938" y="1869"/>
                </a:lnTo>
                <a:lnTo>
                  <a:pt x="14231" y="1869"/>
                </a:lnTo>
                <a:lnTo>
                  <a:pt x="14231" y="1729"/>
                </a:lnTo>
                <a:lnTo>
                  <a:pt x="16938" y="1729"/>
                </a:lnTo>
                <a:lnTo>
                  <a:pt x="16938" y="1075"/>
                </a:lnTo>
                <a:lnTo>
                  <a:pt x="14231" y="1075"/>
                </a:lnTo>
                <a:lnTo>
                  <a:pt x="14231" y="934"/>
                </a:lnTo>
                <a:lnTo>
                  <a:pt x="16938" y="934"/>
                </a:lnTo>
                <a:lnTo>
                  <a:pt x="16938" y="234"/>
                </a:lnTo>
                <a:lnTo>
                  <a:pt x="13905" y="234"/>
                </a:lnTo>
                <a:lnTo>
                  <a:pt x="13905" y="3738"/>
                </a:lnTo>
                <a:lnTo>
                  <a:pt x="13671" y="3738"/>
                </a:lnTo>
                <a:lnTo>
                  <a:pt x="13671" y="3410"/>
                </a:lnTo>
                <a:lnTo>
                  <a:pt x="10965" y="3410"/>
                </a:lnTo>
                <a:lnTo>
                  <a:pt x="10965" y="3271"/>
                </a:lnTo>
                <a:lnTo>
                  <a:pt x="13671" y="3271"/>
                </a:lnTo>
                <a:lnTo>
                  <a:pt x="13671" y="2663"/>
                </a:lnTo>
                <a:lnTo>
                  <a:pt x="10965" y="2663"/>
                </a:lnTo>
                <a:lnTo>
                  <a:pt x="10965" y="2523"/>
                </a:lnTo>
                <a:lnTo>
                  <a:pt x="13671" y="2523"/>
                </a:lnTo>
                <a:lnTo>
                  <a:pt x="13671" y="1869"/>
                </a:lnTo>
                <a:lnTo>
                  <a:pt x="10965" y="1869"/>
                </a:lnTo>
                <a:lnTo>
                  <a:pt x="10965" y="1729"/>
                </a:lnTo>
                <a:lnTo>
                  <a:pt x="13671" y="1729"/>
                </a:lnTo>
                <a:lnTo>
                  <a:pt x="13671" y="1075"/>
                </a:lnTo>
                <a:lnTo>
                  <a:pt x="10965" y="1075"/>
                </a:lnTo>
                <a:lnTo>
                  <a:pt x="10965" y="934"/>
                </a:lnTo>
                <a:lnTo>
                  <a:pt x="13671" y="934"/>
                </a:lnTo>
                <a:lnTo>
                  <a:pt x="13671" y="234"/>
                </a:lnTo>
                <a:lnTo>
                  <a:pt x="10731" y="234"/>
                </a:lnTo>
                <a:lnTo>
                  <a:pt x="10731" y="3738"/>
                </a:lnTo>
                <a:lnTo>
                  <a:pt x="10452" y="3738"/>
                </a:lnTo>
                <a:lnTo>
                  <a:pt x="10452" y="3410"/>
                </a:lnTo>
                <a:lnTo>
                  <a:pt x="7886" y="3410"/>
                </a:lnTo>
                <a:lnTo>
                  <a:pt x="7886" y="3271"/>
                </a:lnTo>
                <a:lnTo>
                  <a:pt x="10452" y="3271"/>
                </a:lnTo>
                <a:lnTo>
                  <a:pt x="10452" y="2663"/>
                </a:lnTo>
                <a:lnTo>
                  <a:pt x="7886" y="2663"/>
                </a:lnTo>
                <a:lnTo>
                  <a:pt x="7886" y="2523"/>
                </a:lnTo>
                <a:lnTo>
                  <a:pt x="10452" y="2523"/>
                </a:lnTo>
                <a:lnTo>
                  <a:pt x="10452" y="1869"/>
                </a:lnTo>
                <a:lnTo>
                  <a:pt x="7886" y="1869"/>
                </a:lnTo>
                <a:lnTo>
                  <a:pt x="7886" y="1729"/>
                </a:lnTo>
                <a:lnTo>
                  <a:pt x="10452" y="1729"/>
                </a:lnTo>
                <a:lnTo>
                  <a:pt x="10452" y="1075"/>
                </a:lnTo>
                <a:lnTo>
                  <a:pt x="7886" y="1075"/>
                </a:lnTo>
                <a:lnTo>
                  <a:pt x="7886" y="934"/>
                </a:lnTo>
                <a:lnTo>
                  <a:pt x="10452" y="934"/>
                </a:lnTo>
                <a:lnTo>
                  <a:pt x="10452" y="234"/>
                </a:lnTo>
                <a:lnTo>
                  <a:pt x="7559" y="234"/>
                </a:lnTo>
                <a:lnTo>
                  <a:pt x="7559" y="4065"/>
                </a:lnTo>
                <a:lnTo>
                  <a:pt x="16938" y="4065"/>
                </a:lnTo>
                <a:lnTo>
                  <a:pt x="16938" y="3410"/>
                </a:lnTo>
                <a:close/>
                <a:moveTo>
                  <a:pt x="12738" y="4344"/>
                </a:moveTo>
                <a:lnTo>
                  <a:pt x="12598" y="4344"/>
                </a:lnTo>
                <a:lnTo>
                  <a:pt x="12412" y="4391"/>
                </a:lnTo>
                <a:lnTo>
                  <a:pt x="12271" y="4485"/>
                </a:lnTo>
                <a:lnTo>
                  <a:pt x="12131" y="4578"/>
                </a:lnTo>
                <a:lnTo>
                  <a:pt x="11991" y="4718"/>
                </a:lnTo>
                <a:lnTo>
                  <a:pt x="11945" y="4905"/>
                </a:lnTo>
                <a:lnTo>
                  <a:pt x="11898" y="5045"/>
                </a:lnTo>
                <a:lnTo>
                  <a:pt x="11852" y="5233"/>
                </a:lnTo>
                <a:lnTo>
                  <a:pt x="11898" y="5419"/>
                </a:lnTo>
                <a:lnTo>
                  <a:pt x="11945" y="5606"/>
                </a:lnTo>
                <a:lnTo>
                  <a:pt x="11991" y="5746"/>
                </a:lnTo>
                <a:lnTo>
                  <a:pt x="12131" y="5886"/>
                </a:lnTo>
                <a:lnTo>
                  <a:pt x="12271" y="5980"/>
                </a:lnTo>
                <a:lnTo>
                  <a:pt x="12412" y="6073"/>
                </a:lnTo>
                <a:lnTo>
                  <a:pt x="12598" y="6120"/>
                </a:lnTo>
                <a:lnTo>
                  <a:pt x="12738" y="6120"/>
                </a:lnTo>
                <a:lnTo>
                  <a:pt x="12924" y="6120"/>
                </a:lnTo>
                <a:lnTo>
                  <a:pt x="13112" y="6073"/>
                </a:lnTo>
                <a:lnTo>
                  <a:pt x="13251" y="5980"/>
                </a:lnTo>
                <a:lnTo>
                  <a:pt x="13391" y="5886"/>
                </a:lnTo>
                <a:lnTo>
                  <a:pt x="13484" y="5746"/>
                </a:lnTo>
                <a:lnTo>
                  <a:pt x="13578" y="5606"/>
                </a:lnTo>
                <a:lnTo>
                  <a:pt x="13624" y="5419"/>
                </a:lnTo>
                <a:lnTo>
                  <a:pt x="13671" y="5233"/>
                </a:lnTo>
                <a:lnTo>
                  <a:pt x="13624" y="5045"/>
                </a:lnTo>
                <a:lnTo>
                  <a:pt x="13578" y="4905"/>
                </a:lnTo>
                <a:lnTo>
                  <a:pt x="13484" y="4718"/>
                </a:lnTo>
                <a:lnTo>
                  <a:pt x="13391" y="4578"/>
                </a:lnTo>
                <a:lnTo>
                  <a:pt x="13251" y="4485"/>
                </a:lnTo>
                <a:lnTo>
                  <a:pt x="13112" y="4391"/>
                </a:lnTo>
                <a:lnTo>
                  <a:pt x="12924" y="4344"/>
                </a:lnTo>
                <a:lnTo>
                  <a:pt x="12738" y="4344"/>
                </a:lnTo>
                <a:close/>
                <a:moveTo>
                  <a:pt x="13205" y="5653"/>
                </a:moveTo>
                <a:lnTo>
                  <a:pt x="13017" y="5793"/>
                </a:lnTo>
                <a:lnTo>
                  <a:pt x="12738" y="5839"/>
                </a:lnTo>
                <a:lnTo>
                  <a:pt x="12505" y="5793"/>
                </a:lnTo>
                <a:lnTo>
                  <a:pt x="12319" y="5653"/>
                </a:lnTo>
                <a:lnTo>
                  <a:pt x="12178" y="5466"/>
                </a:lnTo>
                <a:lnTo>
                  <a:pt x="12131" y="5233"/>
                </a:lnTo>
                <a:lnTo>
                  <a:pt x="12178" y="4999"/>
                </a:lnTo>
                <a:lnTo>
                  <a:pt x="12319" y="4812"/>
                </a:lnTo>
                <a:lnTo>
                  <a:pt x="12505" y="4672"/>
                </a:lnTo>
                <a:lnTo>
                  <a:pt x="12738" y="4625"/>
                </a:lnTo>
                <a:lnTo>
                  <a:pt x="13017" y="4672"/>
                </a:lnTo>
                <a:lnTo>
                  <a:pt x="13205" y="4812"/>
                </a:lnTo>
                <a:lnTo>
                  <a:pt x="13345" y="4999"/>
                </a:lnTo>
                <a:lnTo>
                  <a:pt x="13391" y="5233"/>
                </a:lnTo>
                <a:lnTo>
                  <a:pt x="13345" y="5466"/>
                </a:lnTo>
                <a:lnTo>
                  <a:pt x="13205" y="5653"/>
                </a:lnTo>
                <a:close/>
                <a:moveTo>
                  <a:pt x="2193" y="4344"/>
                </a:moveTo>
                <a:lnTo>
                  <a:pt x="2007" y="4344"/>
                </a:lnTo>
                <a:lnTo>
                  <a:pt x="1819" y="4391"/>
                </a:lnTo>
                <a:lnTo>
                  <a:pt x="1679" y="4485"/>
                </a:lnTo>
                <a:lnTo>
                  <a:pt x="1540" y="4578"/>
                </a:lnTo>
                <a:lnTo>
                  <a:pt x="1447" y="4718"/>
                </a:lnTo>
                <a:lnTo>
                  <a:pt x="1353" y="4905"/>
                </a:lnTo>
                <a:lnTo>
                  <a:pt x="1307" y="5045"/>
                </a:lnTo>
                <a:lnTo>
                  <a:pt x="1260" y="5233"/>
                </a:lnTo>
                <a:lnTo>
                  <a:pt x="1307" y="5419"/>
                </a:lnTo>
                <a:lnTo>
                  <a:pt x="1353" y="5606"/>
                </a:lnTo>
                <a:lnTo>
                  <a:pt x="1447" y="5746"/>
                </a:lnTo>
                <a:lnTo>
                  <a:pt x="1540" y="5886"/>
                </a:lnTo>
                <a:lnTo>
                  <a:pt x="1679" y="5980"/>
                </a:lnTo>
                <a:lnTo>
                  <a:pt x="1819" y="6073"/>
                </a:lnTo>
                <a:lnTo>
                  <a:pt x="2007" y="6120"/>
                </a:lnTo>
                <a:lnTo>
                  <a:pt x="2193" y="6120"/>
                </a:lnTo>
                <a:lnTo>
                  <a:pt x="2379" y="6120"/>
                </a:lnTo>
                <a:lnTo>
                  <a:pt x="2519" y="6073"/>
                </a:lnTo>
                <a:lnTo>
                  <a:pt x="2660" y="5980"/>
                </a:lnTo>
                <a:lnTo>
                  <a:pt x="2800" y="5886"/>
                </a:lnTo>
                <a:lnTo>
                  <a:pt x="2940" y="5746"/>
                </a:lnTo>
                <a:lnTo>
                  <a:pt x="3033" y="5560"/>
                </a:lnTo>
                <a:lnTo>
                  <a:pt x="3079" y="5419"/>
                </a:lnTo>
                <a:lnTo>
                  <a:pt x="3079" y="5233"/>
                </a:lnTo>
                <a:lnTo>
                  <a:pt x="3079" y="5045"/>
                </a:lnTo>
                <a:lnTo>
                  <a:pt x="3033" y="4905"/>
                </a:lnTo>
                <a:lnTo>
                  <a:pt x="2940" y="4718"/>
                </a:lnTo>
                <a:lnTo>
                  <a:pt x="2800" y="4578"/>
                </a:lnTo>
                <a:lnTo>
                  <a:pt x="2660" y="4485"/>
                </a:lnTo>
                <a:lnTo>
                  <a:pt x="2519" y="4391"/>
                </a:lnTo>
                <a:lnTo>
                  <a:pt x="2379" y="4344"/>
                </a:lnTo>
                <a:lnTo>
                  <a:pt x="2193" y="4344"/>
                </a:lnTo>
                <a:close/>
                <a:moveTo>
                  <a:pt x="2612" y="5653"/>
                </a:moveTo>
                <a:lnTo>
                  <a:pt x="2426" y="5793"/>
                </a:lnTo>
                <a:lnTo>
                  <a:pt x="2193" y="5839"/>
                </a:lnTo>
                <a:lnTo>
                  <a:pt x="1960" y="5793"/>
                </a:lnTo>
                <a:lnTo>
                  <a:pt x="1726" y="5653"/>
                </a:lnTo>
                <a:lnTo>
                  <a:pt x="1633" y="5466"/>
                </a:lnTo>
                <a:lnTo>
                  <a:pt x="1586" y="5233"/>
                </a:lnTo>
                <a:lnTo>
                  <a:pt x="1633" y="4999"/>
                </a:lnTo>
                <a:lnTo>
                  <a:pt x="1726" y="4812"/>
                </a:lnTo>
                <a:lnTo>
                  <a:pt x="1960" y="4672"/>
                </a:lnTo>
                <a:lnTo>
                  <a:pt x="2193" y="4625"/>
                </a:lnTo>
                <a:lnTo>
                  <a:pt x="2426" y="4672"/>
                </a:lnTo>
                <a:lnTo>
                  <a:pt x="2612" y="4812"/>
                </a:lnTo>
                <a:lnTo>
                  <a:pt x="2753" y="4999"/>
                </a:lnTo>
                <a:lnTo>
                  <a:pt x="2800" y="5233"/>
                </a:lnTo>
                <a:lnTo>
                  <a:pt x="2753" y="5466"/>
                </a:lnTo>
                <a:lnTo>
                  <a:pt x="2612" y="5653"/>
                </a:lnTo>
                <a:close/>
                <a:moveTo>
                  <a:pt x="4572" y="3037"/>
                </a:moveTo>
                <a:lnTo>
                  <a:pt x="2940" y="3037"/>
                </a:lnTo>
                <a:lnTo>
                  <a:pt x="3593" y="1588"/>
                </a:lnTo>
                <a:lnTo>
                  <a:pt x="4572" y="1588"/>
                </a:lnTo>
                <a:lnTo>
                  <a:pt x="4572" y="3037"/>
                </a:lnTo>
                <a:close/>
                <a:moveTo>
                  <a:pt x="5366" y="3037"/>
                </a:moveTo>
                <a:lnTo>
                  <a:pt x="4759" y="3037"/>
                </a:lnTo>
                <a:lnTo>
                  <a:pt x="4759" y="1588"/>
                </a:lnTo>
                <a:lnTo>
                  <a:pt x="5366" y="1588"/>
                </a:lnTo>
                <a:lnTo>
                  <a:pt x="5366" y="3037"/>
                </a:lnTo>
                <a:close/>
                <a:moveTo>
                  <a:pt x="6812" y="4485"/>
                </a:moveTo>
                <a:lnTo>
                  <a:pt x="5833" y="4485"/>
                </a:lnTo>
                <a:lnTo>
                  <a:pt x="5833" y="4391"/>
                </a:lnTo>
                <a:lnTo>
                  <a:pt x="6812" y="4391"/>
                </a:lnTo>
                <a:lnTo>
                  <a:pt x="6812" y="4485"/>
                </a:lnTo>
                <a:close/>
                <a:moveTo>
                  <a:pt x="6812" y="4017"/>
                </a:moveTo>
                <a:lnTo>
                  <a:pt x="5833" y="4017"/>
                </a:lnTo>
                <a:lnTo>
                  <a:pt x="5833" y="3924"/>
                </a:lnTo>
                <a:lnTo>
                  <a:pt x="6812" y="3924"/>
                </a:lnTo>
                <a:lnTo>
                  <a:pt x="6812" y="4017"/>
                </a:lnTo>
                <a:close/>
                <a:moveTo>
                  <a:pt x="6812" y="3550"/>
                </a:moveTo>
                <a:lnTo>
                  <a:pt x="5833" y="3550"/>
                </a:lnTo>
                <a:lnTo>
                  <a:pt x="5833" y="3457"/>
                </a:lnTo>
                <a:lnTo>
                  <a:pt x="6812" y="3457"/>
                </a:lnTo>
                <a:lnTo>
                  <a:pt x="6812" y="3550"/>
                </a:lnTo>
                <a:close/>
                <a:moveTo>
                  <a:pt x="6812" y="3083"/>
                </a:moveTo>
                <a:lnTo>
                  <a:pt x="5833" y="3083"/>
                </a:lnTo>
                <a:lnTo>
                  <a:pt x="5833" y="2990"/>
                </a:lnTo>
                <a:lnTo>
                  <a:pt x="6812" y="2990"/>
                </a:lnTo>
                <a:lnTo>
                  <a:pt x="6812" y="3083"/>
                </a:lnTo>
                <a:close/>
                <a:moveTo>
                  <a:pt x="6812" y="2616"/>
                </a:moveTo>
                <a:lnTo>
                  <a:pt x="5833" y="2616"/>
                </a:lnTo>
                <a:lnTo>
                  <a:pt x="5833" y="2523"/>
                </a:lnTo>
                <a:lnTo>
                  <a:pt x="6812" y="2523"/>
                </a:lnTo>
                <a:lnTo>
                  <a:pt x="6812" y="2616"/>
                </a:lnTo>
                <a:close/>
                <a:moveTo>
                  <a:pt x="6812" y="2149"/>
                </a:moveTo>
                <a:lnTo>
                  <a:pt x="5833" y="2149"/>
                </a:lnTo>
                <a:lnTo>
                  <a:pt x="5833" y="2055"/>
                </a:lnTo>
                <a:lnTo>
                  <a:pt x="6812" y="2055"/>
                </a:lnTo>
                <a:lnTo>
                  <a:pt x="6812" y="2149"/>
                </a:lnTo>
                <a:close/>
                <a:moveTo>
                  <a:pt x="5833" y="1681"/>
                </a:moveTo>
                <a:lnTo>
                  <a:pt x="5833" y="1588"/>
                </a:lnTo>
                <a:lnTo>
                  <a:pt x="6812" y="1588"/>
                </a:lnTo>
                <a:lnTo>
                  <a:pt x="6812" y="1681"/>
                </a:lnTo>
                <a:lnTo>
                  <a:pt x="5833" y="1681"/>
                </a:lnTo>
                <a:close/>
                <a:moveTo>
                  <a:pt x="6812" y="934"/>
                </a:moveTo>
                <a:lnTo>
                  <a:pt x="4200" y="934"/>
                </a:lnTo>
                <a:lnTo>
                  <a:pt x="4526" y="701"/>
                </a:lnTo>
                <a:lnTo>
                  <a:pt x="6812" y="701"/>
                </a:lnTo>
                <a:lnTo>
                  <a:pt x="6812" y="934"/>
                </a:lnTo>
                <a:close/>
              </a:path>
            </a:pathLst>
          </a:custGeom>
          <a:solidFill>
            <a:srgbClr val="666666"/>
          </a:solidFill>
          <a:ln w="9525">
            <a:noFill/>
            <a:round/>
            <a:headEnd/>
            <a:tailEnd/>
          </a:ln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pPr defTabSz="712944">
              <a:defRPr/>
            </a:pPr>
            <a:endParaRPr lang="zh-CN" altLang="en-US" sz="1333" kern="0">
              <a:solidFill>
                <a:srgbClr val="1D1D1A"/>
              </a:solidFill>
            </a:endParaRPr>
          </a:p>
        </p:txBody>
      </p:sp>
      <p:grpSp>
        <p:nvGrpSpPr>
          <p:cNvPr id="240" name="组合 589"/>
          <p:cNvGrpSpPr/>
          <p:nvPr/>
        </p:nvGrpSpPr>
        <p:grpSpPr>
          <a:xfrm>
            <a:off x="2708155" y="2208526"/>
            <a:ext cx="571998" cy="227695"/>
            <a:chOff x="4194175" y="5092700"/>
            <a:chExt cx="1374775" cy="658813"/>
          </a:xfrm>
          <a:solidFill>
            <a:srgbClr val="666666">
              <a:lumMod val="75000"/>
            </a:srgbClr>
          </a:solidFill>
        </p:grpSpPr>
        <p:sp>
          <p:nvSpPr>
            <p:cNvPr id="241" name="Freeform 110"/>
            <p:cNvSpPr>
              <a:spLocks noEditPoints="1"/>
            </p:cNvSpPr>
            <p:nvPr/>
          </p:nvSpPr>
          <p:spPr bwMode="auto">
            <a:xfrm>
              <a:off x="4249738" y="5646738"/>
              <a:ext cx="1263650" cy="41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9" y="0"/>
                </a:cxn>
                <a:cxn ang="0">
                  <a:pos x="1144" y="63"/>
                </a:cxn>
                <a:cxn ang="0">
                  <a:pos x="1161" y="127"/>
                </a:cxn>
                <a:cxn ang="0">
                  <a:pos x="1170" y="159"/>
                </a:cxn>
                <a:cxn ang="0">
                  <a:pos x="1180" y="190"/>
                </a:cxn>
                <a:cxn ang="0">
                  <a:pos x="1190" y="222"/>
                </a:cxn>
                <a:cxn ang="0">
                  <a:pos x="1200" y="252"/>
                </a:cxn>
                <a:cxn ang="0">
                  <a:pos x="1223" y="314"/>
                </a:cxn>
                <a:cxn ang="0">
                  <a:pos x="1247" y="374"/>
                </a:cxn>
                <a:cxn ang="0">
                  <a:pos x="1260" y="404"/>
                </a:cxn>
                <a:cxn ang="0">
                  <a:pos x="1272" y="434"/>
                </a:cxn>
                <a:cxn ang="0">
                  <a:pos x="1287" y="463"/>
                </a:cxn>
                <a:cxn ang="0">
                  <a:pos x="1300" y="492"/>
                </a:cxn>
                <a:cxn ang="0">
                  <a:pos x="0" y="492"/>
                </a:cxn>
                <a:cxn ang="0">
                  <a:pos x="0" y="0"/>
                </a:cxn>
                <a:cxn ang="0">
                  <a:pos x="5395" y="0"/>
                </a:cxn>
                <a:cxn ang="0">
                  <a:pos x="10024" y="0"/>
                </a:cxn>
                <a:cxn ang="0">
                  <a:pos x="10039" y="63"/>
                </a:cxn>
                <a:cxn ang="0">
                  <a:pos x="10056" y="127"/>
                </a:cxn>
                <a:cxn ang="0">
                  <a:pos x="10065" y="159"/>
                </a:cxn>
                <a:cxn ang="0">
                  <a:pos x="10074" y="190"/>
                </a:cxn>
                <a:cxn ang="0">
                  <a:pos x="10084" y="222"/>
                </a:cxn>
                <a:cxn ang="0">
                  <a:pos x="10096" y="252"/>
                </a:cxn>
                <a:cxn ang="0">
                  <a:pos x="10106" y="283"/>
                </a:cxn>
                <a:cxn ang="0">
                  <a:pos x="10117" y="314"/>
                </a:cxn>
                <a:cxn ang="0">
                  <a:pos x="10130" y="345"/>
                </a:cxn>
                <a:cxn ang="0">
                  <a:pos x="10142" y="374"/>
                </a:cxn>
                <a:cxn ang="0">
                  <a:pos x="10168" y="434"/>
                </a:cxn>
                <a:cxn ang="0">
                  <a:pos x="10196" y="492"/>
                </a:cxn>
                <a:cxn ang="0">
                  <a:pos x="5223" y="492"/>
                </a:cxn>
                <a:cxn ang="0">
                  <a:pos x="5250" y="434"/>
                </a:cxn>
                <a:cxn ang="0">
                  <a:pos x="5277" y="374"/>
                </a:cxn>
                <a:cxn ang="0">
                  <a:pos x="5300" y="314"/>
                </a:cxn>
                <a:cxn ang="0">
                  <a:pos x="5323" y="252"/>
                </a:cxn>
                <a:cxn ang="0">
                  <a:pos x="5344" y="190"/>
                </a:cxn>
                <a:cxn ang="0">
                  <a:pos x="5363" y="127"/>
                </a:cxn>
                <a:cxn ang="0">
                  <a:pos x="5380" y="63"/>
                </a:cxn>
                <a:cxn ang="0">
                  <a:pos x="5395" y="0"/>
                </a:cxn>
                <a:cxn ang="0">
                  <a:pos x="14290" y="0"/>
                </a:cxn>
                <a:cxn ang="0">
                  <a:pos x="15132" y="0"/>
                </a:cxn>
                <a:cxn ang="0">
                  <a:pos x="15132" y="492"/>
                </a:cxn>
                <a:cxn ang="0">
                  <a:pos x="14118" y="492"/>
                </a:cxn>
                <a:cxn ang="0">
                  <a:pos x="14146" y="434"/>
                </a:cxn>
                <a:cxn ang="0">
                  <a:pos x="14171" y="374"/>
                </a:cxn>
                <a:cxn ang="0">
                  <a:pos x="14196" y="314"/>
                </a:cxn>
                <a:cxn ang="0">
                  <a:pos x="14219" y="252"/>
                </a:cxn>
                <a:cxn ang="0">
                  <a:pos x="14239" y="190"/>
                </a:cxn>
                <a:cxn ang="0">
                  <a:pos x="14258" y="127"/>
                </a:cxn>
                <a:cxn ang="0">
                  <a:pos x="14274" y="63"/>
                </a:cxn>
                <a:cxn ang="0">
                  <a:pos x="14290" y="0"/>
                </a:cxn>
              </a:cxnLst>
              <a:rect l="0" t="0" r="r" b="b"/>
              <a:pathLst>
                <a:path w="15132" h="492">
                  <a:moveTo>
                    <a:pt x="0" y="0"/>
                  </a:moveTo>
                  <a:lnTo>
                    <a:pt x="1129" y="0"/>
                  </a:lnTo>
                  <a:lnTo>
                    <a:pt x="1144" y="63"/>
                  </a:lnTo>
                  <a:lnTo>
                    <a:pt x="1161" y="127"/>
                  </a:lnTo>
                  <a:lnTo>
                    <a:pt x="1170" y="159"/>
                  </a:lnTo>
                  <a:lnTo>
                    <a:pt x="1180" y="190"/>
                  </a:lnTo>
                  <a:lnTo>
                    <a:pt x="1190" y="222"/>
                  </a:lnTo>
                  <a:lnTo>
                    <a:pt x="1200" y="252"/>
                  </a:lnTo>
                  <a:lnTo>
                    <a:pt x="1223" y="314"/>
                  </a:lnTo>
                  <a:lnTo>
                    <a:pt x="1247" y="374"/>
                  </a:lnTo>
                  <a:lnTo>
                    <a:pt x="1260" y="404"/>
                  </a:lnTo>
                  <a:lnTo>
                    <a:pt x="1272" y="434"/>
                  </a:lnTo>
                  <a:lnTo>
                    <a:pt x="1287" y="463"/>
                  </a:lnTo>
                  <a:lnTo>
                    <a:pt x="1300" y="492"/>
                  </a:lnTo>
                  <a:lnTo>
                    <a:pt x="0" y="492"/>
                  </a:lnTo>
                  <a:lnTo>
                    <a:pt x="0" y="0"/>
                  </a:lnTo>
                  <a:close/>
                  <a:moveTo>
                    <a:pt x="5395" y="0"/>
                  </a:moveTo>
                  <a:lnTo>
                    <a:pt x="10024" y="0"/>
                  </a:lnTo>
                  <a:lnTo>
                    <a:pt x="10039" y="63"/>
                  </a:lnTo>
                  <a:lnTo>
                    <a:pt x="10056" y="127"/>
                  </a:lnTo>
                  <a:lnTo>
                    <a:pt x="10065" y="159"/>
                  </a:lnTo>
                  <a:lnTo>
                    <a:pt x="10074" y="190"/>
                  </a:lnTo>
                  <a:lnTo>
                    <a:pt x="10084" y="222"/>
                  </a:lnTo>
                  <a:lnTo>
                    <a:pt x="10096" y="252"/>
                  </a:lnTo>
                  <a:lnTo>
                    <a:pt x="10106" y="283"/>
                  </a:lnTo>
                  <a:lnTo>
                    <a:pt x="10117" y="314"/>
                  </a:lnTo>
                  <a:lnTo>
                    <a:pt x="10130" y="345"/>
                  </a:lnTo>
                  <a:lnTo>
                    <a:pt x="10142" y="374"/>
                  </a:lnTo>
                  <a:lnTo>
                    <a:pt x="10168" y="434"/>
                  </a:lnTo>
                  <a:lnTo>
                    <a:pt x="10196" y="492"/>
                  </a:lnTo>
                  <a:lnTo>
                    <a:pt x="5223" y="492"/>
                  </a:lnTo>
                  <a:lnTo>
                    <a:pt x="5250" y="434"/>
                  </a:lnTo>
                  <a:lnTo>
                    <a:pt x="5277" y="374"/>
                  </a:lnTo>
                  <a:lnTo>
                    <a:pt x="5300" y="314"/>
                  </a:lnTo>
                  <a:lnTo>
                    <a:pt x="5323" y="252"/>
                  </a:lnTo>
                  <a:lnTo>
                    <a:pt x="5344" y="190"/>
                  </a:lnTo>
                  <a:lnTo>
                    <a:pt x="5363" y="127"/>
                  </a:lnTo>
                  <a:lnTo>
                    <a:pt x="5380" y="63"/>
                  </a:lnTo>
                  <a:lnTo>
                    <a:pt x="5395" y="0"/>
                  </a:lnTo>
                  <a:close/>
                  <a:moveTo>
                    <a:pt x="14290" y="0"/>
                  </a:moveTo>
                  <a:lnTo>
                    <a:pt x="15132" y="0"/>
                  </a:lnTo>
                  <a:lnTo>
                    <a:pt x="15132" y="492"/>
                  </a:lnTo>
                  <a:lnTo>
                    <a:pt x="14118" y="492"/>
                  </a:lnTo>
                  <a:lnTo>
                    <a:pt x="14146" y="434"/>
                  </a:lnTo>
                  <a:lnTo>
                    <a:pt x="14171" y="374"/>
                  </a:lnTo>
                  <a:lnTo>
                    <a:pt x="14196" y="314"/>
                  </a:lnTo>
                  <a:lnTo>
                    <a:pt x="14219" y="252"/>
                  </a:lnTo>
                  <a:lnTo>
                    <a:pt x="14239" y="190"/>
                  </a:lnTo>
                  <a:lnTo>
                    <a:pt x="14258" y="127"/>
                  </a:lnTo>
                  <a:lnTo>
                    <a:pt x="14274" y="63"/>
                  </a:lnTo>
                  <a:lnTo>
                    <a:pt x="14290" y="0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lIns="68534" tIns="34267" rIns="68534" bIns="34267" anchor="ctr"/>
            <a:lstStyle/>
            <a:p>
              <a:pPr algn="ctr" defTabSz="685315">
                <a:defRPr/>
              </a:pPr>
              <a:endParaRPr lang="zh-CN" altLang="en-US" sz="1299" kern="0">
                <a:solidFill>
                  <a:srgbClr val="666666"/>
                </a:solidFill>
                <a:cs typeface="Arial" pitchFamily="34" charset="0"/>
              </a:endParaRPr>
            </a:p>
          </p:txBody>
        </p:sp>
        <p:sp>
          <p:nvSpPr>
            <p:cNvPr id="242" name="Freeform 111"/>
            <p:cNvSpPr>
              <a:spLocks noEditPoints="1"/>
            </p:cNvSpPr>
            <p:nvPr/>
          </p:nvSpPr>
          <p:spPr bwMode="auto">
            <a:xfrm>
              <a:off x="4194175" y="5092700"/>
              <a:ext cx="1374775" cy="658813"/>
            </a:xfrm>
            <a:custGeom>
              <a:avLst/>
              <a:gdLst/>
              <a:ahLst/>
              <a:cxnLst>
                <a:cxn ang="0">
                  <a:pos x="15565" y="4694"/>
                </a:cxn>
                <a:cxn ang="0">
                  <a:pos x="14497" y="6534"/>
                </a:cxn>
                <a:cxn ang="0">
                  <a:pos x="14278" y="7070"/>
                </a:cxn>
                <a:cxn ang="0">
                  <a:pos x="13902" y="7499"/>
                </a:cxn>
                <a:cxn ang="0">
                  <a:pos x="13403" y="7782"/>
                </a:cxn>
                <a:cxn ang="0">
                  <a:pos x="12819" y="7885"/>
                </a:cxn>
                <a:cxn ang="0">
                  <a:pos x="12234" y="7782"/>
                </a:cxn>
                <a:cxn ang="0">
                  <a:pos x="11735" y="7499"/>
                </a:cxn>
                <a:cxn ang="0">
                  <a:pos x="11357" y="7070"/>
                </a:cxn>
                <a:cxn ang="0">
                  <a:pos x="11139" y="6534"/>
                </a:cxn>
                <a:cxn ang="0">
                  <a:pos x="5630" y="6366"/>
                </a:cxn>
                <a:cxn ang="0">
                  <a:pos x="5464" y="6926"/>
                </a:cxn>
                <a:cxn ang="0">
                  <a:pos x="5129" y="7390"/>
                </a:cxn>
                <a:cxn ang="0">
                  <a:pos x="4661" y="7718"/>
                </a:cxn>
                <a:cxn ang="0">
                  <a:pos x="4097" y="7877"/>
                </a:cxn>
                <a:cxn ang="0">
                  <a:pos x="3499" y="7831"/>
                </a:cxn>
                <a:cxn ang="0">
                  <a:pos x="2971" y="7596"/>
                </a:cxn>
                <a:cxn ang="0">
                  <a:pos x="2556" y="7205"/>
                </a:cxn>
                <a:cxn ang="0">
                  <a:pos x="2288" y="6695"/>
                </a:cxn>
                <a:cxn ang="0">
                  <a:pos x="0" y="6192"/>
                </a:cxn>
                <a:cxn ang="0">
                  <a:pos x="12951" y="5299"/>
                </a:cxn>
                <a:cxn ang="0">
                  <a:pos x="13234" y="5395"/>
                </a:cxn>
                <a:cxn ang="0">
                  <a:pos x="13465" y="5576"/>
                </a:cxn>
                <a:cxn ang="0">
                  <a:pos x="13623" y="5823"/>
                </a:cxn>
                <a:cxn ang="0">
                  <a:pos x="13691" y="6119"/>
                </a:cxn>
                <a:cxn ang="0">
                  <a:pos x="13653" y="6424"/>
                </a:cxn>
                <a:cxn ang="0">
                  <a:pos x="13518" y="6687"/>
                </a:cxn>
                <a:cxn ang="0">
                  <a:pos x="13306" y="6889"/>
                </a:cxn>
                <a:cxn ang="0">
                  <a:pos x="13036" y="7012"/>
                </a:cxn>
                <a:cxn ang="0">
                  <a:pos x="12729" y="7034"/>
                </a:cxn>
                <a:cxn ang="0">
                  <a:pos x="12440" y="6952"/>
                </a:cxn>
                <a:cxn ang="0">
                  <a:pos x="12201" y="6782"/>
                </a:cxn>
                <a:cxn ang="0">
                  <a:pos x="12031" y="6542"/>
                </a:cxn>
                <a:cxn ang="0">
                  <a:pos x="11949" y="6253"/>
                </a:cxn>
                <a:cxn ang="0">
                  <a:pos x="11972" y="5946"/>
                </a:cxn>
                <a:cxn ang="0">
                  <a:pos x="12094" y="5675"/>
                </a:cxn>
                <a:cxn ang="0">
                  <a:pos x="12296" y="5463"/>
                </a:cxn>
                <a:cxn ang="0">
                  <a:pos x="12559" y="5328"/>
                </a:cxn>
                <a:cxn ang="0">
                  <a:pos x="3923" y="5289"/>
                </a:cxn>
                <a:cxn ang="0">
                  <a:pos x="4224" y="5342"/>
                </a:cxn>
                <a:cxn ang="0">
                  <a:pos x="4479" y="5489"/>
                </a:cxn>
                <a:cxn ang="0">
                  <a:pos x="4670" y="5711"/>
                </a:cxn>
                <a:cxn ang="0">
                  <a:pos x="4779" y="5988"/>
                </a:cxn>
                <a:cxn ang="0">
                  <a:pos x="4787" y="6297"/>
                </a:cxn>
                <a:cxn ang="0">
                  <a:pos x="4691" y="6580"/>
                </a:cxn>
                <a:cxn ang="0">
                  <a:pos x="4510" y="6811"/>
                </a:cxn>
                <a:cxn ang="0">
                  <a:pos x="4263" y="6969"/>
                </a:cxn>
                <a:cxn ang="0">
                  <a:pos x="3968" y="7037"/>
                </a:cxn>
                <a:cxn ang="0">
                  <a:pos x="3664" y="6999"/>
                </a:cxn>
                <a:cxn ang="0">
                  <a:pos x="3401" y="6864"/>
                </a:cxn>
                <a:cxn ang="0">
                  <a:pos x="3199" y="6652"/>
                </a:cxn>
                <a:cxn ang="0">
                  <a:pos x="3077" y="6382"/>
                </a:cxn>
                <a:cxn ang="0">
                  <a:pos x="3054" y="6074"/>
                </a:cxn>
                <a:cxn ang="0">
                  <a:pos x="3136" y="5785"/>
                </a:cxn>
                <a:cxn ang="0">
                  <a:pos x="3306" y="5545"/>
                </a:cxn>
                <a:cxn ang="0">
                  <a:pos x="3545" y="5375"/>
                </a:cxn>
                <a:cxn ang="0">
                  <a:pos x="3834" y="5293"/>
                </a:cxn>
                <a:cxn ang="0">
                  <a:pos x="4469" y="944"/>
                </a:cxn>
              </a:cxnLst>
              <a:rect l="0" t="0" r="r" b="b"/>
              <a:pathLst>
                <a:path w="16454" h="7885">
                  <a:moveTo>
                    <a:pt x="889" y="3618"/>
                  </a:moveTo>
                  <a:lnTo>
                    <a:pt x="2425" y="2994"/>
                  </a:lnTo>
                  <a:lnTo>
                    <a:pt x="4207" y="61"/>
                  </a:lnTo>
                  <a:lnTo>
                    <a:pt x="10146" y="0"/>
                  </a:lnTo>
                  <a:lnTo>
                    <a:pt x="11966" y="2775"/>
                  </a:lnTo>
                  <a:lnTo>
                    <a:pt x="15565" y="3618"/>
                  </a:lnTo>
                  <a:lnTo>
                    <a:pt x="15565" y="4694"/>
                  </a:lnTo>
                  <a:lnTo>
                    <a:pt x="16454" y="4694"/>
                  </a:lnTo>
                  <a:lnTo>
                    <a:pt x="16454" y="6192"/>
                  </a:lnTo>
                  <a:lnTo>
                    <a:pt x="14537" y="6192"/>
                  </a:lnTo>
                  <a:lnTo>
                    <a:pt x="14533" y="6279"/>
                  </a:lnTo>
                  <a:lnTo>
                    <a:pt x="14525" y="6366"/>
                  </a:lnTo>
                  <a:lnTo>
                    <a:pt x="14513" y="6450"/>
                  </a:lnTo>
                  <a:lnTo>
                    <a:pt x="14497" y="6534"/>
                  </a:lnTo>
                  <a:lnTo>
                    <a:pt x="14476" y="6615"/>
                  </a:lnTo>
                  <a:lnTo>
                    <a:pt x="14453" y="6695"/>
                  </a:lnTo>
                  <a:lnTo>
                    <a:pt x="14425" y="6775"/>
                  </a:lnTo>
                  <a:lnTo>
                    <a:pt x="14393" y="6851"/>
                  </a:lnTo>
                  <a:lnTo>
                    <a:pt x="14358" y="6926"/>
                  </a:lnTo>
                  <a:lnTo>
                    <a:pt x="14320" y="6999"/>
                  </a:lnTo>
                  <a:lnTo>
                    <a:pt x="14278" y="7070"/>
                  </a:lnTo>
                  <a:lnTo>
                    <a:pt x="14234" y="7139"/>
                  </a:lnTo>
                  <a:lnTo>
                    <a:pt x="14185" y="7205"/>
                  </a:lnTo>
                  <a:lnTo>
                    <a:pt x="14134" y="7269"/>
                  </a:lnTo>
                  <a:lnTo>
                    <a:pt x="14081" y="7331"/>
                  </a:lnTo>
                  <a:lnTo>
                    <a:pt x="14023" y="7390"/>
                  </a:lnTo>
                  <a:lnTo>
                    <a:pt x="13963" y="7445"/>
                  </a:lnTo>
                  <a:lnTo>
                    <a:pt x="13902" y="7499"/>
                  </a:lnTo>
                  <a:lnTo>
                    <a:pt x="13837" y="7549"/>
                  </a:lnTo>
                  <a:lnTo>
                    <a:pt x="13770" y="7596"/>
                  </a:lnTo>
                  <a:lnTo>
                    <a:pt x="13700" y="7640"/>
                  </a:lnTo>
                  <a:lnTo>
                    <a:pt x="13629" y="7681"/>
                  </a:lnTo>
                  <a:lnTo>
                    <a:pt x="13556" y="7718"/>
                  </a:lnTo>
                  <a:lnTo>
                    <a:pt x="13480" y="7752"/>
                  </a:lnTo>
                  <a:lnTo>
                    <a:pt x="13403" y="7782"/>
                  </a:lnTo>
                  <a:lnTo>
                    <a:pt x="13324" y="7809"/>
                  </a:lnTo>
                  <a:lnTo>
                    <a:pt x="13242" y="7831"/>
                  </a:lnTo>
                  <a:lnTo>
                    <a:pt x="13161" y="7851"/>
                  </a:lnTo>
                  <a:lnTo>
                    <a:pt x="13077" y="7865"/>
                  </a:lnTo>
                  <a:lnTo>
                    <a:pt x="12991" y="7877"/>
                  </a:lnTo>
                  <a:lnTo>
                    <a:pt x="12906" y="7883"/>
                  </a:lnTo>
                  <a:lnTo>
                    <a:pt x="12819" y="7885"/>
                  </a:lnTo>
                  <a:lnTo>
                    <a:pt x="12731" y="7883"/>
                  </a:lnTo>
                  <a:lnTo>
                    <a:pt x="12645" y="7877"/>
                  </a:lnTo>
                  <a:lnTo>
                    <a:pt x="12560" y="7865"/>
                  </a:lnTo>
                  <a:lnTo>
                    <a:pt x="12476" y="7851"/>
                  </a:lnTo>
                  <a:lnTo>
                    <a:pt x="12393" y="7831"/>
                  </a:lnTo>
                  <a:lnTo>
                    <a:pt x="12313" y="7809"/>
                  </a:lnTo>
                  <a:lnTo>
                    <a:pt x="12234" y="7782"/>
                  </a:lnTo>
                  <a:lnTo>
                    <a:pt x="12156" y="7752"/>
                  </a:lnTo>
                  <a:lnTo>
                    <a:pt x="12080" y="7718"/>
                  </a:lnTo>
                  <a:lnTo>
                    <a:pt x="12007" y="7681"/>
                  </a:lnTo>
                  <a:lnTo>
                    <a:pt x="11935" y="7640"/>
                  </a:lnTo>
                  <a:lnTo>
                    <a:pt x="11866" y="7596"/>
                  </a:lnTo>
                  <a:lnTo>
                    <a:pt x="11800" y="7549"/>
                  </a:lnTo>
                  <a:lnTo>
                    <a:pt x="11735" y="7499"/>
                  </a:lnTo>
                  <a:lnTo>
                    <a:pt x="11672" y="7445"/>
                  </a:lnTo>
                  <a:lnTo>
                    <a:pt x="11613" y="7390"/>
                  </a:lnTo>
                  <a:lnTo>
                    <a:pt x="11556" y="7331"/>
                  </a:lnTo>
                  <a:lnTo>
                    <a:pt x="11502" y="7269"/>
                  </a:lnTo>
                  <a:lnTo>
                    <a:pt x="11451" y="7205"/>
                  </a:lnTo>
                  <a:lnTo>
                    <a:pt x="11403" y="7139"/>
                  </a:lnTo>
                  <a:lnTo>
                    <a:pt x="11357" y="7070"/>
                  </a:lnTo>
                  <a:lnTo>
                    <a:pt x="11316" y="6999"/>
                  </a:lnTo>
                  <a:lnTo>
                    <a:pt x="11277" y="6926"/>
                  </a:lnTo>
                  <a:lnTo>
                    <a:pt x="11242" y="6851"/>
                  </a:lnTo>
                  <a:lnTo>
                    <a:pt x="11211" y="6775"/>
                  </a:lnTo>
                  <a:lnTo>
                    <a:pt x="11184" y="6695"/>
                  </a:lnTo>
                  <a:lnTo>
                    <a:pt x="11159" y="6615"/>
                  </a:lnTo>
                  <a:lnTo>
                    <a:pt x="11139" y="6534"/>
                  </a:lnTo>
                  <a:lnTo>
                    <a:pt x="11123" y="6450"/>
                  </a:lnTo>
                  <a:lnTo>
                    <a:pt x="11111" y="6366"/>
                  </a:lnTo>
                  <a:lnTo>
                    <a:pt x="11103" y="6279"/>
                  </a:lnTo>
                  <a:lnTo>
                    <a:pt x="11099" y="6192"/>
                  </a:lnTo>
                  <a:lnTo>
                    <a:pt x="5642" y="6192"/>
                  </a:lnTo>
                  <a:lnTo>
                    <a:pt x="5639" y="6279"/>
                  </a:lnTo>
                  <a:lnTo>
                    <a:pt x="5630" y="6366"/>
                  </a:lnTo>
                  <a:lnTo>
                    <a:pt x="5618" y="6450"/>
                  </a:lnTo>
                  <a:lnTo>
                    <a:pt x="5602" y="6534"/>
                  </a:lnTo>
                  <a:lnTo>
                    <a:pt x="5582" y="6615"/>
                  </a:lnTo>
                  <a:lnTo>
                    <a:pt x="5557" y="6695"/>
                  </a:lnTo>
                  <a:lnTo>
                    <a:pt x="5530" y="6775"/>
                  </a:lnTo>
                  <a:lnTo>
                    <a:pt x="5499" y="6851"/>
                  </a:lnTo>
                  <a:lnTo>
                    <a:pt x="5464" y="6926"/>
                  </a:lnTo>
                  <a:lnTo>
                    <a:pt x="5425" y="6999"/>
                  </a:lnTo>
                  <a:lnTo>
                    <a:pt x="5384" y="7070"/>
                  </a:lnTo>
                  <a:lnTo>
                    <a:pt x="5338" y="7139"/>
                  </a:lnTo>
                  <a:lnTo>
                    <a:pt x="5290" y="7205"/>
                  </a:lnTo>
                  <a:lnTo>
                    <a:pt x="5240" y="7269"/>
                  </a:lnTo>
                  <a:lnTo>
                    <a:pt x="5185" y="7331"/>
                  </a:lnTo>
                  <a:lnTo>
                    <a:pt x="5129" y="7390"/>
                  </a:lnTo>
                  <a:lnTo>
                    <a:pt x="5069" y="7445"/>
                  </a:lnTo>
                  <a:lnTo>
                    <a:pt x="5006" y="7499"/>
                  </a:lnTo>
                  <a:lnTo>
                    <a:pt x="4942" y="7549"/>
                  </a:lnTo>
                  <a:lnTo>
                    <a:pt x="4874" y="7596"/>
                  </a:lnTo>
                  <a:lnTo>
                    <a:pt x="4806" y="7640"/>
                  </a:lnTo>
                  <a:lnTo>
                    <a:pt x="4734" y="7681"/>
                  </a:lnTo>
                  <a:lnTo>
                    <a:pt x="4661" y="7718"/>
                  </a:lnTo>
                  <a:lnTo>
                    <a:pt x="4586" y="7752"/>
                  </a:lnTo>
                  <a:lnTo>
                    <a:pt x="4507" y="7782"/>
                  </a:lnTo>
                  <a:lnTo>
                    <a:pt x="4428" y="7809"/>
                  </a:lnTo>
                  <a:lnTo>
                    <a:pt x="4348" y="7831"/>
                  </a:lnTo>
                  <a:lnTo>
                    <a:pt x="4266" y="7851"/>
                  </a:lnTo>
                  <a:lnTo>
                    <a:pt x="4182" y="7865"/>
                  </a:lnTo>
                  <a:lnTo>
                    <a:pt x="4097" y="7877"/>
                  </a:lnTo>
                  <a:lnTo>
                    <a:pt x="4011" y="7883"/>
                  </a:lnTo>
                  <a:lnTo>
                    <a:pt x="3923" y="7885"/>
                  </a:lnTo>
                  <a:lnTo>
                    <a:pt x="3836" y="7883"/>
                  </a:lnTo>
                  <a:lnTo>
                    <a:pt x="3749" y="7877"/>
                  </a:lnTo>
                  <a:lnTo>
                    <a:pt x="3664" y="7865"/>
                  </a:lnTo>
                  <a:lnTo>
                    <a:pt x="3581" y="7851"/>
                  </a:lnTo>
                  <a:lnTo>
                    <a:pt x="3499" y="7831"/>
                  </a:lnTo>
                  <a:lnTo>
                    <a:pt x="3417" y="7809"/>
                  </a:lnTo>
                  <a:lnTo>
                    <a:pt x="3339" y="7782"/>
                  </a:lnTo>
                  <a:lnTo>
                    <a:pt x="3261" y="7752"/>
                  </a:lnTo>
                  <a:lnTo>
                    <a:pt x="3186" y="7718"/>
                  </a:lnTo>
                  <a:lnTo>
                    <a:pt x="3112" y="7681"/>
                  </a:lnTo>
                  <a:lnTo>
                    <a:pt x="3041" y="7640"/>
                  </a:lnTo>
                  <a:lnTo>
                    <a:pt x="2971" y="7596"/>
                  </a:lnTo>
                  <a:lnTo>
                    <a:pt x="2904" y="7549"/>
                  </a:lnTo>
                  <a:lnTo>
                    <a:pt x="2839" y="7499"/>
                  </a:lnTo>
                  <a:lnTo>
                    <a:pt x="2778" y="7445"/>
                  </a:lnTo>
                  <a:lnTo>
                    <a:pt x="2718" y="7390"/>
                  </a:lnTo>
                  <a:lnTo>
                    <a:pt x="2661" y="7331"/>
                  </a:lnTo>
                  <a:lnTo>
                    <a:pt x="2607" y="7269"/>
                  </a:lnTo>
                  <a:lnTo>
                    <a:pt x="2556" y="7205"/>
                  </a:lnTo>
                  <a:lnTo>
                    <a:pt x="2508" y="7139"/>
                  </a:lnTo>
                  <a:lnTo>
                    <a:pt x="2463" y="7070"/>
                  </a:lnTo>
                  <a:lnTo>
                    <a:pt x="2421" y="6999"/>
                  </a:lnTo>
                  <a:lnTo>
                    <a:pt x="2383" y="6926"/>
                  </a:lnTo>
                  <a:lnTo>
                    <a:pt x="2348" y="6851"/>
                  </a:lnTo>
                  <a:lnTo>
                    <a:pt x="2316" y="6775"/>
                  </a:lnTo>
                  <a:lnTo>
                    <a:pt x="2288" y="6695"/>
                  </a:lnTo>
                  <a:lnTo>
                    <a:pt x="2264" y="6615"/>
                  </a:lnTo>
                  <a:lnTo>
                    <a:pt x="2244" y="6534"/>
                  </a:lnTo>
                  <a:lnTo>
                    <a:pt x="2228" y="6450"/>
                  </a:lnTo>
                  <a:lnTo>
                    <a:pt x="2216" y="6366"/>
                  </a:lnTo>
                  <a:lnTo>
                    <a:pt x="2208" y="6279"/>
                  </a:lnTo>
                  <a:lnTo>
                    <a:pt x="2205" y="6192"/>
                  </a:lnTo>
                  <a:lnTo>
                    <a:pt x="0" y="6192"/>
                  </a:lnTo>
                  <a:lnTo>
                    <a:pt x="0" y="4694"/>
                  </a:lnTo>
                  <a:lnTo>
                    <a:pt x="889" y="4694"/>
                  </a:lnTo>
                  <a:lnTo>
                    <a:pt x="889" y="3618"/>
                  </a:lnTo>
                  <a:close/>
                  <a:moveTo>
                    <a:pt x="12819" y="5289"/>
                  </a:moveTo>
                  <a:lnTo>
                    <a:pt x="12863" y="5290"/>
                  </a:lnTo>
                  <a:lnTo>
                    <a:pt x="12907" y="5293"/>
                  </a:lnTo>
                  <a:lnTo>
                    <a:pt x="12951" y="5299"/>
                  </a:lnTo>
                  <a:lnTo>
                    <a:pt x="12994" y="5306"/>
                  </a:lnTo>
                  <a:lnTo>
                    <a:pt x="13036" y="5316"/>
                  </a:lnTo>
                  <a:lnTo>
                    <a:pt x="13078" y="5328"/>
                  </a:lnTo>
                  <a:lnTo>
                    <a:pt x="13118" y="5342"/>
                  </a:lnTo>
                  <a:lnTo>
                    <a:pt x="13158" y="5358"/>
                  </a:lnTo>
                  <a:lnTo>
                    <a:pt x="13196" y="5375"/>
                  </a:lnTo>
                  <a:lnTo>
                    <a:pt x="13234" y="5395"/>
                  </a:lnTo>
                  <a:lnTo>
                    <a:pt x="13270" y="5416"/>
                  </a:lnTo>
                  <a:lnTo>
                    <a:pt x="13306" y="5439"/>
                  </a:lnTo>
                  <a:lnTo>
                    <a:pt x="13340" y="5463"/>
                  </a:lnTo>
                  <a:lnTo>
                    <a:pt x="13373" y="5489"/>
                  </a:lnTo>
                  <a:lnTo>
                    <a:pt x="13405" y="5516"/>
                  </a:lnTo>
                  <a:lnTo>
                    <a:pt x="13436" y="5545"/>
                  </a:lnTo>
                  <a:lnTo>
                    <a:pt x="13465" y="5576"/>
                  </a:lnTo>
                  <a:lnTo>
                    <a:pt x="13492" y="5608"/>
                  </a:lnTo>
                  <a:lnTo>
                    <a:pt x="13518" y="5641"/>
                  </a:lnTo>
                  <a:lnTo>
                    <a:pt x="13543" y="5675"/>
                  </a:lnTo>
                  <a:lnTo>
                    <a:pt x="13565" y="5711"/>
                  </a:lnTo>
                  <a:lnTo>
                    <a:pt x="13586" y="5747"/>
                  </a:lnTo>
                  <a:lnTo>
                    <a:pt x="13605" y="5785"/>
                  </a:lnTo>
                  <a:lnTo>
                    <a:pt x="13623" y="5823"/>
                  </a:lnTo>
                  <a:lnTo>
                    <a:pt x="13638" y="5863"/>
                  </a:lnTo>
                  <a:lnTo>
                    <a:pt x="13653" y="5904"/>
                  </a:lnTo>
                  <a:lnTo>
                    <a:pt x="13664" y="5946"/>
                  </a:lnTo>
                  <a:lnTo>
                    <a:pt x="13674" y="5988"/>
                  </a:lnTo>
                  <a:lnTo>
                    <a:pt x="13682" y="6031"/>
                  </a:lnTo>
                  <a:lnTo>
                    <a:pt x="13688" y="6074"/>
                  </a:lnTo>
                  <a:lnTo>
                    <a:pt x="13691" y="6119"/>
                  </a:lnTo>
                  <a:lnTo>
                    <a:pt x="13692" y="6164"/>
                  </a:lnTo>
                  <a:lnTo>
                    <a:pt x="13691" y="6208"/>
                  </a:lnTo>
                  <a:lnTo>
                    <a:pt x="13688" y="6253"/>
                  </a:lnTo>
                  <a:lnTo>
                    <a:pt x="13682" y="6297"/>
                  </a:lnTo>
                  <a:lnTo>
                    <a:pt x="13674" y="6340"/>
                  </a:lnTo>
                  <a:lnTo>
                    <a:pt x="13664" y="6382"/>
                  </a:lnTo>
                  <a:lnTo>
                    <a:pt x="13653" y="6424"/>
                  </a:lnTo>
                  <a:lnTo>
                    <a:pt x="13638" y="6464"/>
                  </a:lnTo>
                  <a:lnTo>
                    <a:pt x="13623" y="6504"/>
                  </a:lnTo>
                  <a:lnTo>
                    <a:pt x="13605" y="6542"/>
                  </a:lnTo>
                  <a:lnTo>
                    <a:pt x="13586" y="6580"/>
                  </a:lnTo>
                  <a:lnTo>
                    <a:pt x="13565" y="6617"/>
                  </a:lnTo>
                  <a:lnTo>
                    <a:pt x="13543" y="6652"/>
                  </a:lnTo>
                  <a:lnTo>
                    <a:pt x="13518" y="6687"/>
                  </a:lnTo>
                  <a:lnTo>
                    <a:pt x="13492" y="6720"/>
                  </a:lnTo>
                  <a:lnTo>
                    <a:pt x="13465" y="6751"/>
                  </a:lnTo>
                  <a:lnTo>
                    <a:pt x="13436" y="6782"/>
                  </a:lnTo>
                  <a:lnTo>
                    <a:pt x="13405" y="6811"/>
                  </a:lnTo>
                  <a:lnTo>
                    <a:pt x="13373" y="6839"/>
                  </a:lnTo>
                  <a:lnTo>
                    <a:pt x="13340" y="6864"/>
                  </a:lnTo>
                  <a:lnTo>
                    <a:pt x="13306" y="6889"/>
                  </a:lnTo>
                  <a:lnTo>
                    <a:pt x="13270" y="6912"/>
                  </a:lnTo>
                  <a:lnTo>
                    <a:pt x="13234" y="6933"/>
                  </a:lnTo>
                  <a:lnTo>
                    <a:pt x="13196" y="6952"/>
                  </a:lnTo>
                  <a:lnTo>
                    <a:pt x="13158" y="6969"/>
                  </a:lnTo>
                  <a:lnTo>
                    <a:pt x="13118" y="6986"/>
                  </a:lnTo>
                  <a:lnTo>
                    <a:pt x="13078" y="6999"/>
                  </a:lnTo>
                  <a:lnTo>
                    <a:pt x="13036" y="7012"/>
                  </a:lnTo>
                  <a:lnTo>
                    <a:pt x="12994" y="7021"/>
                  </a:lnTo>
                  <a:lnTo>
                    <a:pt x="12951" y="7028"/>
                  </a:lnTo>
                  <a:lnTo>
                    <a:pt x="12907" y="7034"/>
                  </a:lnTo>
                  <a:lnTo>
                    <a:pt x="12863" y="7037"/>
                  </a:lnTo>
                  <a:lnTo>
                    <a:pt x="12819" y="7038"/>
                  </a:lnTo>
                  <a:lnTo>
                    <a:pt x="12773" y="7037"/>
                  </a:lnTo>
                  <a:lnTo>
                    <a:pt x="12729" y="7034"/>
                  </a:lnTo>
                  <a:lnTo>
                    <a:pt x="12685" y="7028"/>
                  </a:lnTo>
                  <a:lnTo>
                    <a:pt x="12643" y="7021"/>
                  </a:lnTo>
                  <a:lnTo>
                    <a:pt x="12601" y="7012"/>
                  </a:lnTo>
                  <a:lnTo>
                    <a:pt x="12559" y="6999"/>
                  </a:lnTo>
                  <a:lnTo>
                    <a:pt x="12518" y="6986"/>
                  </a:lnTo>
                  <a:lnTo>
                    <a:pt x="12478" y="6969"/>
                  </a:lnTo>
                  <a:lnTo>
                    <a:pt x="12440" y="6952"/>
                  </a:lnTo>
                  <a:lnTo>
                    <a:pt x="12402" y="6933"/>
                  </a:lnTo>
                  <a:lnTo>
                    <a:pt x="12366" y="6912"/>
                  </a:lnTo>
                  <a:lnTo>
                    <a:pt x="12330" y="6889"/>
                  </a:lnTo>
                  <a:lnTo>
                    <a:pt x="12296" y="6864"/>
                  </a:lnTo>
                  <a:lnTo>
                    <a:pt x="12263" y="6839"/>
                  </a:lnTo>
                  <a:lnTo>
                    <a:pt x="12231" y="6811"/>
                  </a:lnTo>
                  <a:lnTo>
                    <a:pt x="12201" y="6782"/>
                  </a:lnTo>
                  <a:lnTo>
                    <a:pt x="12172" y="6751"/>
                  </a:lnTo>
                  <a:lnTo>
                    <a:pt x="12144" y="6720"/>
                  </a:lnTo>
                  <a:lnTo>
                    <a:pt x="12118" y="6687"/>
                  </a:lnTo>
                  <a:lnTo>
                    <a:pt x="12094" y="6652"/>
                  </a:lnTo>
                  <a:lnTo>
                    <a:pt x="12071" y="6617"/>
                  </a:lnTo>
                  <a:lnTo>
                    <a:pt x="12050" y="6580"/>
                  </a:lnTo>
                  <a:lnTo>
                    <a:pt x="12031" y="6542"/>
                  </a:lnTo>
                  <a:lnTo>
                    <a:pt x="12013" y="6504"/>
                  </a:lnTo>
                  <a:lnTo>
                    <a:pt x="11997" y="6464"/>
                  </a:lnTo>
                  <a:lnTo>
                    <a:pt x="11984" y="6424"/>
                  </a:lnTo>
                  <a:lnTo>
                    <a:pt x="11972" y="6382"/>
                  </a:lnTo>
                  <a:lnTo>
                    <a:pt x="11962" y="6340"/>
                  </a:lnTo>
                  <a:lnTo>
                    <a:pt x="11955" y="6297"/>
                  </a:lnTo>
                  <a:lnTo>
                    <a:pt x="11949" y="6253"/>
                  </a:lnTo>
                  <a:lnTo>
                    <a:pt x="11946" y="6208"/>
                  </a:lnTo>
                  <a:lnTo>
                    <a:pt x="11945" y="6164"/>
                  </a:lnTo>
                  <a:lnTo>
                    <a:pt x="11946" y="6119"/>
                  </a:lnTo>
                  <a:lnTo>
                    <a:pt x="11949" y="6074"/>
                  </a:lnTo>
                  <a:lnTo>
                    <a:pt x="11955" y="6031"/>
                  </a:lnTo>
                  <a:lnTo>
                    <a:pt x="11962" y="5988"/>
                  </a:lnTo>
                  <a:lnTo>
                    <a:pt x="11972" y="5946"/>
                  </a:lnTo>
                  <a:lnTo>
                    <a:pt x="11984" y="5904"/>
                  </a:lnTo>
                  <a:lnTo>
                    <a:pt x="11997" y="5863"/>
                  </a:lnTo>
                  <a:lnTo>
                    <a:pt x="12013" y="5823"/>
                  </a:lnTo>
                  <a:lnTo>
                    <a:pt x="12031" y="5785"/>
                  </a:lnTo>
                  <a:lnTo>
                    <a:pt x="12050" y="5747"/>
                  </a:lnTo>
                  <a:lnTo>
                    <a:pt x="12071" y="5711"/>
                  </a:lnTo>
                  <a:lnTo>
                    <a:pt x="12094" y="5675"/>
                  </a:lnTo>
                  <a:lnTo>
                    <a:pt x="12118" y="5641"/>
                  </a:lnTo>
                  <a:lnTo>
                    <a:pt x="12144" y="5608"/>
                  </a:lnTo>
                  <a:lnTo>
                    <a:pt x="12172" y="5576"/>
                  </a:lnTo>
                  <a:lnTo>
                    <a:pt x="12201" y="5545"/>
                  </a:lnTo>
                  <a:lnTo>
                    <a:pt x="12231" y="5516"/>
                  </a:lnTo>
                  <a:lnTo>
                    <a:pt x="12263" y="5489"/>
                  </a:lnTo>
                  <a:lnTo>
                    <a:pt x="12296" y="5463"/>
                  </a:lnTo>
                  <a:lnTo>
                    <a:pt x="12330" y="5439"/>
                  </a:lnTo>
                  <a:lnTo>
                    <a:pt x="12366" y="5416"/>
                  </a:lnTo>
                  <a:lnTo>
                    <a:pt x="12402" y="5395"/>
                  </a:lnTo>
                  <a:lnTo>
                    <a:pt x="12440" y="5375"/>
                  </a:lnTo>
                  <a:lnTo>
                    <a:pt x="12478" y="5358"/>
                  </a:lnTo>
                  <a:lnTo>
                    <a:pt x="12518" y="5342"/>
                  </a:lnTo>
                  <a:lnTo>
                    <a:pt x="12559" y="5328"/>
                  </a:lnTo>
                  <a:lnTo>
                    <a:pt x="12601" y="5316"/>
                  </a:lnTo>
                  <a:lnTo>
                    <a:pt x="12643" y="5306"/>
                  </a:lnTo>
                  <a:lnTo>
                    <a:pt x="12685" y="5299"/>
                  </a:lnTo>
                  <a:lnTo>
                    <a:pt x="12729" y="5293"/>
                  </a:lnTo>
                  <a:lnTo>
                    <a:pt x="12773" y="5290"/>
                  </a:lnTo>
                  <a:lnTo>
                    <a:pt x="12819" y="5289"/>
                  </a:lnTo>
                  <a:close/>
                  <a:moveTo>
                    <a:pt x="3923" y="5289"/>
                  </a:moveTo>
                  <a:lnTo>
                    <a:pt x="3968" y="5290"/>
                  </a:lnTo>
                  <a:lnTo>
                    <a:pt x="4013" y="5293"/>
                  </a:lnTo>
                  <a:lnTo>
                    <a:pt x="4056" y="5299"/>
                  </a:lnTo>
                  <a:lnTo>
                    <a:pt x="4099" y="5306"/>
                  </a:lnTo>
                  <a:lnTo>
                    <a:pt x="4141" y="5316"/>
                  </a:lnTo>
                  <a:lnTo>
                    <a:pt x="4182" y="5328"/>
                  </a:lnTo>
                  <a:lnTo>
                    <a:pt x="4224" y="5342"/>
                  </a:lnTo>
                  <a:lnTo>
                    <a:pt x="4263" y="5358"/>
                  </a:lnTo>
                  <a:lnTo>
                    <a:pt x="4302" y="5375"/>
                  </a:lnTo>
                  <a:lnTo>
                    <a:pt x="4339" y="5395"/>
                  </a:lnTo>
                  <a:lnTo>
                    <a:pt x="4376" y="5416"/>
                  </a:lnTo>
                  <a:lnTo>
                    <a:pt x="4411" y="5439"/>
                  </a:lnTo>
                  <a:lnTo>
                    <a:pt x="4446" y="5463"/>
                  </a:lnTo>
                  <a:lnTo>
                    <a:pt x="4479" y="5489"/>
                  </a:lnTo>
                  <a:lnTo>
                    <a:pt x="4510" y="5516"/>
                  </a:lnTo>
                  <a:lnTo>
                    <a:pt x="4540" y="5545"/>
                  </a:lnTo>
                  <a:lnTo>
                    <a:pt x="4569" y="5576"/>
                  </a:lnTo>
                  <a:lnTo>
                    <a:pt x="4597" y="5608"/>
                  </a:lnTo>
                  <a:lnTo>
                    <a:pt x="4623" y="5641"/>
                  </a:lnTo>
                  <a:lnTo>
                    <a:pt x="4647" y="5675"/>
                  </a:lnTo>
                  <a:lnTo>
                    <a:pt x="4670" y="5711"/>
                  </a:lnTo>
                  <a:lnTo>
                    <a:pt x="4691" y="5747"/>
                  </a:lnTo>
                  <a:lnTo>
                    <a:pt x="4711" y="5785"/>
                  </a:lnTo>
                  <a:lnTo>
                    <a:pt x="4728" y="5823"/>
                  </a:lnTo>
                  <a:lnTo>
                    <a:pt x="4744" y="5863"/>
                  </a:lnTo>
                  <a:lnTo>
                    <a:pt x="4757" y="5904"/>
                  </a:lnTo>
                  <a:lnTo>
                    <a:pt x="4770" y="5946"/>
                  </a:lnTo>
                  <a:lnTo>
                    <a:pt x="4779" y="5988"/>
                  </a:lnTo>
                  <a:lnTo>
                    <a:pt x="4787" y="6031"/>
                  </a:lnTo>
                  <a:lnTo>
                    <a:pt x="4792" y="6074"/>
                  </a:lnTo>
                  <a:lnTo>
                    <a:pt x="4796" y="6119"/>
                  </a:lnTo>
                  <a:lnTo>
                    <a:pt x="4797" y="6164"/>
                  </a:lnTo>
                  <a:lnTo>
                    <a:pt x="4796" y="6208"/>
                  </a:lnTo>
                  <a:lnTo>
                    <a:pt x="4792" y="6253"/>
                  </a:lnTo>
                  <a:lnTo>
                    <a:pt x="4787" y="6297"/>
                  </a:lnTo>
                  <a:lnTo>
                    <a:pt x="4779" y="6340"/>
                  </a:lnTo>
                  <a:lnTo>
                    <a:pt x="4770" y="6382"/>
                  </a:lnTo>
                  <a:lnTo>
                    <a:pt x="4757" y="6424"/>
                  </a:lnTo>
                  <a:lnTo>
                    <a:pt x="4744" y="6464"/>
                  </a:lnTo>
                  <a:lnTo>
                    <a:pt x="4728" y="6504"/>
                  </a:lnTo>
                  <a:lnTo>
                    <a:pt x="4711" y="6542"/>
                  </a:lnTo>
                  <a:lnTo>
                    <a:pt x="4691" y="6580"/>
                  </a:lnTo>
                  <a:lnTo>
                    <a:pt x="4670" y="6617"/>
                  </a:lnTo>
                  <a:lnTo>
                    <a:pt x="4647" y="6652"/>
                  </a:lnTo>
                  <a:lnTo>
                    <a:pt x="4623" y="6687"/>
                  </a:lnTo>
                  <a:lnTo>
                    <a:pt x="4597" y="6720"/>
                  </a:lnTo>
                  <a:lnTo>
                    <a:pt x="4569" y="6751"/>
                  </a:lnTo>
                  <a:lnTo>
                    <a:pt x="4540" y="6782"/>
                  </a:lnTo>
                  <a:lnTo>
                    <a:pt x="4510" y="6811"/>
                  </a:lnTo>
                  <a:lnTo>
                    <a:pt x="4479" y="6839"/>
                  </a:lnTo>
                  <a:lnTo>
                    <a:pt x="4446" y="6864"/>
                  </a:lnTo>
                  <a:lnTo>
                    <a:pt x="4411" y="6889"/>
                  </a:lnTo>
                  <a:lnTo>
                    <a:pt x="4376" y="6912"/>
                  </a:lnTo>
                  <a:lnTo>
                    <a:pt x="4339" y="6933"/>
                  </a:lnTo>
                  <a:lnTo>
                    <a:pt x="4302" y="6952"/>
                  </a:lnTo>
                  <a:lnTo>
                    <a:pt x="4263" y="6969"/>
                  </a:lnTo>
                  <a:lnTo>
                    <a:pt x="4224" y="6986"/>
                  </a:lnTo>
                  <a:lnTo>
                    <a:pt x="4182" y="6999"/>
                  </a:lnTo>
                  <a:lnTo>
                    <a:pt x="4141" y="7012"/>
                  </a:lnTo>
                  <a:lnTo>
                    <a:pt x="4099" y="7021"/>
                  </a:lnTo>
                  <a:lnTo>
                    <a:pt x="4056" y="7028"/>
                  </a:lnTo>
                  <a:lnTo>
                    <a:pt x="4013" y="7034"/>
                  </a:lnTo>
                  <a:lnTo>
                    <a:pt x="3968" y="7037"/>
                  </a:lnTo>
                  <a:lnTo>
                    <a:pt x="3923" y="7038"/>
                  </a:lnTo>
                  <a:lnTo>
                    <a:pt x="3878" y="7037"/>
                  </a:lnTo>
                  <a:lnTo>
                    <a:pt x="3834" y="7034"/>
                  </a:lnTo>
                  <a:lnTo>
                    <a:pt x="3791" y="7028"/>
                  </a:lnTo>
                  <a:lnTo>
                    <a:pt x="3747" y="7021"/>
                  </a:lnTo>
                  <a:lnTo>
                    <a:pt x="3705" y="7012"/>
                  </a:lnTo>
                  <a:lnTo>
                    <a:pt x="3664" y="6999"/>
                  </a:lnTo>
                  <a:lnTo>
                    <a:pt x="3623" y="6986"/>
                  </a:lnTo>
                  <a:lnTo>
                    <a:pt x="3584" y="6969"/>
                  </a:lnTo>
                  <a:lnTo>
                    <a:pt x="3545" y="6952"/>
                  </a:lnTo>
                  <a:lnTo>
                    <a:pt x="3508" y="6933"/>
                  </a:lnTo>
                  <a:lnTo>
                    <a:pt x="3471" y="6912"/>
                  </a:lnTo>
                  <a:lnTo>
                    <a:pt x="3435" y="6889"/>
                  </a:lnTo>
                  <a:lnTo>
                    <a:pt x="3401" y="6864"/>
                  </a:lnTo>
                  <a:lnTo>
                    <a:pt x="3368" y="6839"/>
                  </a:lnTo>
                  <a:lnTo>
                    <a:pt x="3336" y="6811"/>
                  </a:lnTo>
                  <a:lnTo>
                    <a:pt x="3306" y="6782"/>
                  </a:lnTo>
                  <a:lnTo>
                    <a:pt x="3276" y="6751"/>
                  </a:lnTo>
                  <a:lnTo>
                    <a:pt x="3250" y="6720"/>
                  </a:lnTo>
                  <a:lnTo>
                    <a:pt x="3223" y="6687"/>
                  </a:lnTo>
                  <a:lnTo>
                    <a:pt x="3199" y="6652"/>
                  </a:lnTo>
                  <a:lnTo>
                    <a:pt x="3177" y="6617"/>
                  </a:lnTo>
                  <a:lnTo>
                    <a:pt x="3155" y="6580"/>
                  </a:lnTo>
                  <a:lnTo>
                    <a:pt x="3136" y="6542"/>
                  </a:lnTo>
                  <a:lnTo>
                    <a:pt x="3118" y="6504"/>
                  </a:lnTo>
                  <a:lnTo>
                    <a:pt x="3103" y="6464"/>
                  </a:lnTo>
                  <a:lnTo>
                    <a:pt x="3089" y="6424"/>
                  </a:lnTo>
                  <a:lnTo>
                    <a:pt x="3077" y="6382"/>
                  </a:lnTo>
                  <a:lnTo>
                    <a:pt x="3068" y="6340"/>
                  </a:lnTo>
                  <a:lnTo>
                    <a:pt x="3059" y="6297"/>
                  </a:lnTo>
                  <a:lnTo>
                    <a:pt x="3054" y="6253"/>
                  </a:lnTo>
                  <a:lnTo>
                    <a:pt x="3050" y="6208"/>
                  </a:lnTo>
                  <a:lnTo>
                    <a:pt x="3049" y="6164"/>
                  </a:lnTo>
                  <a:lnTo>
                    <a:pt x="3050" y="6119"/>
                  </a:lnTo>
                  <a:lnTo>
                    <a:pt x="3054" y="6074"/>
                  </a:lnTo>
                  <a:lnTo>
                    <a:pt x="3059" y="6031"/>
                  </a:lnTo>
                  <a:lnTo>
                    <a:pt x="3068" y="5988"/>
                  </a:lnTo>
                  <a:lnTo>
                    <a:pt x="3077" y="5946"/>
                  </a:lnTo>
                  <a:lnTo>
                    <a:pt x="3089" y="5904"/>
                  </a:lnTo>
                  <a:lnTo>
                    <a:pt x="3103" y="5863"/>
                  </a:lnTo>
                  <a:lnTo>
                    <a:pt x="3118" y="5823"/>
                  </a:lnTo>
                  <a:lnTo>
                    <a:pt x="3136" y="5785"/>
                  </a:lnTo>
                  <a:lnTo>
                    <a:pt x="3155" y="5747"/>
                  </a:lnTo>
                  <a:lnTo>
                    <a:pt x="3177" y="5711"/>
                  </a:lnTo>
                  <a:lnTo>
                    <a:pt x="3199" y="5675"/>
                  </a:lnTo>
                  <a:lnTo>
                    <a:pt x="3223" y="5641"/>
                  </a:lnTo>
                  <a:lnTo>
                    <a:pt x="3250" y="5608"/>
                  </a:lnTo>
                  <a:lnTo>
                    <a:pt x="3276" y="5576"/>
                  </a:lnTo>
                  <a:lnTo>
                    <a:pt x="3306" y="5545"/>
                  </a:lnTo>
                  <a:lnTo>
                    <a:pt x="3336" y="5516"/>
                  </a:lnTo>
                  <a:lnTo>
                    <a:pt x="3368" y="5489"/>
                  </a:lnTo>
                  <a:lnTo>
                    <a:pt x="3401" y="5463"/>
                  </a:lnTo>
                  <a:lnTo>
                    <a:pt x="3435" y="5439"/>
                  </a:lnTo>
                  <a:lnTo>
                    <a:pt x="3471" y="5416"/>
                  </a:lnTo>
                  <a:lnTo>
                    <a:pt x="3508" y="5395"/>
                  </a:lnTo>
                  <a:lnTo>
                    <a:pt x="3545" y="5375"/>
                  </a:lnTo>
                  <a:lnTo>
                    <a:pt x="3584" y="5358"/>
                  </a:lnTo>
                  <a:lnTo>
                    <a:pt x="3623" y="5342"/>
                  </a:lnTo>
                  <a:lnTo>
                    <a:pt x="3664" y="5328"/>
                  </a:lnTo>
                  <a:lnTo>
                    <a:pt x="3705" y="5316"/>
                  </a:lnTo>
                  <a:lnTo>
                    <a:pt x="3747" y="5306"/>
                  </a:lnTo>
                  <a:lnTo>
                    <a:pt x="3791" y="5299"/>
                  </a:lnTo>
                  <a:lnTo>
                    <a:pt x="3834" y="5293"/>
                  </a:lnTo>
                  <a:lnTo>
                    <a:pt x="3878" y="5290"/>
                  </a:lnTo>
                  <a:lnTo>
                    <a:pt x="3923" y="5289"/>
                  </a:lnTo>
                  <a:close/>
                  <a:moveTo>
                    <a:pt x="4469" y="944"/>
                  </a:moveTo>
                  <a:lnTo>
                    <a:pt x="7037" y="944"/>
                  </a:lnTo>
                  <a:lnTo>
                    <a:pt x="6517" y="3103"/>
                  </a:lnTo>
                  <a:lnTo>
                    <a:pt x="3542" y="3103"/>
                  </a:lnTo>
                  <a:lnTo>
                    <a:pt x="4469" y="944"/>
                  </a:lnTo>
                  <a:close/>
                  <a:moveTo>
                    <a:pt x="7815" y="944"/>
                  </a:moveTo>
                  <a:lnTo>
                    <a:pt x="9490" y="944"/>
                  </a:lnTo>
                  <a:lnTo>
                    <a:pt x="10718" y="3103"/>
                  </a:lnTo>
                  <a:lnTo>
                    <a:pt x="7204" y="3103"/>
                  </a:lnTo>
                  <a:lnTo>
                    <a:pt x="7815" y="944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lIns="68534" tIns="34267" rIns="68534" bIns="34267" anchor="ctr"/>
            <a:lstStyle/>
            <a:p>
              <a:pPr algn="ctr" defTabSz="685315">
                <a:defRPr/>
              </a:pPr>
              <a:endParaRPr lang="zh-CN" altLang="en-US" sz="1299" kern="0">
                <a:solidFill>
                  <a:srgbClr val="666666"/>
                </a:solidFill>
                <a:cs typeface="Arial" pitchFamily="34" charset="0"/>
              </a:endParaRPr>
            </a:p>
          </p:txBody>
        </p:sp>
      </p:grpSp>
      <p:sp>
        <p:nvSpPr>
          <p:cNvPr id="243" name="矩形 242"/>
          <p:cNvSpPr/>
          <p:nvPr/>
        </p:nvSpPr>
        <p:spPr>
          <a:xfrm>
            <a:off x="652694" y="1563677"/>
            <a:ext cx="2515432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2944"/>
            <a:r>
              <a:rPr lang="en-US" altLang="zh-CN" sz="1333" b="1" dirty="0">
                <a:solidFill>
                  <a:srgbClr val="333333"/>
                </a:solidFill>
              </a:rPr>
              <a:t>ETC</a:t>
            </a:r>
            <a:r>
              <a:rPr lang="zh-CN" altLang="en-US" sz="1333" b="1" dirty="0">
                <a:solidFill>
                  <a:srgbClr val="333333"/>
                </a:solidFill>
              </a:rPr>
              <a:t>门架系统</a:t>
            </a:r>
            <a:r>
              <a:rPr lang="zh-CN" altLang="en-US" sz="1399" b="1" dirty="0">
                <a:solidFill>
                  <a:srgbClr val="666666">
                    <a:lumMod val="75000"/>
                  </a:srgbClr>
                </a:solidFill>
              </a:rPr>
              <a:t>一体化智慧站点</a:t>
            </a:r>
          </a:p>
        </p:txBody>
      </p:sp>
      <p:cxnSp>
        <p:nvCxnSpPr>
          <p:cNvPr id="244" name="直接连接符 243"/>
          <p:cNvCxnSpPr>
            <a:stCxn id="214" idx="3"/>
            <a:endCxn id="260" idx="1"/>
          </p:cNvCxnSpPr>
          <p:nvPr/>
        </p:nvCxnSpPr>
        <p:spPr>
          <a:xfrm>
            <a:off x="3842420" y="1776065"/>
            <a:ext cx="1280400" cy="69794"/>
          </a:xfrm>
          <a:prstGeom prst="line">
            <a:avLst/>
          </a:prstGeom>
          <a:noFill/>
          <a:ln w="3175" cap="flat" cmpd="sng" algn="ctr">
            <a:solidFill>
              <a:srgbClr val="9FE9FB"/>
            </a:solidFill>
            <a:prstDash val="solid"/>
            <a:miter lim="800000"/>
          </a:ln>
          <a:effectLst/>
        </p:spPr>
      </p:cxnSp>
      <p:cxnSp>
        <p:nvCxnSpPr>
          <p:cNvPr id="245" name="直接连接符 244"/>
          <p:cNvCxnSpPr>
            <a:stCxn id="217" idx="17"/>
            <a:endCxn id="260" idx="1"/>
          </p:cNvCxnSpPr>
          <p:nvPr/>
        </p:nvCxnSpPr>
        <p:spPr>
          <a:xfrm flipV="1">
            <a:off x="3638102" y="1845859"/>
            <a:ext cx="1484718" cy="136906"/>
          </a:xfrm>
          <a:prstGeom prst="line">
            <a:avLst/>
          </a:prstGeom>
          <a:noFill/>
          <a:ln w="3175" cap="flat" cmpd="sng" algn="ctr">
            <a:solidFill>
              <a:srgbClr val="9FE9FB"/>
            </a:solidFill>
            <a:prstDash val="solid"/>
            <a:miter lim="800000"/>
          </a:ln>
          <a:effectLst/>
        </p:spPr>
      </p:cxnSp>
      <p:cxnSp>
        <p:nvCxnSpPr>
          <p:cNvPr id="246" name="直接连接符 245"/>
          <p:cNvCxnSpPr>
            <a:endCxn id="260" idx="1"/>
          </p:cNvCxnSpPr>
          <p:nvPr/>
        </p:nvCxnSpPr>
        <p:spPr>
          <a:xfrm flipV="1">
            <a:off x="3263316" y="1845859"/>
            <a:ext cx="1859505" cy="634463"/>
          </a:xfrm>
          <a:prstGeom prst="line">
            <a:avLst/>
          </a:prstGeom>
          <a:noFill/>
          <a:ln w="3175" cap="flat" cmpd="sng" algn="ctr">
            <a:solidFill>
              <a:srgbClr val="9FE9FB"/>
            </a:solidFill>
            <a:prstDash val="solid"/>
            <a:miter lim="800000"/>
          </a:ln>
          <a:effectLst/>
        </p:spPr>
      </p:cxnSp>
      <p:pic>
        <p:nvPicPr>
          <p:cNvPr id="247" name="图片 24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5491" y="1676013"/>
            <a:ext cx="345696" cy="261302"/>
          </a:xfrm>
          <a:prstGeom prst="rect">
            <a:avLst/>
          </a:prstGeom>
        </p:spPr>
      </p:pic>
      <p:pic>
        <p:nvPicPr>
          <p:cNvPr id="248" name="图片 24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546" y="1923652"/>
            <a:ext cx="346418" cy="261848"/>
          </a:xfrm>
          <a:prstGeom prst="rect">
            <a:avLst/>
          </a:prstGeom>
        </p:spPr>
      </p:pic>
      <p:pic>
        <p:nvPicPr>
          <p:cNvPr id="249" name="图片 24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102" y="2368614"/>
            <a:ext cx="346418" cy="261848"/>
          </a:xfrm>
          <a:prstGeom prst="rect">
            <a:avLst/>
          </a:prstGeom>
        </p:spPr>
      </p:pic>
      <p:sp>
        <p:nvSpPr>
          <p:cNvPr id="250" name="文本框 249"/>
          <p:cNvSpPr txBox="1"/>
          <p:nvPr/>
        </p:nvSpPr>
        <p:spPr>
          <a:xfrm>
            <a:off x="2828647" y="1379028"/>
            <a:ext cx="1312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2944"/>
            <a:r>
              <a:rPr lang="zh-CN" altLang="en-US" sz="1200" b="1" dirty="0">
                <a:solidFill>
                  <a:srgbClr val="666666">
                    <a:lumMod val="75000"/>
                  </a:srgbClr>
                </a:solidFill>
              </a:rPr>
              <a:t>车牌识别摄像机</a:t>
            </a:r>
          </a:p>
        </p:txBody>
      </p:sp>
      <p:sp>
        <p:nvSpPr>
          <p:cNvPr id="251" name="文本框 250"/>
          <p:cNvSpPr txBox="1"/>
          <p:nvPr/>
        </p:nvSpPr>
        <p:spPr>
          <a:xfrm>
            <a:off x="3808885" y="1601941"/>
            <a:ext cx="82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2944"/>
            <a:r>
              <a:rPr lang="en-US" altLang="zh-CN" sz="1200" b="1" dirty="0">
                <a:solidFill>
                  <a:srgbClr val="666666">
                    <a:lumMod val="75000"/>
                  </a:srgbClr>
                </a:solidFill>
              </a:rPr>
              <a:t>RSU</a:t>
            </a:r>
            <a:r>
              <a:rPr lang="zh-CN" altLang="en-US" sz="1200" b="1" dirty="0">
                <a:solidFill>
                  <a:srgbClr val="666666">
                    <a:lumMod val="75000"/>
                  </a:srgbClr>
                </a:solidFill>
              </a:rPr>
              <a:t>天线</a:t>
            </a:r>
          </a:p>
        </p:txBody>
      </p:sp>
      <p:sp>
        <p:nvSpPr>
          <p:cNvPr id="252" name="文本框 251"/>
          <p:cNvSpPr txBox="1"/>
          <p:nvPr/>
        </p:nvSpPr>
        <p:spPr>
          <a:xfrm>
            <a:off x="4863679" y="1270814"/>
            <a:ext cx="1406529" cy="276999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pPr defTabSz="712944">
              <a:defRPr/>
            </a:pPr>
            <a:r>
              <a:rPr lang="en-US" altLang="zh-CN" sz="1200" b="1" kern="0" dirty="0">
                <a:solidFill>
                  <a:srgbClr val="666666">
                    <a:lumMod val="75000"/>
                  </a:srgbClr>
                </a:solidFill>
              </a:rPr>
              <a:t>ETC</a:t>
            </a:r>
            <a:r>
              <a:rPr lang="zh-CN" altLang="en-US" sz="1200" b="1" kern="0" dirty="0">
                <a:solidFill>
                  <a:srgbClr val="666666">
                    <a:lumMod val="75000"/>
                  </a:srgbClr>
                </a:solidFill>
              </a:rPr>
              <a:t>收费识别应用</a:t>
            </a:r>
          </a:p>
        </p:txBody>
      </p:sp>
      <p:grpSp>
        <p:nvGrpSpPr>
          <p:cNvPr id="253" name="组合 252"/>
          <p:cNvGrpSpPr/>
          <p:nvPr/>
        </p:nvGrpSpPr>
        <p:grpSpPr>
          <a:xfrm>
            <a:off x="9436553" y="2226790"/>
            <a:ext cx="1888630" cy="851391"/>
            <a:chOff x="9970752" y="3380216"/>
            <a:chExt cx="1884632" cy="851724"/>
          </a:xfrm>
        </p:grpSpPr>
        <p:sp>
          <p:nvSpPr>
            <p:cNvPr id="254" name="Freeform 8"/>
            <p:cNvSpPr>
              <a:spLocks/>
            </p:cNvSpPr>
            <p:nvPr/>
          </p:nvSpPr>
          <p:spPr bwMode="auto">
            <a:xfrm>
              <a:off x="9970752" y="3380216"/>
              <a:ext cx="1884632" cy="851724"/>
            </a:xfrm>
            <a:custGeom>
              <a:avLst/>
              <a:gdLst/>
              <a:ahLst/>
              <a:cxnLst>
                <a:cxn ang="0">
                  <a:pos x="5492" y="1876"/>
                </a:cxn>
                <a:cxn ang="0">
                  <a:pos x="5426" y="1682"/>
                </a:cxn>
                <a:cxn ang="0">
                  <a:pos x="5326" y="1506"/>
                </a:cxn>
                <a:cxn ang="0">
                  <a:pos x="5198" y="1350"/>
                </a:cxn>
                <a:cxn ang="0">
                  <a:pos x="5046" y="1220"/>
                </a:cxn>
                <a:cxn ang="0">
                  <a:pos x="4874" y="1116"/>
                </a:cxn>
                <a:cxn ang="0">
                  <a:pos x="4682" y="1042"/>
                </a:cxn>
                <a:cxn ang="0">
                  <a:pos x="4476" y="1004"/>
                </a:cxn>
                <a:cxn ang="0">
                  <a:pos x="4302" y="1002"/>
                </a:cxn>
                <a:cxn ang="0">
                  <a:pos x="4184" y="898"/>
                </a:cxn>
                <a:cxn ang="0">
                  <a:pos x="4060" y="694"/>
                </a:cxn>
                <a:cxn ang="0">
                  <a:pos x="3908" y="512"/>
                </a:cxn>
                <a:cxn ang="0">
                  <a:pos x="3732" y="352"/>
                </a:cxn>
                <a:cxn ang="0">
                  <a:pos x="3534" y="218"/>
                </a:cxn>
                <a:cxn ang="0">
                  <a:pos x="3316" y="114"/>
                </a:cxn>
                <a:cxn ang="0">
                  <a:pos x="3084" y="42"/>
                </a:cxn>
                <a:cxn ang="0">
                  <a:pos x="2838" y="4"/>
                </a:cxn>
                <a:cxn ang="0">
                  <a:pos x="2630" y="2"/>
                </a:cxn>
                <a:cxn ang="0">
                  <a:pos x="2318" y="46"/>
                </a:cxn>
                <a:cxn ang="0">
                  <a:pos x="2026" y="146"/>
                </a:cxn>
                <a:cxn ang="0">
                  <a:pos x="1764" y="296"/>
                </a:cxn>
                <a:cxn ang="0">
                  <a:pos x="1532" y="490"/>
                </a:cxn>
                <a:cxn ang="0">
                  <a:pos x="1340" y="724"/>
                </a:cxn>
                <a:cxn ang="0">
                  <a:pos x="1194" y="988"/>
                </a:cxn>
                <a:cxn ang="0">
                  <a:pos x="1096" y="1280"/>
                </a:cxn>
                <a:cxn ang="0">
                  <a:pos x="1058" y="1514"/>
                </a:cxn>
                <a:cxn ang="0">
                  <a:pos x="908" y="1500"/>
                </a:cxn>
                <a:cxn ang="0">
                  <a:pos x="770" y="1510"/>
                </a:cxn>
                <a:cxn ang="0">
                  <a:pos x="596" y="1556"/>
                </a:cxn>
                <a:cxn ang="0">
                  <a:pos x="436" y="1632"/>
                </a:cxn>
                <a:cxn ang="0">
                  <a:pos x="296" y="1736"/>
                </a:cxn>
                <a:cxn ang="0">
                  <a:pos x="180" y="1864"/>
                </a:cxn>
                <a:cxn ang="0">
                  <a:pos x="90" y="2014"/>
                </a:cxn>
                <a:cxn ang="0">
                  <a:pos x="28" y="2182"/>
                </a:cxn>
                <a:cxn ang="0">
                  <a:pos x="0" y="2362"/>
                </a:cxn>
                <a:cxn ang="0">
                  <a:pos x="4" y="2500"/>
                </a:cxn>
                <a:cxn ang="0">
                  <a:pos x="40" y="2678"/>
                </a:cxn>
                <a:cxn ang="0">
                  <a:pos x="110" y="2840"/>
                </a:cxn>
                <a:cxn ang="0">
                  <a:pos x="206" y="2986"/>
                </a:cxn>
                <a:cxn ang="0">
                  <a:pos x="330" y="3108"/>
                </a:cxn>
                <a:cxn ang="0">
                  <a:pos x="474" y="3206"/>
                </a:cxn>
                <a:cxn ang="0">
                  <a:pos x="638" y="3276"/>
                </a:cxn>
                <a:cxn ang="0">
                  <a:pos x="814" y="3312"/>
                </a:cxn>
                <a:cxn ang="0">
                  <a:pos x="5486" y="3316"/>
                </a:cxn>
                <a:cxn ang="0">
                  <a:pos x="5620" y="3302"/>
                </a:cxn>
                <a:cxn ang="0">
                  <a:pos x="5746" y="3264"/>
                </a:cxn>
                <a:cxn ang="0">
                  <a:pos x="5860" y="3202"/>
                </a:cxn>
                <a:cxn ang="0">
                  <a:pos x="5958" y="3120"/>
                </a:cxn>
                <a:cxn ang="0">
                  <a:pos x="6040" y="3022"/>
                </a:cxn>
                <a:cxn ang="0">
                  <a:pos x="6102" y="2908"/>
                </a:cxn>
                <a:cxn ang="0">
                  <a:pos x="6140" y="2782"/>
                </a:cxn>
                <a:cxn ang="0">
                  <a:pos x="6154" y="2646"/>
                </a:cxn>
                <a:cxn ang="0">
                  <a:pos x="6146" y="2548"/>
                </a:cxn>
                <a:cxn ang="0">
                  <a:pos x="6116" y="2422"/>
                </a:cxn>
                <a:cxn ang="0">
                  <a:pos x="6062" y="2308"/>
                </a:cxn>
                <a:cxn ang="0">
                  <a:pos x="5988" y="2206"/>
                </a:cxn>
                <a:cxn ang="0">
                  <a:pos x="5898" y="2120"/>
                </a:cxn>
                <a:cxn ang="0">
                  <a:pos x="5792" y="2054"/>
                </a:cxn>
                <a:cxn ang="0">
                  <a:pos x="5674" y="2006"/>
                </a:cxn>
                <a:cxn ang="0">
                  <a:pos x="5546" y="1982"/>
                </a:cxn>
              </a:cxnLst>
              <a:rect l="0" t="0" r="r" b="b"/>
              <a:pathLst>
                <a:path w="6154" h="3316">
                  <a:moveTo>
                    <a:pt x="5512" y="1980"/>
                  </a:moveTo>
                  <a:lnTo>
                    <a:pt x="5512" y="1980"/>
                  </a:lnTo>
                  <a:lnTo>
                    <a:pt x="5504" y="1928"/>
                  </a:lnTo>
                  <a:lnTo>
                    <a:pt x="5492" y="1876"/>
                  </a:lnTo>
                  <a:lnTo>
                    <a:pt x="5478" y="1826"/>
                  </a:lnTo>
                  <a:lnTo>
                    <a:pt x="5462" y="1778"/>
                  </a:lnTo>
                  <a:lnTo>
                    <a:pt x="5446" y="1730"/>
                  </a:lnTo>
                  <a:lnTo>
                    <a:pt x="5426" y="1682"/>
                  </a:lnTo>
                  <a:lnTo>
                    <a:pt x="5404" y="1636"/>
                  </a:lnTo>
                  <a:lnTo>
                    <a:pt x="5380" y="1592"/>
                  </a:lnTo>
                  <a:lnTo>
                    <a:pt x="5354" y="1548"/>
                  </a:lnTo>
                  <a:lnTo>
                    <a:pt x="5326" y="1506"/>
                  </a:lnTo>
                  <a:lnTo>
                    <a:pt x="5296" y="1466"/>
                  </a:lnTo>
                  <a:lnTo>
                    <a:pt x="5266" y="1426"/>
                  </a:lnTo>
                  <a:lnTo>
                    <a:pt x="5234" y="1388"/>
                  </a:lnTo>
                  <a:lnTo>
                    <a:pt x="5198" y="1350"/>
                  </a:lnTo>
                  <a:lnTo>
                    <a:pt x="5162" y="1316"/>
                  </a:lnTo>
                  <a:lnTo>
                    <a:pt x="5126" y="1282"/>
                  </a:lnTo>
                  <a:lnTo>
                    <a:pt x="5086" y="1250"/>
                  </a:lnTo>
                  <a:lnTo>
                    <a:pt x="5046" y="1220"/>
                  </a:lnTo>
                  <a:lnTo>
                    <a:pt x="5006" y="1190"/>
                  </a:lnTo>
                  <a:lnTo>
                    <a:pt x="4962" y="1164"/>
                  </a:lnTo>
                  <a:lnTo>
                    <a:pt x="4918" y="1138"/>
                  </a:lnTo>
                  <a:lnTo>
                    <a:pt x="4874" y="1116"/>
                  </a:lnTo>
                  <a:lnTo>
                    <a:pt x="4826" y="1094"/>
                  </a:lnTo>
                  <a:lnTo>
                    <a:pt x="4780" y="1074"/>
                  </a:lnTo>
                  <a:lnTo>
                    <a:pt x="4732" y="1058"/>
                  </a:lnTo>
                  <a:lnTo>
                    <a:pt x="4682" y="1042"/>
                  </a:lnTo>
                  <a:lnTo>
                    <a:pt x="4632" y="1030"/>
                  </a:lnTo>
                  <a:lnTo>
                    <a:pt x="4580" y="1020"/>
                  </a:lnTo>
                  <a:lnTo>
                    <a:pt x="4528" y="1010"/>
                  </a:lnTo>
                  <a:lnTo>
                    <a:pt x="4476" y="1004"/>
                  </a:lnTo>
                  <a:lnTo>
                    <a:pt x="4422" y="1002"/>
                  </a:lnTo>
                  <a:lnTo>
                    <a:pt x="4368" y="1000"/>
                  </a:lnTo>
                  <a:lnTo>
                    <a:pt x="4368" y="1000"/>
                  </a:lnTo>
                  <a:lnTo>
                    <a:pt x="4302" y="1002"/>
                  </a:lnTo>
                  <a:lnTo>
                    <a:pt x="4236" y="1008"/>
                  </a:lnTo>
                  <a:lnTo>
                    <a:pt x="4236" y="1008"/>
                  </a:lnTo>
                  <a:lnTo>
                    <a:pt x="4212" y="952"/>
                  </a:lnTo>
                  <a:lnTo>
                    <a:pt x="4184" y="898"/>
                  </a:lnTo>
                  <a:lnTo>
                    <a:pt x="4156" y="846"/>
                  </a:lnTo>
                  <a:lnTo>
                    <a:pt x="4126" y="794"/>
                  </a:lnTo>
                  <a:lnTo>
                    <a:pt x="4094" y="744"/>
                  </a:lnTo>
                  <a:lnTo>
                    <a:pt x="4060" y="694"/>
                  </a:lnTo>
                  <a:lnTo>
                    <a:pt x="4024" y="646"/>
                  </a:lnTo>
                  <a:lnTo>
                    <a:pt x="3988" y="600"/>
                  </a:lnTo>
                  <a:lnTo>
                    <a:pt x="3948" y="554"/>
                  </a:lnTo>
                  <a:lnTo>
                    <a:pt x="3908" y="512"/>
                  </a:lnTo>
                  <a:lnTo>
                    <a:pt x="3866" y="470"/>
                  </a:lnTo>
                  <a:lnTo>
                    <a:pt x="3822" y="428"/>
                  </a:lnTo>
                  <a:lnTo>
                    <a:pt x="3778" y="390"/>
                  </a:lnTo>
                  <a:lnTo>
                    <a:pt x="3732" y="352"/>
                  </a:lnTo>
                  <a:lnTo>
                    <a:pt x="3684" y="316"/>
                  </a:lnTo>
                  <a:lnTo>
                    <a:pt x="3636" y="282"/>
                  </a:lnTo>
                  <a:lnTo>
                    <a:pt x="3586" y="248"/>
                  </a:lnTo>
                  <a:lnTo>
                    <a:pt x="3534" y="218"/>
                  </a:lnTo>
                  <a:lnTo>
                    <a:pt x="3482" y="190"/>
                  </a:lnTo>
                  <a:lnTo>
                    <a:pt x="3428" y="162"/>
                  </a:lnTo>
                  <a:lnTo>
                    <a:pt x="3372" y="138"/>
                  </a:lnTo>
                  <a:lnTo>
                    <a:pt x="3316" y="114"/>
                  </a:lnTo>
                  <a:lnTo>
                    <a:pt x="3260" y="92"/>
                  </a:lnTo>
                  <a:lnTo>
                    <a:pt x="3202" y="74"/>
                  </a:lnTo>
                  <a:lnTo>
                    <a:pt x="3144" y="56"/>
                  </a:lnTo>
                  <a:lnTo>
                    <a:pt x="3084" y="42"/>
                  </a:lnTo>
                  <a:lnTo>
                    <a:pt x="3024" y="30"/>
                  </a:lnTo>
                  <a:lnTo>
                    <a:pt x="2962" y="18"/>
                  </a:lnTo>
                  <a:lnTo>
                    <a:pt x="2900" y="10"/>
                  </a:lnTo>
                  <a:lnTo>
                    <a:pt x="2838" y="4"/>
                  </a:lnTo>
                  <a:lnTo>
                    <a:pt x="2774" y="0"/>
                  </a:lnTo>
                  <a:lnTo>
                    <a:pt x="2710" y="0"/>
                  </a:lnTo>
                  <a:lnTo>
                    <a:pt x="2710" y="0"/>
                  </a:lnTo>
                  <a:lnTo>
                    <a:pt x="2630" y="2"/>
                  </a:lnTo>
                  <a:lnTo>
                    <a:pt x="2550" y="8"/>
                  </a:lnTo>
                  <a:lnTo>
                    <a:pt x="2472" y="16"/>
                  </a:lnTo>
                  <a:lnTo>
                    <a:pt x="2394" y="30"/>
                  </a:lnTo>
                  <a:lnTo>
                    <a:pt x="2318" y="46"/>
                  </a:lnTo>
                  <a:lnTo>
                    <a:pt x="2242" y="66"/>
                  </a:lnTo>
                  <a:lnTo>
                    <a:pt x="2168" y="90"/>
                  </a:lnTo>
                  <a:lnTo>
                    <a:pt x="2096" y="116"/>
                  </a:lnTo>
                  <a:lnTo>
                    <a:pt x="2026" y="146"/>
                  </a:lnTo>
                  <a:lnTo>
                    <a:pt x="1958" y="180"/>
                  </a:lnTo>
                  <a:lnTo>
                    <a:pt x="1892" y="216"/>
                  </a:lnTo>
                  <a:lnTo>
                    <a:pt x="1826" y="256"/>
                  </a:lnTo>
                  <a:lnTo>
                    <a:pt x="1764" y="296"/>
                  </a:lnTo>
                  <a:lnTo>
                    <a:pt x="1702" y="342"/>
                  </a:lnTo>
                  <a:lnTo>
                    <a:pt x="1644" y="388"/>
                  </a:lnTo>
                  <a:lnTo>
                    <a:pt x="1586" y="438"/>
                  </a:lnTo>
                  <a:lnTo>
                    <a:pt x="1532" y="490"/>
                  </a:lnTo>
                  <a:lnTo>
                    <a:pt x="1480" y="546"/>
                  </a:lnTo>
                  <a:lnTo>
                    <a:pt x="1432" y="602"/>
                  </a:lnTo>
                  <a:lnTo>
                    <a:pt x="1386" y="662"/>
                  </a:lnTo>
                  <a:lnTo>
                    <a:pt x="1340" y="724"/>
                  </a:lnTo>
                  <a:lnTo>
                    <a:pt x="1300" y="786"/>
                  </a:lnTo>
                  <a:lnTo>
                    <a:pt x="1262" y="852"/>
                  </a:lnTo>
                  <a:lnTo>
                    <a:pt x="1226" y="920"/>
                  </a:lnTo>
                  <a:lnTo>
                    <a:pt x="1194" y="988"/>
                  </a:lnTo>
                  <a:lnTo>
                    <a:pt x="1164" y="1058"/>
                  </a:lnTo>
                  <a:lnTo>
                    <a:pt x="1138" y="1132"/>
                  </a:lnTo>
                  <a:lnTo>
                    <a:pt x="1116" y="1204"/>
                  </a:lnTo>
                  <a:lnTo>
                    <a:pt x="1096" y="1280"/>
                  </a:lnTo>
                  <a:lnTo>
                    <a:pt x="1080" y="1356"/>
                  </a:lnTo>
                  <a:lnTo>
                    <a:pt x="1068" y="1434"/>
                  </a:lnTo>
                  <a:lnTo>
                    <a:pt x="1058" y="1514"/>
                  </a:lnTo>
                  <a:lnTo>
                    <a:pt x="1058" y="1514"/>
                  </a:lnTo>
                  <a:lnTo>
                    <a:pt x="1022" y="1508"/>
                  </a:lnTo>
                  <a:lnTo>
                    <a:pt x="984" y="1504"/>
                  </a:lnTo>
                  <a:lnTo>
                    <a:pt x="946" y="1500"/>
                  </a:lnTo>
                  <a:lnTo>
                    <a:pt x="908" y="1500"/>
                  </a:lnTo>
                  <a:lnTo>
                    <a:pt x="908" y="1500"/>
                  </a:lnTo>
                  <a:lnTo>
                    <a:pt x="860" y="1502"/>
                  </a:lnTo>
                  <a:lnTo>
                    <a:pt x="814" y="1504"/>
                  </a:lnTo>
                  <a:lnTo>
                    <a:pt x="770" y="1510"/>
                  </a:lnTo>
                  <a:lnTo>
                    <a:pt x="724" y="1518"/>
                  </a:lnTo>
                  <a:lnTo>
                    <a:pt x="680" y="1528"/>
                  </a:lnTo>
                  <a:lnTo>
                    <a:pt x="638" y="1540"/>
                  </a:lnTo>
                  <a:lnTo>
                    <a:pt x="596" y="1556"/>
                  </a:lnTo>
                  <a:lnTo>
                    <a:pt x="554" y="1572"/>
                  </a:lnTo>
                  <a:lnTo>
                    <a:pt x="514" y="1590"/>
                  </a:lnTo>
                  <a:lnTo>
                    <a:pt x="474" y="1610"/>
                  </a:lnTo>
                  <a:lnTo>
                    <a:pt x="436" y="1632"/>
                  </a:lnTo>
                  <a:lnTo>
                    <a:pt x="400" y="1656"/>
                  </a:lnTo>
                  <a:lnTo>
                    <a:pt x="364" y="1680"/>
                  </a:lnTo>
                  <a:lnTo>
                    <a:pt x="330" y="1708"/>
                  </a:lnTo>
                  <a:lnTo>
                    <a:pt x="296" y="1736"/>
                  </a:lnTo>
                  <a:lnTo>
                    <a:pt x="266" y="1766"/>
                  </a:lnTo>
                  <a:lnTo>
                    <a:pt x="236" y="1798"/>
                  </a:lnTo>
                  <a:lnTo>
                    <a:pt x="206" y="1830"/>
                  </a:lnTo>
                  <a:lnTo>
                    <a:pt x="180" y="1864"/>
                  </a:lnTo>
                  <a:lnTo>
                    <a:pt x="154" y="1900"/>
                  </a:lnTo>
                  <a:lnTo>
                    <a:pt x="130" y="1938"/>
                  </a:lnTo>
                  <a:lnTo>
                    <a:pt x="110" y="1976"/>
                  </a:lnTo>
                  <a:lnTo>
                    <a:pt x="90" y="2014"/>
                  </a:lnTo>
                  <a:lnTo>
                    <a:pt x="70" y="2054"/>
                  </a:lnTo>
                  <a:lnTo>
                    <a:pt x="54" y="2096"/>
                  </a:lnTo>
                  <a:lnTo>
                    <a:pt x="40" y="2138"/>
                  </a:lnTo>
                  <a:lnTo>
                    <a:pt x="28" y="2182"/>
                  </a:lnTo>
                  <a:lnTo>
                    <a:pt x="18" y="2224"/>
                  </a:lnTo>
                  <a:lnTo>
                    <a:pt x="10" y="2270"/>
                  </a:lnTo>
                  <a:lnTo>
                    <a:pt x="4" y="2316"/>
                  </a:lnTo>
                  <a:lnTo>
                    <a:pt x="0" y="2362"/>
                  </a:lnTo>
                  <a:lnTo>
                    <a:pt x="0" y="2408"/>
                  </a:lnTo>
                  <a:lnTo>
                    <a:pt x="0" y="2408"/>
                  </a:lnTo>
                  <a:lnTo>
                    <a:pt x="0" y="2454"/>
                  </a:lnTo>
                  <a:lnTo>
                    <a:pt x="4" y="2500"/>
                  </a:lnTo>
                  <a:lnTo>
                    <a:pt x="10" y="2546"/>
                  </a:lnTo>
                  <a:lnTo>
                    <a:pt x="18" y="2590"/>
                  </a:lnTo>
                  <a:lnTo>
                    <a:pt x="28" y="2634"/>
                  </a:lnTo>
                  <a:lnTo>
                    <a:pt x="40" y="2678"/>
                  </a:lnTo>
                  <a:lnTo>
                    <a:pt x="54" y="2720"/>
                  </a:lnTo>
                  <a:lnTo>
                    <a:pt x="70" y="2762"/>
                  </a:lnTo>
                  <a:lnTo>
                    <a:pt x="90" y="2802"/>
                  </a:lnTo>
                  <a:lnTo>
                    <a:pt x="110" y="2840"/>
                  </a:lnTo>
                  <a:lnTo>
                    <a:pt x="130" y="2878"/>
                  </a:lnTo>
                  <a:lnTo>
                    <a:pt x="154" y="2916"/>
                  </a:lnTo>
                  <a:lnTo>
                    <a:pt x="180" y="2952"/>
                  </a:lnTo>
                  <a:lnTo>
                    <a:pt x="206" y="2986"/>
                  </a:lnTo>
                  <a:lnTo>
                    <a:pt x="236" y="3018"/>
                  </a:lnTo>
                  <a:lnTo>
                    <a:pt x="266" y="3050"/>
                  </a:lnTo>
                  <a:lnTo>
                    <a:pt x="296" y="3080"/>
                  </a:lnTo>
                  <a:lnTo>
                    <a:pt x="330" y="3108"/>
                  </a:lnTo>
                  <a:lnTo>
                    <a:pt x="364" y="3136"/>
                  </a:lnTo>
                  <a:lnTo>
                    <a:pt x="400" y="3160"/>
                  </a:lnTo>
                  <a:lnTo>
                    <a:pt x="436" y="3184"/>
                  </a:lnTo>
                  <a:lnTo>
                    <a:pt x="474" y="3206"/>
                  </a:lnTo>
                  <a:lnTo>
                    <a:pt x="514" y="3226"/>
                  </a:lnTo>
                  <a:lnTo>
                    <a:pt x="554" y="3244"/>
                  </a:lnTo>
                  <a:lnTo>
                    <a:pt x="596" y="3260"/>
                  </a:lnTo>
                  <a:lnTo>
                    <a:pt x="638" y="3276"/>
                  </a:lnTo>
                  <a:lnTo>
                    <a:pt x="680" y="3288"/>
                  </a:lnTo>
                  <a:lnTo>
                    <a:pt x="724" y="3298"/>
                  </a:lnTo>
                  <a:lnTo>
                    <a:pt x="770" y="3306"/>
                  </a:lnTo>
                  <a:lnTo>
                    <a:pt x="814" y="3312"/>
                  </a:lnTo>
                  <a:lnTo>
                    <a:pt x="860" y="3314"/>
                  </a:lnTo>
                  <a:lnTo>
                    <a:pt x="908" y="3316"/>
                  </a:lnTo>
                  <a:lnTo>
                    <a:pt x="5486" y="3316"/>
                  </a:lnTo>
                  <a:lnTo>
                    <a:pt x="5486" y="3316"/>
                  </a:lnTo>
                  <a:lnTo>
                    <a:pt x="5520" y="3316"/>
                  </a:lnTo>
                  <a:lnTo>
                    <a:pt x="5554" y="3312"/>
                  </a:lnTo>
                  <a:lnTo>
                    <a:pt x="5588" y="3308"/>
                  </a:lnTo>
                  <a:lnTo>
                    <a:pt x="5620" y="3302"/>
                  </a:lnTo>
                  <a:lnTo>
                    <a:pt x="5652" y="3294"/>
                  </a:lnTo>
                  <a:lnTo>
                    <a:pt x="5684" y="3286"/>
                  </a:lnTo>
                  <a:lnTo>
                    <a:pt x="5716" y="3276"/>
                  </a:lnTo>
                  <a:lnTo>
                    <a:pt x="5746" y="3264"/>
                  </a:lnTo>
                  <a:lnTo>
                    <a:pt x="5776" y="3250"/>
                  </a:lnTo>
                  <a:lnTo>
                    <a:pt x="5804" y="3236"/>
                  </a:lnTo>
                  <a:lnTo>
                    <a:pt x="5832" y="3220"/>
                  </a:lnTo>
                  <a:lnTo>
                    <a:pt x="5860" y="3202"/>
                  </a:lnTo>
                  <a:lnTo>
                    <a:pt x="5886" y="3184"/>
                  </a:lnTo>
                  <a:lnTo>
                    <a:pt x="5910" y="3164"/>
                  </a:lnTo>
                  <a:lnTo>
                    <a:pt x="5934" y="3142"/>
                  </a:lnTo>
                  <a:lnTo>
                    <a:pt x="5958" y="3120"/>
                  </a:lnTo>
                  <a:lnTo>
                    <a:pt x="5980" y="3096"/>
                  </a:lnTo>
                  <a:lnTo>
                    <a:pt x="6002" y="3072"/>
                  </a:lnTo>
                  <a:lnTo>
                    <a:pt x="6022" y="3048"/>
                  </a:lnTo>
                  <a:lnTo>
                    <a:pt x="6040" y="3022"/>
                  </a:lnTo>
                  <a:lnTo>
                    <a:pt x="6058" y="2994"/>
                  </a:lnTo>
                  <a:lnTo>
                    <a:pt x="6074" y="2966"/>
                  </a:lnTo>
                  <a:lnTo>
                    <a:pt x="6088" y="2938"/>
                  </a:lnTo>
                  <a:lnTo>
                    <a:pt x="6102" y="2908"/>
                  </a:lnTo>
                  <a:lnTo>
                    <a:pt x="6114" y="2878"/>
                  </a:lnTo>
                  <a:lnTo>
                    <a:pt x="6124" y="2846"/>
                  </a:lnTo>
                  <a:lnTo>
                    <a:pt x="6134" y="2814"/>
                  </a:lnTo>
                  <a:lnTo>
                    <a:pt x="6140" y="2782"/>
                  </a:lnTo>
                  <a:lnTo>
                    <a:pt x="6146" y="2748"/>
                  </a:lnTo>
                  <a:lnTo>
                    <a:pt x="6150" y="2716"/>
                  </a:lnTo>
                  <a:lnTo>
                    <a:pt x="6154" y="2682"/>
                  </a:lnTo>
                  <a:lnTo>
                    <a:pt x="6154" y="2646"/>
                  </a:lnTo>
                  <a:lnTo>
                    <a:pt x="6154" y="2646"/>
                  </a:lnTo>
                  <a:lnTo>
                    <a:pt x="6154" y="2614"/>
                  </a:lnTo>
                  <a:lnTo>
                    <a:pt x="6150" y="2580"/>
                  </a:lnTo>
                  <a:lnTo>
                    <a:pt x="6146" y="2548"/>
                  </a:lnTo>
                  <a:lnTo>
                    <a:pt x="6142" y="2516"/>
                  </a:lnTo>
                  <a:lnTo>
                    <a:pt x="6134" y="2484"/>
                  </a:lnTo>
                  <a:lnTo>
                    <a:pt x="6126" y="2452"/>
                  </a:lnTo>
                  <a:lnTo>
                    <a:pt x="6116" y="2422"/>
                  </a:lnTo>
                  <a:lnTo>
                    <a:pt x="6104" y="2392"/>
                  </a:lnTo>
                  <a:lnTo>
                    <a:pt x="6092" y="2364"/>
                  </a:lnTo>
                  <a:lnTo>
                    <a:pt x="6078" y="2336"/>
                  </a:lnTo>
                  <a:lnTo>
                    <a:pt x="6062" y="2308"/>
                  </a:lnTo>
                  <a:lnTo>
                    <a:pt x="6046" y="2282"/>
                  </a:lnTo>
                  <a:lnTo>
                    <a:pt x="6028" y="2256"/>
                  </a:lnTo>
                  <a:lnTo>
                    <a:pt x="6008" y="2230"/>
                  </a:lnTo>
                  <a:lnTo>
                    <a:pt x="5988" y="2206"/>
                  </a:lnTo>
                  <a:lnTo>
                    <a:pt x="5968" y="2184"/>
                  </a:lnTo>
                  <a:lnTo>
                    <a:pt x="5946" y="2162"/>
                  </a:lnTo>
                  <a:lnTo>
                    <a:pt x="5922" y="2140"/>
                  </a:lnTo>
                  <a:lnTo>
                    <a:pt x="5898" y="2120"/>
                  </a:lnTo>
                  <a:lnTo>
                    <a:pt x="5872" y="2102"/>
                  </a:lnTo>
                  <a:lnTo>
                    <a:pt x="5846" y="2084"/>
                  </a:lnTo>
                  <a:lnTo>
                    <a:pt x="5820" y="2068"/>
                  </a:lnTo>
                  <a:lnTo>
                    <a:pt x="5792" y="2054"/>
                  </a:lnTo>
                  <a:lnTo>
                    <a:pt x="5764" y="2040"/>
                  </a:lnTo>
                  <a:lnTo>
                    <a:pt x="5734" y="2026"/>
                  </a:lnTo>
                  <a:lnTo>
                    <a:pt x="5704" y="2016"/>
                  </a:lnTo>
                  <a:lnTo>
                    <a:pt x="5674" y="2006"/>
                  </a:lnTo>
                  <a:lnTo>
                    <a:pt x="5642" y="1998"/>
                  </a:lnTo>
                  <a:lnTo>
                    <a:pt x="5612" y="1990"/>
                  </a:lnTo>
                  <a:lnTo>
                    <a:pt x="5578" y="1986"/>
                  </a:lnTo>
                  <a:lnTo>
                    <a:pt x="5546" y="1982"/>
                  </a:lnTo>
                  <a:lnTo>
                    <a:pt x="5512" y="1980"/>
                  </a:lnTo>
                  <a:lnTo>
                    <a:pt x="5512" y="1980"/>
                  </a:lnTo>
                  <a:close/>
                </a:path>
              </a:pathLst>
            </a:cu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31082" hangingPunct="0">
                <a:defRPr/>
              </a:pPr>
              <a:endParaRPr lang="zh-CN" altLang="en-US" sz="533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Helvetica Neue Medium"/>
              </a:endParaRPr>
            </a:p>
          </p:txBody>
        </p:sp>
        <p:sp>
          <p:nvSpPr>
            <p:cNvPr id="255" name="矩形 254"/>
            <p:cNvSpPr/>
            <p:nvPr/>
          </p:nvSpPr>
          <p:spPr>
            <a:xfrm>
              <a:off x="10247303" y="3769175"/>
              <a:ext cx="130008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428">
                <a:defRPr/>
              </a:pPr>
              <a:r>
                <a:rPr lang="zh-CN" altLang="en-US" sz="1200" b="1" kern="0" dirty="0">
                  <a:solidFill>
                    <a:srgbClr val="666666">
                      <a:lumMod val="75000"/>
                    </a:srgbClr>
                  </a:solidFill>
                </a:rPr>
                <a:t>部联网中心</a:t>
              </a:r>
            </a:p>
          </p:txBody>
        </p:sp>
      </p:grpSp>
      <p:grpSp>
        <p:nvGrpSpPr>
          <p:cNvPr id="256" name="组合 255"/>
          <p:cNvGrpSpPr/>
          <p:nvPr/>
        </p:nvGrpSpPr>
        <p:grpSpPr>
          <a:xfrm>
            <a:off x="4993415" y="1991396"/>
            <a:ext cx="916335" cy="275059"/>
            <a:chOff x="9666873" y="4404131"/>
            <a:chExt cx="1214437" cy="1016000"/>
          </a:xfrm>
        </p:grpSpPr>
        <p:sp>
          <p:nvSpPr>
            <p:cNvPr id="257" name="Freeform 167"/>
            <p:cNvSpPr>
              <a:spLocks/>
            </p:cNvSpPr>
            <p:nvPr/>
          </p:nvSpPr>
          <p:spPr bwMode="auto">
            <a:xfrm>
              <a:off x="9719261" y="4753381"/>
              <a:ext cx="1106487" cy="666750"/>
            </a:xfrm>
            <a:custGeom>
              <a:avLst/>
              <a:gdLst/>
              <a:ahLst/>
              <a:cxnLst>
                <a:cxn ang="0">
                  <a:pos x="295" y="1"/>
                </a:cxn>
                <a:cxn ang="0">
                  <a:pos x="295" y="85"/>
                </a:cxn>
                <a:cxn ang="0">
                  <a:pos x="252" y="145"/>
                </a:cxn>
                <a:cxn ang="0">
                  <a:pos x="44" y="145"/>
                </a:cxn>
                <a:cxn ang="0">
                  <a:pos x="1" y="84"/>
                </a:cxn>
                <a:cxn ang="0">
                  <a:pos x="1" y="0"/>
                </a:cxn>
                <a:cxn ang="0">
                  <a:pos x="44" y="61"/>
                </a:cxn>
                <a:cxn ang="0">
                  <a:pos x="253" y="61"/>
                </a:cxn>
                <a:cxn ang="0">
                  <a:pos x="295" y="1"/>
                </a:cxn>
              </a:cxnLst>
              <a:rect l="0" t="0" r="r" b="b"/>
              <a:pathLst>
                <a:path w="295" h="178">
                  <a:moveTo>
                    <a:pt x="295" y="1"/>
                  </a:moveTo>
                  <a:cubicBezTo>
                    <a:pt x="295" y="85"/>
                    <a:pt x="295" y="85"/>
                    <a:pt x="295" y="85"/>
                  </a:cubicBezTo>
                  <a:cubicBezTo>
                    <a:pt x="295" y="106"/>
                    <a:pt x="281" y="128"/>
                    <a:pt x="252" y="145"/>
                  </a:cubicBezTo>
                  <a:cubicBezTo>
                    <a:pt x="195" y="178"/>
                    <a:pt x="102" y="178"/>
                    <a:pt x="44" y="145"/>
                  </a:cubicBezTo>
                  <a:cubicBezTo>
                    <a:pt x="15" y="128"/>
                    <a:pt x="0" y="106"/>
                    <a:pt x="1" y="8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2"/>
                    <a:pt x="15" y="44"/>
                    <a:pt x="44" y="61"/>
                  </a:cubicBezTo>
                  <a:cubicBezTo>
                    <a:pt x="102" y="94"/>
                    <a:pt x="195" y="94"/>
                    <a:pt x="253" y="61"/>
                  </a:cubicBezTo>
                  <a:cubicBezTo>
                    <a:pt x="281" y="44"/>
                    <a:pt x="295" y="23"/>
                    <a:pt x="295" y="1"/>
                  </a:cubicBezTo>
                  <a:close/>
                </a:path>
              </a:pathLst>
            </a:custGeom>
            <a:solidFill>
              <a:srgbClr val="E0E0E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712944">
                <a:defRPr/>
              </a:pPr>
              <a:endParaRPr lang="zh-CN" altLang="en-US" sz="1599" kern="0">
                <a:solidFill>
                  <a:srgbClr val="DDDDDD"/>
                </a:solidFill>
                <a:cs typeface="+mn-ea"/>
                <a:sym typeface="+mn-lt"/>
              </a:endParaRPr>
            </a:p>
          </p:txBody>
        </p:sp>
        <p:sp>
          <p:nvSpPr>
            <p:cNvPr id="258" name="Freeform 168"/>
            <p:cNvSpPr>
              <a:spLocks/>
            </p:cNvSpPr>
            <p:nvPr/>
          </p:nvSpPr>
          <p:spPr bwMode="auto">
            <a:xfrm>
              <a:off x="9666873" y="4404131"/>
              <a:ext cx="1214437" cy="701675"/>
            </a:xfrm>
            <a:custGeom>
              <a:avLst/>
              <a:gdLst/>
              <a:ahLst/>
              <a:cxnLst>
                <a:cxn ang="0">
                  <a:pos x="266" y="33"/>
                </a:cxn>
                <a:cxn ang="0">
                  <a:pos x="267" y="154"/>
                </a:cxn>
                <a:cxn ang="0">
                  <a:pos x="58" y="154"/>
                </a:cxn>
                <a:cxn ang="0">
                  <a:pos x="58" y="33"/>
                </a:cxn>
                <a:cxn ang="0">
                  <a:pos x="266" y="33"/>
                </a:cxn>
              </a:cxnLst>
              <a:rect l="0" t="0" r="r" b="b"/>
              <a:pathLst>
                <a:path w="324" h="187">
                  <a:moveTo>
                    <a:pt x="266" y="33"/>
                  </a:moveTo>
                  <a:cubicBezTo>
                    <a:pt x="324" y="66"/>
                    <a:pt x="324" y="120"/>
                    <a:pt x="267" y="154"/>
                  </a:cubicBezTo>
                  <a:cubicBezTo>
                    <a:pt x="209" y="187"/>
                    <a:pt x="116" y="187"/>
                    <a:pt x="58" y="154"/>
                  </a:cubicBezTo>
                  <a:cubicBezTo>
                    <a:pt x="1" y="120"/>
                    <a:pt x="0" y="66"/>
                    <a:pt x="58" y="33"/>
                  </a:cubicBezTo>
                  <a:cubicBezTo>
                    <a:pt x="115" y="0"/>
                    <a:pt x="208" y="0"/>
                    <a:pt x="266" y="33"/>
                  </a:cubicBezTo>
                  <a:close/>
                </a:path>
              </a:pathLst>
            </a:custGeom>
            <a:solidFill>
              <a:srgbClr val="DDDDDD"/>
            </a:soli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712944">
                <a:defRPr/>
              </a:pPr>
              <a:endParaRPr lang="zh-CN" altLang="en-US" sz="1599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  <p:sp>
          <p:nvSpPr>
            <p:cNvPr id="259" name="Freeform 169"/>
            <p:cNvSpPr>
              <a:spLocks/>
            </p:cNvSpPr>
            <p:nvPr/>
          </p:nvSpPr>
          <p:spPr bwMode="auto">
            <a:xfrm>
              <a:off x="9775518" y="4472975"/>
              <a:ext cx="1000321" cy="550846"/>
            </a:xfrm>
            <a:custGeom>
              <a:avLst/>
              <a:gdLst/>
              <a:ahLst/>
              <a:cxnLst>
                <a:cxn ang="0">
                  <a:pos x="123" y="121"/>
                </a:cxn>
                <a:cxn ang="0">
                  <a:pos x="31" y="99"/>
                </a:cxn>
                <a:cxn ang="0">
                  <a:pos x="0" y="60"/>
                </a:cxn>
                <a:cxn ang="0">
                  <a:pos x="30" y="22"/>
                </a:cxn>
                <a:cxn ang="0">
                  <a:pos x="122" y="0"/>
                </a:cxn>
                <a:cxn ang="0">
                  <a:pos x="214" y="22"/>
                </a:cxn>
                <a:cxn ang="0">
                  <a:pos x="245" y="61"/>
                </a:cxn>
                <a:cxn ang="0">
                  <a:pos x="214" y="99"/>
                </a:cxn>
                <a:cxn ang="0">
                  <a:pos x="123" y="121"/>
                </a:cxn>
              </a:cxnLst>
              <a:rect l="0" t="0" r="r" b="b"/>
              <a:pathLst>
                <a:path w="245" h="121">
                  <a:moveTo>
                    <a:pt x="123" y="121"/>
                  </a:moveTo>
                  <a:cubicBezTo>
                    <a:pt x="88" y="121"/>
                    <a:pt x="55" y="113"/>
                    <a:pt x="31" y="99"/>
                  </a:cubicBezTo>
                  <a:cubicBezTo>
                    <a:pt x="11" y="88"/>
                    <a:pt x="0" y="74"/>
                    <a:pt x="0" y="60"/>
                  </a:cubicBezTo>
                  <a:cubicBezTo>
                    <a:pt x="0" y="47"/>
                    <a:pt x="11" y="33"/>
                    <a:pt x="30" y="22"/>
                  </a:cubicBezTo>
                  <a:cubicBezTo>
                    <a:pt x="54" y="8"/>
                    <a:pt x="87" y="0"/>
                    <a:pt x="122" y="0"/>
                  </a:cubicBezTo>
                  <a:cubicBezTo>
                    <a:pt x="156" y="0"/>
                    <a:pt x="190" y="8"/>
                    <a:pt x="214" y="22"/>
                  </a:cubicBezTo>
                  <a:cubicBezTo>
                    <a:pt x="233" y="33"/>
                    <a:pt x="245" y="47"/>
                    <a:pt x="245" y="61"/>
                  </a:cubicBezTo>
                  <a:cubicBezTo>
                    <a:pt x="245" y="74"/>
                    <a:pt x="234" y="88"/>
                    <a:pt x="214" y="99"/>
                  </a:cubicBezTo>
                  <a:cubicBezTo>
                    <a:pt x="191" y="113"/>
                    <a:pt x="157" y="121"/>
                    <a:pt x="123" y="12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712944">
                <a:defRPr/>
              </a:pPr>
              <a:endParaRPr lang="zh-CN" altLang="en-US" sz="1599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60" name="图片 259">
            <a:extLst>
              <a:ext uri="{FF2B5EF4-FFF2-40B4-BE49-F238E27FC236}">
                <a16:creationId xmlns:a16="http://schemas.microsoft.com/office/drawing/2014/main" id="{5A2FC3E2-574B-4C4D-BD0C-B65D103630F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20" y="1571467"/>
            <a:ext cx="707348" cy="548783"/>
          </a:xfrm>
          <a:prstGeom prst="rect">
            <a:avLst/>
          </a:prstGeom>
          <a:effectLst>
            <a:outerShdw blurRad="50800" dist="50800" dir="2700000" sx="80000" sy="80000" algn="ctr" rotWithShape="0">
              <a:srgbClr val="EBEBEB">
                <a:lumMod val="75000"/>
              </a:srgbClr>
            </a:outerShdw>
          </a:effectLst>
        </p:spPr>
      </p:pic>
      <p:sp>
        <p:nvSpPr>
          <p:cNvPr id="261" name="矩形 260">
            <a:extLst>
              <a:ext uri="{FF2B5EF4-FFF2-40B4-BE49-F238E27FC236}">
                <a16:creationId xmlns:a16="http://schemas.microsoft.com/office/drawing/2014/main" id="{BAF3DA56-1AF1-E84D-8E72-8D31DCEC7B31}"/>
              </a:ext>
            </a:extLst>
          </p:cNvPr>
          <p:cNvSpPr/>
          <p:nvPr/>
        </p:nvSpPr>
        <p:spPr>
          <a:xfrm>
            <a:off x="5097971" y="2341935"/>
            <a:ext cx="87556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10386">
              <a:lnSpc>
                <a:spcPct val="90000"/>
              </a:lnSpc>
              <a:spcBef>
                <a:spcPct val="20000"/>
              </a:spcBef>
              <a:buClr>
                <a:srgbClr val="44546A"/>
              </a:buClr>
              <a:buSzPct val="75000"/>
              <a:defRPr/>
            </a:pPr>
            <a:r>
              <a:rPr lang="en-US" altLang="zh-CN" sz="1200" b="1" kern="0" dirty="0">
                <a:solidFill>
                  <a:srgbClr val="C7000A"/>
                </a:solidFill>
                <a:cs typeface="+mn-ea"/>
                <a:sym typeface="+mn-lt"/>
              </a:rPr>
              <a:t>Atlas 500</a:t>
            </a:r>
          </a:p>
        </p:txBody>
      </p:sp>
      <p:cxnSp>
        <p:nvCxnSpPr>
          <p:cNvPr id="262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>
            <a:off x="6084035" y="1944348"/>
            <a:ext cx="967373" cy="483678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75000"/>
              </a:srgbClr>
            </a:solidFill>
            <a:prstDash val="dash"/>
            <a:miter lim="800000"/>
            <a:headEnd type="oval"/>
            <a:tailEnd type="arrow"/>
          </a:ln>
          <a:effectLst/>
        </p:spPr>
      </p:cxnSp>
      <p:cxnSp>
        <p:nvCxnSpPr>
          <p:cNvPr id="263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 flipH="1" flipV="1">
            <a:off x="5993214" y="2100521"/>
            <a:ext cx="1058194" cy="492237"/>
          </a:xfrm>
          <a:prstGeom prst="line">
            <a:avLst/>
          </a:prstGeom>
          <a:noFill/>
          <a:ln w="19050" cap="flat" cmpd="sng" algn="ctr">
            <a:solidFill>
              <a:srgbClr val="C00000">
                <a:alpha val="32000"/>
              </a:srgbClr>
            </a:solidFill>
            <a:prstDash val="dash"/>
            <a:miter lim="800000"/>
            <a:headEnd type="oval"/>
            <a:tailEnd type="arrow"/>
          </a:ln>
          <a:effectLst/>
        </p:spPr>
      </p:cxnSp>
      <p:cxnSp>
        <p:nvCxnSpPr>
          <p:cNvPr id="264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>
            <a:off x="8514312" y="2664123"/>
            <a:ext cx="973065" cy="0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75000"/>
              </a:srgbClr>
            </a:solidFill>
            <a:prstDash val="dash"/>
            <a:miter lim="800000"/>
            <a:headEnd type="oval"/>
            <a:tailEnd type="arrow"/>
          </a:ln>
          <a:effectLst/>
        </p:spPr>
      </p:cxnSp>
      <p:sp>
        <p:nvSpPr>
          <p:cNvPr id="265" name="矩形 111"/>
          <p:cNvSpPr/>
          <p:nvPr/>
        </p:nvSpPr>
        <p:spPr>
          <a:xfrm>
            <a:off x="4848194" y="1270814"/>
            <a:ext cx="1422013" cy="1430623"/>
          </a:xfrm>
          <a:prstGeom prst="rect">
            <a:avLst/>
          </a:prstGeom>
          <a:noFill/>
          <a:ln w="9525" cap="flat" cmpd="sng" algn="ctr">
            <a:solidFill>
              <a:srgbClr val="C7000A">
                <a:lumMod val="60000"/>
                <a:lumOff val="40000"/>
                <a:alpha val="6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algn="ctr" defTabSz="1218956">
              <a:defRPr/>
            </a:pPr>
            <a:endParaRPr lang="zh-CN" altLang="en-US" sz="2399" kern="0">
              <a:solidFill>
                <a:srgbClr val="666666">
                  <a:lumMod val="75000"/>
                </a:srgbClr>
              </a:solidFill>
            </a:endParaRPr>
          </a:p>
        </p:txBody>
      </p:sp>
      <p:grpSp>
        <p:nvGrpSpPr>
          <p:cNvPr id="266" name="组合 173"/>
          <p:cNvGrpSpPr/>
          <p:nvPr/>
        </p:nvGrpSpPr>
        <p:grpSpPr>
          <a:xfrm flipH="1">
            <a:off x="1305392" y="2235187"/>
            <a:ext cx="118409" cy="140694"/>
            <a:chOff x="7129741" y="3549637"/>
            <a:chExt cx="335760" cy="309862"/>
          </a:xfrm>
          <a:solidFill>
            <a:srgbClr val="666666"/>
          </a:solidFill>
        </p:grpSpPr>
        <p:sp>
          <p:nvSpPr>
            <p:cNvPr id="267" name="Freeform 59"/>
            <p:cNvSpPr>
              <a:spLocks/>
            </p:cNvSpPr>
            <p:nvPr/>
          </p:nvSpPr>
          <p:spPr bwMode="auto">
            <a:xfrm rot="2657719">
              <a:off x="7137870" y="3594746"/>
              <a:ext cx="208572" cy="215182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35" tIns="81265" rIns="162535" bIns="81265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5845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1169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7535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233810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922633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3507162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409168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467621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defTabSz="1625096">
                <a:defRPr/>
              </a:pPr>
              <a:endParaRPr lang="zh-CN" altLang="en-US" sz="934" dirty="0">
                <a:solidFill>
                  <a:srgbClr val="1D1D1B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Freeform 60"/>
            <p:cNvSpPr>
              <a:spLocks/>
            </p:cNvSpPr>
            <p:nvPr/>
          </p:nvSpPr>
          <p:spPr bwMode="auto">
            <a:xfrm rot="2657719">
              <a:off x="7129741" y="3639959"/>
              <a:ext cx="119371" cy="123893"/>
            </a:xfrm>
            <a:custGeom>
              <a:avLst/>
              <a:gdLst/>
              <a:ahLst/>
              <a:cxnLst>
                <a:cxn ang="0">
                  <a:pos x="135" y="50"/>
                </a:cxn>
                <a:cxn ang="0">
                  <a:pos x="135" y="50"/>
                </a:cxn>
                <a:cxn ang="0">
                  <a:pos x="122" y="38"/>
                </a:cxn>
                <a:cxn ang="0">
                  <a:pos x="110" y="28"/>
                </a:cxn>
                <a:cxn ang="0">
                  <a:pos x="95" y="20"/>
                </a:cxn>
                <a:cxn ang="0">
                  <a:pos x="81" y="13"/>
                </a:cxn>
                <a:cxn ang="0">
                  <a:pos x="64" y="6"/>
                </a:cxn>
                <a:cxn ang="0">
                  <a:pos x="49" y="3"/>
                </a:cxn>
                <a:cxn ang="0">
                  <a:pos x="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1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2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0"/>
                </a:cxn>
                <a:cxn ang="0">
                  <a:pos x="16" y="72"/>
                </a:cxn>
                <a:cxn ang="0">
                  <a:pos x="16" y="72"/>
                </a:cxn>
                <a:cxn ang="0">
                  <a:pos x="34" y="74"/>
                </a:cxn>
                <a:cxn ang="0">
                  <a:pos x="53" y="81"/>
                </a:cxn>
                <a:cxn ang="0">
                  <a:pos x="68" y="89"/>
                </a:cxn>
                <a:cxn ang="0">
                  <a:pos x="83" y="101"/>
                </a:cxn>
                <a:cxn ang="0">
                  <a:pos x="83" y="101"/>
                </a:cxn>
                <a:cxn ang="0">
                  <a:pos x="86" y="104"/>
                </a:cxn>
                <a:cxn ang="0">
                  <a:pos x="86" y="104"/>
                </a:cxn>
                <a:cxn ang="0">
                  <a:pos x="97" y="119"/>
                </a:cxn>
                <a:cxn ang="0">
                  <a:pos x="105" y="136"/>
                </a:cxn>
                <a:cxn ang="0">
                  <a:pos x="108" y="153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2" y="177"/>
                </a:cxn>
                <a:cxn ang="0">
                  <a:pos x="113" y="182"/>
                </a:cxn>
                <a:cxn ang="0">
                  <a:pos x="113" y="182"/>
                </a:cxn>
                <a:cxn ang="0">
                  <a:pos x="118" y="185"/>
                </a:cxn>
                <a:cxn ang="0">
                  <a:pos x="125" y="187"/>
                </a:cxn>
                <a:cxn ang="0">
                  <a:pos x="167" y="189"/>
                </a:cxn>
                <a:cxn ang="0">
                  <a:pos x="167" y="189"/>
                </a:cxn>
                <a:cxn ang="0">
                  <a:pos x="172" y="187"/>
                </a:cxn>
                <a:cxn ang="0">
                  <a:pos x="177" y="183"/>
                </a:cxn>
                <a:cxn ang="0">
                  <a:pos x="181" y="178"/>
                </a:cxn>
                <a:cxn ang="0">
                  <a:pos x="183" y="173"/>
                </a:cxn>
                <a:cxn ang="0">
                  <a:pos x="183" y="173"/>
                </a:cxn>
                <a:cxn ang="0">
                  <a:pos x="183" y="156"/>
                </a:cxn>
                <a:cxn ang="0">
                  <a:pos x="181" y="141"/>
                </a:cxn>
                <a:cxn ang="0">
                  <a:pos x="177" y="126"/>
                </a:cxn>
                <a:cxn ang="0">
                  <a:pos x="172" y="111"/>
                </a:cxn>
                <a:cxn ang="0">
                  <a:pos x="167" y="96"/>
                </a:cxn>
                <a:cxn ang="0">
                  <a:pos x="161" y="82"/>
                </a:cxn>
                <a:cxn ang="0">
                  <a:pos x="152" y="69"/>
                </a:cxn>
                <a:cxn ang="0">
                  <a:pos x="142" y="57"/>
                </a:cxn>
                <a:cxn ang="0">
                  <a:pos x="142" y="57"/>
                </a:cxn>
                <a:cxn ang="0">
                  <a:pos x="135" y="50"/>
                </a:cxn>
                <a:cxn ang="0">
                  <a:pos x="135" y="50"/>
                </a:cxn>
              </a:cxnLst>
              <a:rect l="0" t="0" r="r" b="b"/>
              <a:pathLst>
                <a:path w="183" h="189">
                  <a:moveTo>
                    <a:pt x="135" y="50"/>
                  </a:moveTo>
                  <a:lnTo>
                    <a:pt x="135" y="50"/>
                  </a:lnTo>
                  <a:lnTo>
                    <a:pt x="122" y="38"/>
                  </a:lnTo>
                  <a:lnTo>
                    <a:pt x="110" y="28"/>
                  </a:lnTo>
                  <a:lnTo>
                    <a:pt x="95" y="20"/>
                  </a:lnTo>
                  <a:lnTo>
                    <a:pt x="81" y="13"/>
                  </a:lnTo>
                  <a:lnTo>
                    <a:pt x="64" y="6"/>
                  </a:lnTo>
                  <a:lnTo>
                    <a:pt x="49" y="3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34" y="74"/>
                  </a:lnTo>
                  <a:lnTo>
                    <a:pt x="53" y="81"/>
                  </a:lnTo>
                  <a:lnTo>
                    <a:pt x="68" y="89"/>
                  </a:lnTo>
                  <a:lnTo>
                    <a:pt x="83" y="101"/>
                  </a:lnTo>
                  <a:lnTo>
                    <a:pt x="83" y="101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97" y="119"/>
                  </a:lnTo>
                  <a:lnTo>
                    <a:pt x="105" y="136"/>
                  </a:lnTo>
                  <a:lnTo>
                    <a:pt x="108" y="15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2" y="177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8" y="185"/>
                  </a:lnTo>
                  <a:lnTo>
                    <a:pt x="125" y="187"/>
                  </a:lnTo>
                  <a:lnTo>
                    <a:pt x="167" y="189"/>
                  </a:lnTo>
                  <a:lnTo>
                    <a:pt x="167" y="189"/>
                  </a:lnTo>
                  <a:lnTo>
                    <a:pt x="172" y="187"/>
                  </a:lnTo>
                  <a:lnTo>
                    <a:pt x="177" y="183"/>
                  </a:lnTo>
                  <a:lnTo>
                    <a:pt x="181" y="178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56"/>
                  </a:lnTo>
                  <a:lnTo>
                    <a:pt x="181" y="141"/>
                  </a:lnTo>
                  <a:lnTo>
                    <a:pt x="177" y="126"/>
                  </a:lnTo>
                  <a:lnTo>
                    <a:pt x="172" y="111"/>
                  </a:lnTo>
                  <a:lnTo>
                    <a:pt x="167" y="96"/>
                  </a:lnTo>
                  <a:lnTo>
                    <a:pt x="161" y="82"/>
                  </a:lnTo>
                  <a:lnTo>
                    <a:pt x="152" y="69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35" y="50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35" tIns="81265" rIns="162535" bIns="81265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5845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1169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7535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233810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922633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3507162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409168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467621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defTabSz="1625096">
                <a:defRPr/>
              </a:pPr>
              <a:endParaRPr lang="zh-CN" altLang="en-US" sz="934" dirty="0">
                <a:solidFill>
                  <a:srgbClr val="1D1D1B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 rot="2657719">
              <a:off x="7165158" y="3549637"/>
              <a:ext cx="300343" cy="309862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35" tIns="81265" rIns="162535" bIns="81265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5845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1169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7535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233810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922633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3507162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409168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467621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defTabSz="1625096">
                <a:defRPr/>
              </a:pPr>
              <a:endParaRPr lang="zh-CN" altLang="en-US" sz="934" dirty="0">
                <a:solidFill>
                  <a:srgbClr val="1D1D1B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70" name="组合 173"/>
          <p:cNvGrpSpPr/>
          <p:nvPr/>
        </p:nvGrpSpPr>
        <p:grpSpPr>
          <a:xfrm flipH="1">
            <a:off x="1493472" y="2672224"/>
            <a:ext cx="118409" cy="140694"/>
            <a:chOff x="7129741" y="3549637"/>
            <a:chExt cx="335760" cy="309862"/>
          </a:xfrm>
          <a:solidFill>
            <a:srgbClr val="666666"/>
          </a:solidFill>
        </p:grpSpPr>
        <p:sp>
          <p:nvSpPr>
            <p:cNvPr id="271" name="Freeform 59"/>
            <p:cNvSpPr>
              <a:spLocks/>
            </p:cNvSpPr>
            <p:nvPr/>
          </p:nvSpPr>
          <p:spPr bwMode="auto">
            <a:xfrm rot="2657719">
              <a:off x="7137870" y="3594746"/>
              <a:ext cx="208572" cy="215182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35" tIns="81265" rIns="162535" bIns="81265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5845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1169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7535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233810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922633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3507162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409168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467621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defTabSz="1625096">
                <a:defRPr/>
              </a:pPr>
              <a:endParaRPr lang="zh-CN" altLang="en-US" sz="934" dirty="0">
                <a:solidFill>
                  <a:srgbClr val="1D1D1B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Freeform 60"/>
            <p:cNvSpPr>
              <a:spLocks/>
            </p:cNvSpPr>
            <p:nvPr/>
          </p:nvSpPr>
          <p:spPr bwMode="auto">
            <a:xfrm rot="2657719">
              <a:off x="7129741" y="3639959"/>
              <a:ext cx="119371" cy="123893"/>
            </a:xfrm>
            <a:custGeom>
              <a:avLst/>
              <a:gdLst/>
              <a:ahLst/>
              <a:cxnLst>
                <a:cxn ang="0">
                  <a:pos x="135" y="50"/>
                </a:cxn>
                <a:cxn ang="0">
                  <a:pos x="135" y="50"/>
                </a:cxn>
                <a:cxn ang="0">
                  <a:pos x="122" y="38"/>
                </a:cxn>
                <a:cxn ang="0">
                  <a:pos x="110" y="28"/>
                </a:cxn>
                <a:cxn ang="0">
                  <a:pos x="95" y="20"/>
                </a:cxn>
                <a:cxn ang="0">
                  <a:pos x="81" y="13"/>
                </a:cxn>
                <a:cxn ang="0">
                  <a:pos x="64" y="6"/>
                </a:cxn>
                <a:cxn ang="0">
                  <a:pos x="49" y="3"/>
                </a:cxn>
                <a:cxn ang="0">
                  <a:pos x="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1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2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0"/>
                </a:cxn>
                <a:cxn ang="0">
                  <a:pos x="16" y="72"/>
                </a:cxn>
                <a:cxn ang="0">
                  <a:pos x="16" y="72"/>
                </a:cxn>
                <a:cxn ang="0">
                  <a:pos x="34" y="74"/>
                </a:cxn>
                <a:cxn ang="0">
                  <a:pos x="53" y="81"/>
                </a:cxn>
                <a:cxn ang="0">
                  <a:pos x="68" y="89"/>
                </a:cxn>
                <a:cxn ang="0">
                  <a:pos x="83" y="101"/>
                </a:cxn>
                <a:cxn ang="0">
                  <a:pos x="83" y="101"/>
                </a:cxn>
                <a:cxn ang="0">
                  <a:pos x="86" y="104"/>
                </a:cxn>
                <a:cxn ang="0">
                  <a:pos x="86" y="104"/>
                </a:cxn>
                <a:cxn ang="0">
                  <a:pos x="97" y="119"/>
                </a:cxn>
                <a:cxn ang="0">
                  <a:pos x="105" y="136"/>
                </a:cxn>
                <a:cxn ang="0">
                  <a:pos x="108" y="153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2" y="177"/>
                </a:cxn>
                <a:cxn ang="0">
                  <a:pos x="113" y="182"/>
                </a:cxn>
                <a:cxn ang="0">
                  <a:pos x="113" y="182"/>
                </a:cxn>
                <a:cxn ang="0">
                  <a:pos x="118" y="185"/>
                </a:cxn>
                <a:cxn ang="0">
                  <a:pos x="125" y="187"/>
                </a:cxn>
                <a:cxn ang="0">
                  <a:pos x="167" y="189"/>
                </a:cxn>
                <a:cxn ang="0">
                  <a:pos x="167" y="189"/>
                </a:cxn>
                <a:cxn ang="0">
                  <a:pos x="172" y="187"/>
                </a:cxn>
                <a:cxn ang="0">
                  <a:pos x="177" y="183"/>
                </a:cxn>
                <a:cxn ang="0">
                  <a:pos x="181" y="178"/>
                </a:cxn>
                <a:cxn ang="0">
                  <a:pos x="183" y="173"/>
                </a:cxn>
                <a:cxn ang="0">
                  <a:pos x="183" y="173"/>
                </a:cxn>
                <a:cxn ang="0">
                  <a:pos x="183" y="156"/>
                </a:cxn>
                <a:cxn ang="0">
                  <a:pos x="181" y="141"/>
                </a:cxn>
                <a:cxn ang="0">
                  <a:pos x="177" y="126"/>
                </a:cxn>
                <a:cxn ang="0">
                  <a:pos x="172" y="111"/>
                </a:cxn>
                <a:cxn ang="0">
                  <a:pos x="167" y="96"/>
                </a:cxn>
                <a:cxn ang="0">
                  <a:pos x="161" y="82"/>
                </a:cxn>
                <a:cxn ang="0">
                  <a:pos x="152" y="69"/>
                </a:cxn>
                <a:cxn ang="0">
                  <a:pos x="142" y="57"/>
                </a:cxn>
                <a:cxn ang="0">
                  <a:pos x="142" y="57"/>
                </a:cxn>
                <a:cxn ang="0">
                  <a:pos x="135" y="50"/>
                </a:cxn>
                <a:cxn ang="0">
                  <a:pos x="135" y="50"/>
                </a:cxn>
              </a:cxnLst>
              <a:rect l="0" t="0" r="r" b="b"/>
              <a:pathLst>
                <a:path w="183" h="189">
                  <a:moveTo>
                    <a:pt x="135" y="50"/>
                  </a:moveTo>
                  <a:lnTo>
                    <a:pt x="135" y="50"/>
                  </a:lnTo>
                  <a:lnTo>
                    <a:pt x="122" y="38"/>
                  </a:lnTo>
                  <a:lnTo>
                    <a:pt x="110" y="28"/>
                  </a:lnTo>
                  <a:lnTo>
                    <a:pt x="95" y="20"/>
                  </a:lnTo>
                  <a:lnTo>
                    <a:pt x="81" y="13"/>
                  </a:lnTo>
                  <a:lnTo>
                    <a:pt x="64" y="6"/>
                  </a:lnTo>
                  <a:lnTo>
                    <a:pt x="49" y="3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34" y="74"/>
                  </a:lnTo>
                  <a:lnTo>
                    <a:pt x="53" y="81"/>
                  </a:lnTo>
                  <a:lnTo>
                    <a:pt x="68" y="89"/>
                  </a:lnTo>
                  <a:lnTo>
                    <a:pt x="83" y="101"/>
                  </a:lnTo>
                  <a:lnTo>
                    <a:pt x="83" y="101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97" y="119"/>
                  </a:lnTo>
                  <a:lnTo>
                    <a:pt x="105" y="136"/>
                  </a:lnTo>
                  <a:lnTo>
                    <a:pt x="108" y="15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2" y="177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8" y="185"/>
                  </a:lnTo>
                  <a:lnTo>
                    <a:pt x="125" y="187"/>
                  </a:lnTo>
                  <a:lnTo>
                    <a:pt x="167" y="189"/>
                  </a:lnTo>
                  <a:lnTo>
                    <a:pt x="167" y="189"/>
                  </a:lnTo>
                  <a:lnTo>
                    <a:pt x="172" y="187"/>
                  </a:lnTo>
                  <a:lnTo>
                    <a:pt x="177" y="183"/>
                  </a:lnTo>
                  <a:lnTo>
                    <a:pt x="181" y="178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56"/>
                  </a:lnTo>
                  <a:lnTo>
                    <a:pt x="181" y="141"/>
                  </a:lnTo>
                  <a:lnTo>
                    <a:pt x="177" y="126"/>
                  </a:lnTo>
                  <a:lnTo>
                    <a:pt x="172" y="111"/>
                  </a:lnTo>
                  <a:lnTo>
                    <a:pt x="167" y="96"/>
                  </a:lnTo>
                  <a:lnTo>
                    <a:pt x="161" y="82"/>
                  </a:lnTo>
                  <a:lnTo>
                    <a:pt x="152" y="69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35" y="50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35" tIns="81265" rIns="162535" bIns="81265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5845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1169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7535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233810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922633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3507162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409168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467621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defTabSz="1625096">
                <a:defRPr/>
              </a:pPr>
              <a:endParaRPr lang="zh-CN" altLang="en-US" sz="934" dirty="0">
                <a:solidFill>
                  <a:srgbClr val="1D1D1B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Freeform 59"/>
            <p:cNvSpPr>
              <a:spLocks/>
            </p:cNvSpPr>
            <p:nvPr/>
          </p:nvSpPr>
          <p:spPr bwMode="auto">
            <a:xfrm rot="2657719">
              <a:off x="7165158" y="3549637"/>
              <a:ext cx="300343" cy="309862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35" tIns="81265" rIns="162535" bIns="81265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5845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1169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7535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233810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922633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3507162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409168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467621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defTabSz="1625096">
                <a:defRPr/>
              </a:pPr>
              <a:endParaRPr lang="zh-CN" altLang="en-US" sz="934" dirty="0">
                <a:solidFill>
                  <a:srgbClr val="1D1D1B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74" name="组合 173"/>
          <p:cNvGrpSpPr/>
          <p:nvPr/>
        </p:nvGrpSpPr>
        <p:grpSpPr>
          <a:xfrm flipH="1">
            <a:off x="2574625" y="2243870"/>
            <a:ext cx="118409" cy="140694"/>
            <a:chOff x="7129741" y="3549637"/>
            <a:chExt cx="335760" cy="309862"/>
          </a:xfrm>
          <a:solidFill>
            <a:srgbClr val="666666"/>
          </a:solidFill>
        </p:grpSpPr>
        <p:sp>
          <p:nvSpPr>
            <p:cNvPr id="275" name="Freeform 59"/>
            <p:cNvSpPr>
              <a:spLocks/>
            </p:cNvSpPr>
            <p:nvPr/>
          </p:nvSpPr>
          <p:spPr bwMode="auto">
            <a:xfrm rot="2657719">
              <a:off x="7137870" y="3594746"/>
              <a:ext cx="208572" cy="215182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35" tIns="81265" rIns="162535" bIns="81265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5845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1169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7535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233810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922633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3507162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409168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467621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defTabSz="1625096">
                <a:defRPr/>
              </a:pPr>
              <a:endParaRPr lang="zh-CN" altLang="en-US" sz="934" dirty="0">
                <a:solidFill>
                  <a:srgbClr val="1D1D1B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Freeform 60"/>
            <p:cNvSpPr>
              <a:spLocks/>
            </p:cNvSpPr>
            <p:nvPr/>
          </p:nvSpPr>
          <p:spPr bwMode="auto">
            <a:xfrm rot="2657719">
              <a:off x="7129741" y="3639959"/>
              <a:ext cx="119371" cy="123893"/>
            </a:xfrm>
            <a:custGeom>
              <a:avLst/>
              <a:gdLst/>
              <a:ahLst/>
              <a:cxnLst>
                <a:cxn ang="0">
                  <a:pos x="135" y="50"/>
                </a:cxn>
                <a:cxn ang="0">
                  <a:pos x="135" y="50"/>
                </a:cxn>
                <a:cxn ang="0">
                  <a:pos x="122" y="38"/>
                </a:cxn>
                <a:cxn ang="0">
                  <a:pos x="110" y="28"/>
                </a:cxn>
                <a:cxn ang="0">
                  <a:pos x="95" y="20"/>
                </a:cxn>
                <a:cxn ang="0">
                  <a:pos x="81" y="13"/>
                </a:cxn>
                <a:cxn ang="0">
                  <a:pos x="64" y="6"/>
                </a:cxn>
                <a:cxn ang="0">
                  <a:pos x="49" y="3"/>
                </a:cxn>
                <a:cxn ang="0">
                  <a:pos x="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1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2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0"/>
                </a:cxn>
                <a:cxn ang="0">
                  <a:pos x="16" y="72"/>
                </a:cxn>
                <a:cxn ang="0">
                  <a:pos x="16" y="72"/>
                </a:cxn>
                <a:cxn ang="0">
                  <a:pos x="34" y="74"/>
                </a:cxn>
                <a:cxn ang="0">
                  <a:pos x="53" y="81"/>
                </a:cxn>
                <a:cxn ang="0">
                  <a:pos x="68" y="89"/>
                </a:cxn>
                <a:cxn ang="0">
                  <a:pos x="83" y="101"/>
                </a:cxn>
                <a:cxn ang="0">
                  <a:pos x="83" y="101"/>
                </a:cxn>
                <a:cxn ang="0">
                  <a:pos x="86" y="104"/>
                </a:cxn>
                <a:cxn ang="0">
                  <a:pos x="86" y="104"/>
                </a:cxn>
                <a:cxn ang="0">
                  <a:pos x="97" y="119"/>
                </a:cxn>
                <a:cxn ang="0">
                  <a:pos x="105" y="136"/>
                </a:cxn>
                <a:cxn ang="0">
                  <a:pos x="108" y="153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2" y="177"/>
                </a:cxn>
                <a:cxn ang="0">
                  <a:pos x="113" y="182"/>
                </a:cxn>
                <a:cxn ang="0">
                  <a:pos x="113" y="182"/>
                </a:cxn>
                <a:cxn ang="0">
                  <a:pos x="118" y="185"/>
                </a:cxn>
                <a:cxn ang="0">
                  <a:pos x="125" y="187"/>
                </a:cxn>
                <a:cxn ang="0">
                  <a:pos x="167" y="189"/>
                </a:cxn>
                <a:cxn ang="0">
                  <a:pos x="167" y="189"/>
                </a:cxn>
                <a:cxn ang="0">
                  <a:pos x="172" y="187"/>
                </a:cxn>
                <a:cxn ang="0">
                  <a:pos x="177" y="183"/>
                </a:cxn>
                <a:cxn ang="0">
                  <a:pos x="181" y="178"/>
                </a:cxn>
                <a:cxn ang="0">
                  <a:pos x="183" y="173"/>
                </a:cxn>
                <a:cxn ang="0">
                  <a:pos x="183" y="173"/>
                </a:cxn>
                <a:cxn ang="0">
                  <a:pos x="183" y="156"/>
                </a:cxn>
                <a:cxn ang="0">
                  <a:pos x="181" y="141"/>
                </a:cxn>
                <a:cxn ang="0">
                  <a:pos x="177" y="126"/>
                </a:cxn>
                <a:cxn ang="0">
                  <a:pos x="172" y="111"/>
                </a:cxn>
                <a:cxn ang="0">
                  <a:pos x="167" y="96"/>
                </a:cxn>
                <a:cxn ang="0">
                  <a:pos x="161" y="82"/>
                </a:cxn>
                <a:cxn ang="0">
                  <a:pos x="152" y="69"/>
                </a:cxn>
                <a:cxn ang="0">
                  <a:pos x="142" y="57"/>
                </a:cxn>
                <a:cxn ang="0">
                  <a:pos x="142" y="57"/>
                </a:cxn>
                <a:cxn ang="0">
                  <a:pos x="135" y="50"/>
                </a:cxn>
                <a:cxn ang="0">
                  <a:pos x="135" y="50"/>
                </a:cxn>
              </a:cxnLst>
              <a:rect l="0" t="0" r="r" b="b"/>
              <a:pathLst>
                <a:path w="183" h="189">
                  <a:moveTo>
                    <a:pt x="135" y="50"/>
                  </a:moveTo>
                  <a:lnTo>
                    <a:pt x="135" y="50"/>
                  </a:lnTo>
                  <a:lnTo>
                    <a:pt x="122" y="38"/>
                  </a:lnTo>
                  <a:lnTo>
                    <a:pt x="110" y="28"/>
                  </a:lnTo>
                  <a:lnTo>
                    <a:pt x="95" y="20"/>
                  </a:lnTo>
                  <a:lnTo>
                    <a:pt x="81" y="13"/>
                  </a:lnTo>
                  <a:lnTo>
                    <a:pt x="64" y="6"/>
                  </a:lnTo>
                  <a:lnTo>
                    <a:pt x="49" y="3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34" y="74"/>
                  </a:lnTo>
                  <a:lnTo>
                    <a:pt x="53" y="81"/>
                  </a:lnTo>
                  <a:lnTo>
                    <a:pt x="68" y="89"/>
                  </a:lnTo>
                  <a:lnTo>
                    <a:pt x="83" y="101"/>
                  </a:lnTo>
                  <a:lnTo>
                    <a:pt x="83" y="101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97" y="119"/>
                  </a:lnTo>
                  <a:lnTo>
                    <a:pt x="105" y="136"/>
                  </a:lnTo>
                  <a:lnTo>
                    <a:pt x="108" y="15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2" y="177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8" y="185"/>
                  </a:lnTo>
                  <a:lnTo>
                    <a:pt x="125" y="187"/>
                  </a:lnTo>
                  <a:lnTo>
                    <a:pt x="167" y="189"/>
                  </a:lnTo>
                  <a:lnTo>
                    <a:pt x="167" y="189"/>
                  </a:lnTo>
                  <a:lnTo>
                    <a:pt x="172" y="187"/>
                  </a:lnTo>
                  <a:lnTo>
                    <a:pt x="177" y="183"/>
                  </a:lnTo>
                  <a:lnTo>
                    <a:pt x="181" y="178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56"/>
                  </a:lnTo>
                  <a:lnTo>
                    <a:pt x="181" y="141"/>
                  </a:lnTo>
                  <a:lnTo>
                    <a:pt x="177" y="126"/>
                  </a:lnTo>
                  <a:lnTo>
                    <a:pt x="172" y="111"/>
                  </a:lnTo>
                  <a:lnTo>
                    <a:pt x="167" y="96"/>
                  </a:lnTo>
                  <a:lnTo>
                    <a:pt x="161" y="82"/>
                  </a:lnTo>
                  <a:lnTo>
                    <a:pt x="152" y="69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35" y="50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35" tIns="81265" rIns="162535" bIns="81265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5845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1169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7535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233810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922633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3507162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409168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467621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defTabSz="1625096">
                <a:defRPr/>
              </a:pPr>
              <a:endParaRPr lang="zh-CN" altLang="en-US" sz="934" dirty="0">
                <a:solidFill>
                  <a:srgbClr val="1D1D1B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Freeform 59"/>
            <p:cNvSpPr>
              <a:spLocks/>
            </p:cNvSpPr>
            <p:nvPr/>
          </p:nvSpPr>
          <p:spPr bwMode="auto">
            <a:xfrm rot="2657719">
              <a:off x="7165158" y="3549637"/>
              <a:ext cx="300343" cy="309862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62535" tIns="81265" rIns="162535" bIns="81265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5845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116905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75358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2338107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922633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3507162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409168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4676216" algn="l" defTabSz="1169054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defTabSz="1625096">
                <a:defRPr/>
              </a:pPr>
              <a:endParaRPr lang="zh-CN" altLang="en-US" sz="934" dirty="0">
                <a:solidFill>
                  <a:srgbClr val="1D1D1B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278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 flipH="1">
            <a:off x="8652624" y="2803570"/>
            <a:ext cx="752416" cy="0"/>
          </a:xfrm>
          <a:prstGeom prst="line">
            <a:avLst/>
          </a:prstGeom>
          <a:noFill/>
          <a:ln w="19050" cap="flat" cmpd="sng" algn="ctr">
            <a:solidFill>
              <a:srgbClr val="C00000">
                <a:alpha val="32000"/>
              </a:srgbClr>
            </a:solidFill>
            <a:prstDash val="dash"/>
            <a:miter lim="800000"/>
            <a:headEnd type="oval"/>
            <a:tailEnd type="arrow"/>
          </a:ln>
          <a:effectLst/>
        </p:spPr>
      </p:cxnSp>
      <p:sp>
        <p:nvSpPr>
          <p:cNvPr id="279" name="文本框 278"/>
          <p:cNvSpPr txBox="1"/>
          <p:nvPr/>
        </p:nvSpPr>
        <p:spPr>
          <a:xfrm>
            <a:off x="4863679" y="2829906"/>
            <a:ext cx="1406529" cy="276891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pPr algn="ctr" defTabSz="712944">
              <a:defRPr/>
            </a:pPr>
            <a:r>
              <a:rPr lang="zh-CN" altLang="en-US" sz="1200" b="1" kern="0" dirty="0">
                <a:solidFill>
                  <a:srgbClr val="666666">
                    <a:lumMod val="75000"/>
                  </a:srgbClr>
                </a:solidFill>
              </a:rPr>
              <a:t>智能视频网关</a:t>
            </a:r>
          </a:p>
        </p:txBody>
      </p:sp>
      <p:sp>
        <p:nvSpPr>
          <p:cNvPr id="280" name="矩形 111"/>
          <p:cNvSpPr/>
          <p:nvPr/>
        </p:nvSpPr>
        <p:spPr>
          <a:xfrm>
            <a:off x="4848194" y="2829906"/>
            <a:ext cx="1422013" cy="1430623"/>
          </a:xfrm>
          <a:prstGeom prst="rect">
            <a:avLst/>
          </a:prstGeom>
          <a:noFill/>
          <a:ln w="9525" cap="flat" cmpd="sng" algn="ctr">
            <a:solidFill>
              <a:srgbClr val="C7000A">
                <a:lumMod val="60000"/>
                <a:lumOff val="40000"/>
                <a:alpha val="6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algn="ctr" defTabSz="1218956">
              <a:defRPr/>
            </a:pPr>
            <a:endParaRPr lang="zh-CN" altLang="en-US" sz="2399" kern="0">
              <a:solidFill>
                <a:srgbClr val="666666">
                  <a:lumMod val="75000"/>
                </a:srgbClr>
              </a:solidFill>
            </a:endParaRPr>
          </a:p>
        </p:txBody>
      </p:sp>
      <p:pic>
        <p:nvPicPr>
          <p:cNvPr id="281" name="图片 73" descr="图片 7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48575">
            <a:off x="5177773" y="3143229"/>
            <a:ext cx="712352" cy="391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图片 28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3" b="23966"/>
          <a:stretch/>
        </p:blipFill>
        <p:spPr>
          <a:xfrm flipH="1">
            <a:off x="5032944" y="3655809"/>
            <a:ext cx="1070439" cy="363231"/>
          </a:xfrm>
          <a:prstGeom prst="rect">
            <a:avLst/>
          </a:prstGeom>
        </p:spPr>
      </p:pic>
      <p:sp>
        <p:nvSpPr>
          <p:cNvPr id="283" name="矩形 282">
            <a:extLst>
              <a:ext uri="{FF2B5EF4-FFF2-40B4-BE49-F238E27FC236}">
                <a16:creationId xmlns:a16="http://schemas.microsoft.com/office/drawing/2014/main" id="{BAF3DA56-1AF1-E84D-8E72-8D31DCEC7B31}"/>
              </a:ext>
            </a:extLst>
          </p:cNvPr>
          <p:cNvSpPr/>
          <p:nvPr/>
        </p:nvSpPr>
        <p:spPr>
          <a:xfrm>
            <a:off x="5073925" y="3467405"/>
            <a:ext cx="92365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10386">
              <a:lnSpc>
                <a:spcPct val="90000"/>
              </a:lnSpc>
              <a:spcBef>
                <a:spcPct val="20000"/>
              </a:spcBef>
              <a:buClr>
                <a:srgbClr val="44546A"/>
              </a:buClr>
              <a:buSzPct val="75000"/>
              <a:defRPr/>
            </a:pPr>
            <a:r>
              <a:rPr lang="en-US" altLang="zh-CN" sz="1200" b="1" kern="0" dirty="0">
                <a:solidFill>
                  <a:srgbClr val="C7000A"/>
                </a:solidFill>
                <a:cs typeface="+mn-ea"/>
                <a:sym typeface="+mn-lt"/>
              </a:rPr>
              <a:t>Atlas 300I</a:t>
            </a: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BAF3DA56-1AF1-E84D-8E72-8D31DCEC7B31}"/>
              </a:ext>
            </a:extLst>
          </p:cNvPr>
          <p:cNvSpPr/>
          <p:nvPr/>
        </p:nvSpPr>
        <p:spPr>
          <a:xfrm>
            <a:off x="5097970" y="3994064"/>
            <a:ext cx="87556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10386">
              <a:lnSpc>
                <a:spcPct val="90000"/>
              </a:lnSpc>
              <a:spcBef>
                <a:spcPct val="20000"/>
              </a:spcBef>
              <a:buClr>
                <a:srgbClr val="44546A"/>
              </a:buClr>
              <a:buSzPct val="75000"/>
              <a:defRPr/>
            </a:pPr>
            <a:r>
              <a:rPr lang="en-US" altLang="zh-CN" sz="1200" b="1" kern="0" dirty="0">
                <a:solidFill>
                  <a:srgbClr val="C7000A"/>
                </a:solidFill>
                <a:cs typeface="+mn-ea"/>
                <a:sym typeface="+mn-lt"/>
              </a:rPr>
              <a:t>Atlas 800</a:t>
            </a:r>
          </a:p>
        </p:txBody>
      </p:sp>
      <p:cxnSp>
        <p:nvCxnSpPr>
          <p:cNvPr id="285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 flipV="1">
            <a:off x="6087079" y="3024648"/>
            <a:ext cx="967373" cy="483678"/>
          </a:xfrm>
          <a:prstGeom prst="line">
            <a:avLst/>
          </a:prstGeom>
          <a:noFill/>
          <a:ln w="19050" cap="flat" cmpd="sng" algn="ctr">
            <a:solidFill>
              <a:srgbClr val="EBEBEB">
                <a:lumMod val="75000"/>
              </a:srgbClr>
            </a:solidFill>
            <a:prstDash val="dash"/>
            <a:miter lim="800000"/>
            <a:headEnd type="oval"/>
            <a:tailEnd type="arrow"/>
          </a:ln>
          <a:effectLst/>
        </p:spPr>
      </p:cxnSp>
      <p:cxnSp>
        <p:nvCxnSpPr>
          <p:cNvPr id="286" name="直接连接符 38">
            <a:extLst>
              <a:ext uri="{FF2B5EF4-FFF2-40B4-BE49-F238E27FC236}">
                <a16:creationId xmlns:a16="http://schemas.microsoft.com/office/drawing/2014/main" id="{05FE00EA-CF27-3246-86AF-43BED75E4729}"/>
              </a:ext>
            </a:extLst>
          </p:cNvPr>
          <p:cNvCxnSpPr/>
          <p:nvPr/>
        </p:nvCxnSpPr>
        <p:spPr>
          <a:xfrm flipH="1">
            <a:off x="6012892" y="3201697"/>
            <a:ext cx="1058194" cy="492237"/>
          </a:xfrm>
          <a:prstGeom prst="line">
            <a:avLst/>
          </a:prstGeom>
          <a:noFill/>
          <a:ln w="19050" cap="flat" cmpd="sng" algn="ctr">
            <a:solidFill>
              <a:srgbClr val="C00000">
                <a:alpha val="32000"/>
              </a:srgbClr>
            </a:solidFill>
            <a:prstDash val="dash"/>
            <a:miter lim="800000"/>
            <a:headEnd type="oval"/>
            <a:tailEnd type="arrow"/>
          </a:ln>
          <a:effectLst/>
        </p:spPr>
      </p:cxnSp>
      <p:grpSp>
        <p:nvGrpSpPr>
          <p:cNvPr id="287" name="组合 2"/>
          <p:cNvGrpSpPr/>
          <p:nvPr/>
        </p:nvGrpSpPr>
        <p:grpSpPr>
          <a:xfrm>
            <a:off x="6903255" y="3050858"/>
            <a:ext cx="4516523" cy="1056490"/>
            <a:chOff x="5479140" y="1892799"/>
            <a:chExt cx="797753" cy="523323"/>
          </a:xfrm>
        </p:grpSpPr>
        <p:sp>
          <p:nvSpPr>
            <p:cNvPr id="288" name="矩形 2"/>
            <p:cNvSpPr/>
            <p:nvPr/>
          </p:nvSpPr>
          <p:spPr>
            <a:xfrm>
              <a:off x="5486222" y="1976037"/>
              <a:ext cx="790671" cy="440085"/>
            </a:xfrm>
            <a:custGeom>
              <a:avLst/>
              <a:gdLst>
                <a:gd name="connsiteX0" fmla="*/ 0 w 788900"/>
                <a:gd name="connsiteY0" fmla="*/ 0 h 400110"/>
                <a:gd name="connsiteX1" fmla="*/ 788900 w 788900"/>
                <a:gd name="connsiteY1" fmla="*/ 0 h 400110"/>
                <a:gd name="connsiteX2" fmla="*/ 788900 w 788900"/>
                <a:gd name="connsiteY2" fmla="*/ 400110 h 400110"/>
                <a:gd name="connsiteX3" fmla="*/ 0 w 788900"/>
                <a:gd name="connsiteY3" fmla="*/ 400110 h 400110"/>
                <a:gd name="connsiteX4" fmla="*/ 0 w 788900"/>
                <a:gd name="connsiteY4" fmla="*/ 0 h 400110"/>
                <a:gd name="connsiteX0" fmla="*/ 0 w 788900"/>
                <a:gd name="connsiteY0" fmla="*/ 2352 h 402462"/>
                <a:gd name="connsiteX1" fmla="*/ 397111 w 788900"/>
                <a:gd name="connsiteY1" fmla="*/ 0 h 402462"/>
                <a:gd name="connsiteX2" fmla="*/ 788900 w 788900"/>
                <a:gd name="connsiteY2" fmla="*/ 2352 h 402462"/>
                <a:gd name="connsiteX3" fmla="*/ 788900 w 788900"/>
                <a:gd name="connsiteY3" fmla="*/ 402462 h 402462"/>
                <a:gd name="connsiteX4" fmla="*/ 0 w 788900"/>
                <a:gd name="connsiteY4" fmla="*/ 402462 h 402462"/>
                <a:gd name="connsiteX5" fmla="*/ 0 w 788900"/>
                <a:gd name="connsiteY5" fmla="*/ 2352 h 402462"/>
                <a:gd name="connsiteX0" fmla="*/ 0 w 788900"/>
                <a:gd name="connsiteY0" fmla="*/ 0 h 400110"/>
                <a:gd name="connsiteX1" fmla="*/ 401873 w 788900"/>
                <a:gd name="connsiteY1" fmla="*/ 92898 h 400110"/>
                <a:gd name="connsiteX2" fmla="*/ 788900 w 788900"/>
                <a:gd name="connsiteY2" fmla="*/ 0 h 400110"/>
                <a:gd name="connsiteX3" fmla="*/ 788900 w 788900"/>
                <a:gd name="connsiteY3" fmla="*/ 400110 h 400110"/>
                <a:gd name="connsiteX4" fmla="*/ 0 w 788900"/>
                <a:gd name="connsiteY4" fmla="*/ 400110 h 400110"/>
                <a:gd name="connsiteX5" fmla="*/ 0 w 788900"/>
                <a:gd name="connsiteY5" fmla="*/ 0 h 400110"/>
                <a:gd name="connsiteX0" fmla="*/ 0 w 788900"/>
                <a:gd name="connsiteY0" fmla="*/ 11003 h 411113"/>
                <a:gd name="connsiteX1" fmla="*/ 401873 w 788900"/>
                <a:gd name="connsiteY1" fmla="*/ 103901 h 411113"/>
                <a:gd name="connsiteX2" fmla="*/ 788900 w 788900"/>
                <a:gd name="connsiteY2" fmla="*/ 11003 h 411113"/>
                <a:gd name="connsiteX3" fmla="*/ 788900 w 788900"/>
                <a:gd name="connsiteY3" fmla="*/ 411113 h 411113"/>
                <a:gd name="connsiteX4" fmla="*/ 0 w 788900"/>
                <a:gd name="connsiteY4" fmla="*/ 411113 h 411113"/>
                <a:gd name="connsiteX5" fmla="*/ 0 w 788900"/>
                <a:gd name="connsiteY5" fmla="*/ 11003 h 411113"/>
                <a:gd name="connsiteX0" fmla="*/ 0 w 788900"/>
                <a:gd name="connsiteY0" fmla="*/ 11582 h 411692"/>
                <a:gd name="connsiteX1" fmla="*/ 401873 w 788900"/>
                <a:gd name="connsiteY1" fmla="*/ 104480 h 411692"/>
                <a:gd name="connsiteX2" fmla="*/ 788900 w 788900"/>
                <a:gd name="connsiteY2" fmla="*/ 11582 h 411692"/>
                <a:gd name="connsiteX3" fmla="*/ 788900 w 788900"/>
                <a:gd name="connsiteY3" fmla="*/ 411692 h 411692"/>
                <a:gd name="connsiteX4" fmla="*/ 0 w 788900"/>
                <a:gd name="connsiteY4" fmla="*/ 411692 h 411692"/>
                <a:gd name="connsiteX5" fmla="*/ 0 w 788900"/>
                <a:gd name="connsiteY5" fmla="*/ 11582 h 411692"/>
                <a:gd name="connsiteX0" fmla="*/ 0 w 788900"/>
                <a:gd name="connsiteY0" fmla="*/ 10477 h 410587"/>
                <a:gd name="connsiteX1" fmla="*/ 401873 w 788900"/>
                <a:gd name="connsiteY1" fmla="*/ 103375 h 410587"/>
                <a:gd name="connsiteX2" fmla="*/ 788900 w 788900"/>
                <a:gd name="connsiteY2" fmla="*/ 10477 h 410587"/>
                <a:gd name="connsiteX3" fmla="*/ 788900 w 788900"/>
                <a:gd name="connsiteY3" fmla="*/ 410587 h 410587"/>
                <a:gd name="connsiteX4" fmla="*/ 0 w 788900"/>
                <a:gd name="connsiteY4" fmla="*/ 410587 h 410587"/>
                <a:gd name="connsiteX5" fmla="*/ 0 w 788900"/>
                <a:gd name="connsiteY5" fmla="*/ 10477 h 410587"/>
                <a:gd name="connsiteX0" fmla="*/ 4667 w 793567"/>
                <a:gd name="connsiteY0" fmla="*/ 0 h 400110"/>
                <a:gd name="connsiteX1" fmla="*/ 406540 w 793567"/>
                <a:gd name="connsiteY1" fmla="*/ 92898 h 400110"/>
                <a:gd name="connsiteX2" fmla="*/ 793567 w 793567"/>
                <a:gd name="connsiteY2" fmla="*/ 0 h 400110"/>
                <a:gd name="connsiteX3" fmla="*/ 793567 w 793567"/>
                <a:gd name="connsiteY3" fmla="*/ 400110 h 400110"/>
                <a:gd name="connsiteX4" fmla="*/ 4667 w 793567"/>
                <a:gd name="connsiteY4" fmla="*/ 400110 h 400110"/>
                <a:gd name="connsiteX5" fmla="*/ 4667 w 793567"/>
                <a:gd name="connsiteY5" fmla="*/ 0 h 400110"/>
                <a:gd name="connsiteX0" fmla="*/ 0 w 788900"/>
                <a:gd name="connsiteY0" fmla="*/ 0 h 400110"/>
                <a:gd name="connsiteX1" fmla="*/ 401873 w 788900"/>
                <a:gd name="connsiteY1" fmla="*/ 92898 h 400110"/>
                <a:gd name="connsiteX2" fmla="*/ 788900 w 788900"/>
                <a:gd name="connsiteY2" fmla="*/ 0 h 400110"/>
                <a:gd name="connsiteX3" fmla="*/ 788900 w 788900"/>
                <a:gd name="connsiteY3" fmla="*/ 400110 h 400110"/>
                <a:gd name="connsiteX4" fmla="*/ 0 w 788900"/>
                <a:gd name="connsiteY4" fmla="*/ 400110 h 400110"/>
                <a:gd name="connsiteX5" fmla="*/ 0 w 788900"/>
                <a:gd name="connsiteY5" fmla="*/ 0 h 400110"/>
                <a:gd name="connsiteX0" fmla="*/ 1771 w 790671"/>
                <a:gd name="connsiteY0" fmla="*/ 0 h 400110"/>
                <a:gd name="connsiteX1" fmla="*/ 403644 w 790671"/>
                <a:gd name="connsiteY1" fmla="*/ 92898 h 400110"/>
                <a:gd name="connsiteX2" fmla="*/ 790671 w 790671"/>
                <a:gd name="connsiteY2" fmla="*/ 0 h 400110"/>
                <a:gd name="connsiteX3" fmla="*/ 790671 w 790671"/>
                <a:gd name="connsiteY3" fmla="*/ 400110 h 400110"/>
                <a:gd name="connsiteX4" fmla="*/ 1771 w 790671"/>
                <a:gd name="connsiteY4" fmla="*/ 400110 h 400110"/>
                <a:gd name="connsiteX5" fmla="*/ 1771 w 790671"/>
                <a:gd name="connsiteY5" fmla="*/ 0 h 400110"/>
                <a:gd name="connsiteX0" fmla="*/ 1771 w 790671"/>
                <a:gd name="connsiteY0" fmla="*/ 0 h 1035305"/>
                <a:gd name="connsiteX1" fmla="*/ 403644 w 790671"/>
                <a:gd name="connsiteY1" fmla="*/ 92898 h 1035305"/>
                <a:gd name="connsiteX2" fmla="*/ 790671 w 790671"/>
                <a:gd name="connsiteY2" fmla="*/ 0 h 1035305"/>
                <a:gd name="connsiteX3" fmla="*/ 787537 w 790671"/>
                <a:gd name="connsiteY3" fmla="*/ 1035305 h 1035305"/>
                <a:gd name="connsiteX4" fmla="*/ 1771 w 790671"/>
                <a:gd name="connsiteY4" fmla="*/ 400110 h 1035305"/>
                <a:gd name="connsiteX5" fmla="*/ 1771 w 790671"/>
                <a:gd name="connsiteY5" fmla="*/ 0 h 1035305"/>
                <a:gd name="connsiteX0" fmla="*/ 1771 w 790671"/>
                <a:gd name="connsiteY0" fmla="*/ 0 h 1035305"/>
                <a:gd name="connsiteX1" fmla="*/ 403644 w 790671"/>
                <a:gd name="connsiteY1" fmla="*/ 92898 h 1035305"/>
                <a:gd name="connsiteX2" fmla="*/ 790671 w 790671"/>
                <a:gd name="connsiteY2" fmla="*/ 0 h 1035305"/>
                <a:gd name="connsiteX3" fmla="*/ 787537 w 790671"/>
                <a:gd name="connsiteY3" fmla="*/ 1035305 h 1035305"/>
                <a:gd name="connsiteX4" fmla="*/ 1771 w 790671"/>
                <a:gd name="connsiteY4" fmla="*/ 1023860 h 1035305"/>
                <a:gd name="connsiteX5" fmla="*/ 1771 w 790671"/>
                <a:gd name="connsiteY5" fmla="*/ 0 h 1035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0671" h="1035305">
                  <a:moveTo>
                    <a:pt x="1771" y="0"/>
                  </a:moveTo>
                  <a:cubicBezTo>
                    <a:pt x="-12212" y="15473"/>
                    <a:pt x="50705" y="102423"/>
                    <a:pt x="403644" y="92898"/>
                  </a:cubicBezTo>
                  <a:cubicBezTo>
                    <a:pt x="756583" y="83373"/>
                    <a:pt x="788080" y="39286"/>
                    <a:pt x="790671" y="0"/>
                  </a:cubicBezTo>
                  <a:cubicBezTo>
                    <a:pt x="789626" y="345102"/>
                    <a:pt x="788582" y="690203"/>
                    <a:pt x="787537" y="1035305"/>
                  </a:cubicBezTo>
                  <a:lnTo>
                    <a:pt x="1771" y="1023860"/>
                  </a:lnTo>
                  <a:lnTo>
                    <a:pt x="1771" y="0"/>
                  </a:lnTo>
                  <a:close/>
                </a:path>
              </a:pathLst>
            </a:custGeom>
            <a:gradFill>
              <a:gsLst>
                <a:gs pos="100000">
                  <a:srgbClr val="00E6FF">
                    <a:alpha val="10000"/>
                  </a:srgbClr>
                </a:gs>
                <a:gs pos="0">
                  <a:srgbClr val="00E6FF">
                    <a:alpha val="0"/>
                  </a:srgbClr>
                </a:gs>
              </a:gsLst>
              <a:lin ang="16200000" scaled="0"/>
            </a:gradFill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defTabSz="368271">
                <a:defRPr/>
              </a:pPr>
              <a:endParaRPr lang="zh-CN" altLang="en-US" sz="1299" kern="0">
                <a:solidFill>
                  <a:srgbClr val="1D1D1A"/>
                </a:solidFill>
                <a:sym typeface="Helvetica Neue Medium"/>
              </a:endParaRPr>
            </a:p>
          </p:txBody>
        </p:sp>
        <p:sp>
          <p:nvSpPr>
            <p:cNvPr id="289" name="椭圆 288"/>
            <p:cNvSpPr/>
            <p:nvPr/>
          </p:nvSpPr>
          <p:spPr>
            <a:xfrm>
              <a:off x="5479140" y="1892799"/>
              <a:ext cx="790824" cy="146849"/>
            </a:xfrm>
            <a:prstGeom prst="ellipse">
              <a:avLst/>
            </a:prstGeom>
            <a:gradFill>
              <a:gsLst>
                <a:gs pos="100000">
                  <a:srgbClr val="99CCCC">
                    <a:alpha val="61000"/>
                  </a:srgbClr>
                </a:gs>
                <a:gs pos="0">
                  <a:srgbClr val="99CCCC">
                    <a:alpha val="0"/>
                  </a:srgbClr>
                </a:gs>
              </a:gsLst>
              <a:lin ang="5400000" scaled="0"/>
            </a:gradFill>
            <a:ln w="3175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defTabSz="368271">
                <a:defRPr/>
              </a:pPr>
              <a:endParaRPr lang="zh-CN" altLang="en-US" sz="1299" kern="0">
                <a:solidFill>
                  <a:srgbClr val="1D1D1A"/>
                </a:solidFill>
                <a:sym typeface="Helvetica Neue Medium"/>
              </a:endParaRPr>
            </a:p>
          </p:txBody>
        </p:sp>
      </p:grpSp>
      <p:sp>
        <p:nvSpPr>
          <p:cNvPr id="290" name="矩形 289"/>
          <p:cNvSpPr/>
          <p:nvPr/>
        </p:nvSpPr>
        <p:spPr>
          <a:xfrm>
            <a:off x="8310794" y="3336706"/>
            <a:ext cx="1825428" cy="338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2944"/>
            <a:r>
              <a:rPr lang="zh-CN" altLang="en-US" sz="1599" b="1" dirty="0">
                <a:solidFill>
                  <a:srgbClr val="333333"/>
                </a:solidFill>
              </a:rPr>
              <a:t>大数据分析与稽核</a:t>
            </a:r>
            <a:endParaRPr lang="zh-CN" altLang="en-US" sz="1799" b="1" dirty="0">
              <a:solidFill>
                <a:srgbClr val="666666">
                  <a:lumMod val="75000"/>
                </a:srgbClr>
              </a:solidFill>
            </a:endParaRPr>
          </a:p>
        </p:txBody>
      </p:sp>
      <p:sp>
        <p:nvSpPr>
          <p:cNvPr id="291" name="矩形 290"/>
          <p:cNvSpPr/>
          <p:nvPr/>
        </p:nvSpPr>
        <p:spPr>
          <a:xfrm>
            <a:off x="731838" y="4433309"/>
            <a:ext cx="2535510" cy="165987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6">
              <a:defRPr/>
            </a:pPr>
            <a:endParaRPr lang="en-US" sz="1349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92" name="椭圆 291"/>
          <p:cNvSpPr/>
          <p:nvPr/>
        </p:nvSpPr>
        <p:spPr>
          <a:xfrm>
            <a:off x="2419015" y="4452218"/>
            <a:ext cx="1627499" cy="1624382"/>
          </a:xfrm>
          <a:prstGeom prst="ellipse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2466999" y="4495314"/>
            <a:ext cx="1544530" cy="1544530"/>
          </a:xfrm>
          <a:prstGeom prst="ellipse">
            <a:avLst/>
          </a:prstGeom>
          <a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  <a:ln w="6350" cap="flat" cmpd="sng" algn="ctr">
            <a:solidFill>
              <a:srgbClr val="666666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294" name="矩形 293"/>
          <p:cNvSpPr/>
          <p:nvPr/>
        </p:nvSpPr>
        <p:spPr>
          <a:xfrm>
            <a:off x="668274" y="4619832"/>
            <a:ext cx="1799790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526"/>
            <a:r>
              <a:rPr lang="zh-CN" altLang="en-US" sz="1799" b="1" dirty="0">
                <a:solidFill>
                  <a:srgbClr val="C7000B"/>
                </a:solidFill>
                <a:cs typeface="+mn-ea"/>
                <a:sym typeface="+mn-lt"/>
              </a:rPr>
              <a:t>取消省界收费站</a:t>
            </a:r>
            <a:endParaRPr lang="en-US" sz="1799" b="1" dirty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295" name="TextBox 14"/>
          <p:cNvSpPr txBox="1">
            <a:spLocks noChangeArrowheads="1"/>
          </p:cNvSpPr>
          <p:nvPr/>
        </p:nvSpPr>
        <p:spPr bwMode="auto">
          <a:xfrm>
            <a:off x="766731" y="5236144"/>
            <a:ext cx="2120569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1pPr>
            <a:lvl2pPr marL="742950" indent="-28575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2pPr>
            <a:lvl3pPr marL="1143000" indent="-22860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3pPr>
            <a:lvl4pPr marL="1600200" indent="-22860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4pPr>
            <a:lvl5pPr marL="2057400" indent="-22860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5pPr>
            <a:lvl6pPr marL="25146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6pPr>
            <a:lvl7pPr marL="29718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7pPr>
            <a:lvl8pPr marL="34290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8pPr>
            <a:lvl9pPr marL="38862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171450" indent="-17145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通行效率提升</a:t>
            </a:r>
            <a:r>
              <a:rPr lang="en-US" altLang="zh-CN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5</a:t>
            </a: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倍</a:t>
            </a:r>
            <a:endParaRPr lang="en-US" altLang="zh-CN" sz="1200" dirty="0">
              <a:solidFill>
                <a:srgbClr val="1D1D1A">
                  <a:lumMod val="75000"/>
                  <a:lumOff val="25000"/>
                </a:srgbClr>
              </a:solidFill>
              <a:latin typeface="+mn-lt"/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万</a:t>
            </a:r>
            <a:r>
              <a:rPr lang="en-US" altLang="zh-CN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+</a:t>
            </a: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全国部署</a:t>
            </a:r>
            <a:endParaRPr lang="zh-CN" altLang="en-US" sz="1600" dirty="0">
              <a:solidFill>
                <a:srgbClr val="1D1D1A">
                  <a:lumMod val="75000"/>
                  <a:lumOff val="25000"/>
                </a:srgb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96" name="矩形 295"/>
          <p:cNvSpPr/>
          <p:nvPr/>
        </p:nvSpPr>
        <p:spPr>
          <a:xfrm>
            <a:off x="4189694" y="4433309"/>
            <a:ext cx="2899353" cy="165987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6">
              <a:defRPr/>
            </a:pPr>
            <a:endParaRPr lang="en-US" sz="1349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97" name="矩形 296"/>
          <p:cNvSpPr/>
          <p:nvPr/>
        </p:nvSpPr>
        <p:spPr>
          <a:xfrm>
            <a:off x="4489972" y="4619832"/>
            <a:ext cx="1338305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526"/>
            <a:r>
              <a:rPr lang="zh-CN" altLang="en-US" sz="1799" b="1" dirty="0">
                <a:solidFill>
                  <a:srgbClr val="C7000B"/>
                </a:solidFill>
                <a:cs typeface="+mn-ea"/>
                <a:sym typeface="+mn-lt"/>
              </a:rPr>
              <a:t>视频云联网</a:t>
            </a:r>
            <a:endParaRPr lang="en-US" sz="1799" b="1" dirty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298" name="TextBox 14"/>
          <p:cNvSpPr txBox="1">
            <a:spLocks noChangeArrowheads="1"/>
          </p:cNvSpPr>
          <p:nvPr/>
        </p:nvSpPr>
        <p:spPr bwMode="auto">
          <a:xfrm>
            <a:off x="4456407" y="4968604"/>
            <a:ext cx="154845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1pPr>
            <a:lvl2pPr marL="742950" indent="-28575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2pPr>
            <a:lvl3pPr marL="1143000" indent="-22860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3pPr>
            <a:lvl4pPr marL="1600200" indent="-22860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4pPr>
            <a:lvl5pPr marL="2057400" indent="-22860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5pPr>
            <a:lvl6pPr marL="25146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6pPr>
            <a:lvl7pPr marL="29718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7pPr>
            <a:lvl8pPr marL="34290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8pPr>
            <a:lvl9pPr marL="38862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171450" indent="-17145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上云性能比传统方案提升</a:t>
            </a:r>
            <a:r>
              <a:rPr lang="en-US" altLang="zh-CN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2.5+</a:t>
            </a: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倍</a:t>
            </a:r>
            <a:endParaRPr lang="en-US" altLang="zh-CN" sz="1200" dirty="0">
              <a:solidFill>
                <a:srgbClr val="1D1D1A">
                  <a:lumMod val="75000"/>
                  <a:lumOff val="25000"/>
                </a:srgbClr>
              </a:solidFill>
              <a:latin typeface="+mn-lt"/>
              <a:cs typeface="+mn-ea"/>
              <a:sym typeface="+mn-lt"/>
            </a:endParaRPr>
          </a:p>
          <a:p>
            <a:pPr marL="171450" indent="-17145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云边协同，边缘高清资源分析，算法准确率提升</a:t>
            </a:r>
            <a:r>
              <a:rPr lang="en-US" altLang="zh-CN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50%+</a:t>
            </a:r>
            <a:endParaRPr lang="zh-CN" altLang="en-US" sz="1600" dirty="0">
              <a:solidFill>
                <a:srgbClr val="1D1D1A">
                  <a:lumMod val="75000"/>
                  <a:lumOff val="25000"/>
                </a:srgb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00" name="矩形 299"/>
          <p:cNvSpPr/>
          <p:nvPr/>
        </p:nvSpPr>
        <p:spPr>
          <a:xfrm>
            <a:off x="7935640" y="4420223"/>
            <a:ext cx="2899353" cy="165987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6">
              <a:defRPr/>
            </a:pPr>
            <a:endParaRPr lang="en-US" sz="1349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01" name="矩形 300"/>
          <p:cNvSpPr/>
          <p:nvPr/>
        </p:nvSpPr>
        <p:spPr>
          <a:xfrm>
            <a:off x="8235919" y="4606746"/>
            <a:ext cx="1338305" cy="369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526"/>
            <a:r>
              <a:rPr lang="zh-CN" altLang="en-US" sz="1799" b="1" dirty="0">
                <a:solidFill>
                  <a:srgbClr val="C7000B"/>
                </a:solidFill>
                <a:cs typeface="+mn-ea"/>
                <a:sym typeface="+mn-lt"/>
              </a:rPr>
              <a:t>大数据稽核</a:t>
            </a:r>
            <a:endParaRPr lang="en-US" sz="1799" b="1" dirty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302" name="TextBox 14"/>
          <p:cNvSpPr txBox="1">
            <a:spLocks noChangeArrowheads="1"/>
          </p:cNvSpPr>
          <p:nvPr/>
        </p:nvSpPr>
        <p:spPr bwMode="auto">
          <a:xfrm>
            <a:off x="8235919" y="5011469"/>
            <a:ext cx="143616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1pPr>
            <a:lvl2pPr marL="742950" indent="-28575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2pPr>
            <a:lvl3pPr marL="1143000" indent="-22860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3pPr>
            <a:lvl4pPr marL="1600200" indent="-22860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4pPr>
            <a:lvl5pPr marL="2057400" indent="-228600" defTabSz="1096963" eaLnBrk="0" hangingPunct="0">
              <a:defRPr sz="3200">
                <a:solidFill>
                  <a:schemeClr val="tx2"/>
                </a:solidFill>
                <a:latin typeface="Tahoma" pitchFamily="34" charset="0"/>
              </a:defRPr>
            </a:lvl5pPr>
            <a:lvl6pPr marL="25146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6pPr>
            <a:lvl7pPr marL="29718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7pPr>
            <a:lvl8pPr marL="34290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8pPr>
            <a:lvl9pPr marL="3886200" indent="-228600" algn="ctr" defTabSz="109696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171450" indent="-17145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精准计费，收费争议减少</a:t>
            </a:r>
            <a:r>
              <a:rPr lang="en-US" altLang="zh-CN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90%</a:t>
            </a:r>
          </a:p>
          <a:p>
            <a:pPr marL="171450" indent="-17145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应缴尽缴，年均减少损失</a:t>
            </a:r>
            <a:r>
              <a:rPr lang="en-US" altLang="zh-CN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2</a:t>
            </a: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亿</a:t>
            </a:r>
            <a:r>
              <a:rPr lang="en-US" altLang="zh-CN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+</a:t>
            </a: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（试点</a:t>
            </a:r>
            <a:r>
              <a:rPr lang="en-US" altLang="zh-CN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100</a:t>
            </a:r>
            <a:r>
              <a:rPr lang="zh-CN" altLang="en-US" sz="1200" dirty="0">
                <a:solidFill>
                  <a:srgbClr val="1D1D1A">
                    <a:lumMod val="75000"/>
                    <a:lumOff val="25000"/>
                  </a:srgbClr>
                </a:solidFill>
                <a:latin typeface="+mn-lt"/>
                <a:cs typeface="+mn-ea"/>
                <a:sym typeface="+mn-lt"/>
              </a:rPr>
              <a:t>公里路段）</a:t>
            </a:r>
            <a:endParaRPr lang="en-US" altLang="zh-CN" sz="1200" dirty="0">
              <a:solidFill>
                <a:srgbClr val="1D1D1A">
                  <a:lumMod val="75000"/>
                  <a:lumOff val="25000"/>
                </a:srgb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03" name="椭圆 302"/>
          <p:cNvSpPr/>
          <p:nvPr/>
        </p:nvSpPr>
        <p:spPr>
          <a:xfrm>
            <a:off x="6139008" y="4452218"/>
            <a:ext cx="1627499" cy="1624382"/>
          </a:xfrm>
          <a:prstGeom prst="ellipse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04" name="Picture 14" descr="https://ss3.bdstatic.com/70cFv8Sh_Q1YnxGkpoWK1HF6hhy/it/u=4236787152,3608305789&amp;fm=26&amp;gp=0.jpg"/>
          <p:cNvPicPr preferRelativeResize="0">
            <a:picLocks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930" y="4495313"/>
            <a:ext cx="1546653" cy="1544508"/>
          </a:xfrm>
          <a:prstGeom prst="ellipse">
            <a:avLst/>
          </a:prstGeom>
          <a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  <a:ln w="6350" cap="flat" cmpd="sng" algn="ctr">
            <a:solidFill>
              <a:srgbClr val="666666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</p:pic>
      <p:sp>
        <p:nvSpPr>
          <p:cNvPr id="305" name="椭圆 304"/>
          <p:cNvSpPr/>
          <p:nvPr/>
        </p:nvSpPr>
        <p:spPr>
          <a:xfrm>
            <a:off x="9752389" y="4439132"/>
            <a:ext cx="1627499" cy="1624382"/>
          </a:xfrm>
          <a:prstGeom prst="ellipse">
            <a:avLst/>
          </a:prstGeom>
          <a:solidFill>
            <a:srgbClr val="DDDDDD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06" name="图片 305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57" t="471" r="1773" b="-471"/>
          <a:stretch/>
        </p:blipFill>
        <p:spPr>
          <a:xfrm>
            <a:off x="9792811" y="4479287"/>
            <a:ext cx="1546653" cy="1541747"/>
          </a:xfrm>
          <a:prstGeom prst="ellipse">
            <a:avLst/>
          </a:prstGeom>
          <a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  <a:ln w="6350" cap="flat" cmpd="sng" algn="ctr">
            <a:solidFill>
              <a:srgbClr val="666666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交通：</a:t>
            </a:r>
            <a:r>
              <a:rPr kumimoji="1" lang="en-US" altLang="zh-CN" dirty="0">
                <a:latin typeface="+mj-lt"/>
                <a:ea typeface="+mj-ea"/>
                <a:cs typeface="+mn-ea"/>
                <a:sym typeface="+mn-lt"/>
              </a:rPr>
              <a:t>AI</a:t>
            </a:r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助力全国高速路网升级，通行效率提升</a:t>
            </a:r>
            <a:r>
              <a:rPr kumimoji="1" lang="en-US" altLang="zh-CN" dirty="0">
                <a:latin typeface="+mj-lt"/>
                <a:ea typeface="+mj-ea"/>
                <a:cs typeface="+mn-ea"/>
                <a:sym typeface="+mn-lt"/>
              </a:rPr>
              <a:t>5</a:t>
            </a:r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倍</a:t>
            </a:r>
            <a:b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846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749305" y="1741196"/>
            <a:ext cx="6820630" cy="4404587"/>
            <a:chOff x="1906588" y="471488"/>
            <a:chExt cx="8366125" cy="5918200"/>
          </a:xfrm>
        </p:grpSpPr>
        <p:grpSp>
          <p:nvGrpSpPr>
            <p:cNvPr id="107" name="组合 106"/>
            <p:cNvGrpSpPr/>
            <p:nvPr/>
          </p:nvGrpSpPr>
          <p:grpSpPr>
            <a:xfrm>
              <a:off x="1906588" y="471488"/>
              <a:ext cx="8202613" cy="5918200"/>
              <a:chOff x="1906588" y="471488"/>
              <a:chExt cx="8202613" cy="5918200"/>
            </a:xfrm>
          </p:grpSpPr>
          <p:sp>
            <p:nvSpPr>
              <p:cNvPr id="164" name="Freeform 6"/>
              <p:cNvSpPr>
                <a:spLocks noEditPoints="1"/>
              </p:cNvSpPr>
              <p:nvPr/>
            </p:nvSpPr>
            <p:spPr bwMode="auto">
              <a:xfrm>
                <a:off x="1906588" y="471488"/>
                <a:ext cx="7191375" cy="5918200"/>
              </a:xfrm>
              <a:custGeom>
                <a:avLst/>
                <a:gdLst>
                  <a:gd name="T0" fmla="*/ 2799 w 2985"/>
                  <a:gd name="T1" fmla="*/ 301 h 2456"/>
                  <a:gd name="T2" fmla="*/ 2489 w 2985"/>
                  <a:gd name="T3" fmla="*/ 16 h 2456"/>
                  <a:gd name="T4" fmla="*/ 2299 w 2985"/>
                  <a:gd name="T5" fmla="*/ 146 h 2456"/>
                  <a:gd name="T6" fmla="*/ 2117 w 2985"/>
                  <a:gd name="T7" fmla="*/ 368 h 2456"/>
                  <a:gd name="T8" fmla="*/ 2224 w 2985"/>
                  <a:gd name="T9" fmla="*/ 393 h 2456"/>
                  <a:gd name="T10" fmla="*/ 2088 w 2985"/>
                  <a:gd name="T11" fmla="*/ 581 h 2456"/>
                  <a:gd name="T12" fmla="*/ 1882 w 2985"/>
                  <a:gd name="T13" fmla="*/ 761 h 2456"/>
                  <a:gd name="T14" fmla="*/ 1518 w 2985"/>
                  <a:gd name="T15" fmla="*/ 814 h 2456"/>
                  <a:gd name="T16" fmla="*/ 1175 w 2985"/>
                  <a:gd name="T17" fmla="*/ 696 h 2456"/>
                  <a:gd name="T18" fmla="*/ 967 w 2985"/>
                  <a:gd name="T19" fmla="*/ 455 h 2456"/>
                  <a:gd name="T20" fmla="*/ 842 w 2985"/>
                  <a:gd name="T21" fmla="*/ 220 h 2456"/>
                  <a:gd name="T22" fmla="*/ 613 w 2985"/>
                  <a:gd name="T23" fmla="*/ 315 h 2456"/>
                  <a:gd name="T24" fmla="*/ 447 w 2985"/>
                  <a:gd name="T25" fmla="*/ 459 h 2456"/>
                  <a:gd name="T26" fmla="*/ 231 w 2985"/>
                  <a:gd name="T27" fmla="*/ 621 h 2456"/>
                  <a:gd name="T28" fmla="*/ 42 w 2985"/>
                  <a:gd name="T29" fmla="*/ 651 h 2456"/>
                  <a:gd name="T30" fmla="*/ 15 w 2985"/>
                  <a:gd name="T31" fmla="*/ 724 h 2456"/>
                  <a:gd name="T32" fmla="*/ 47 w 2985"/>
                  <a:gd name="T33" fmla="*/ 815 h 2456"/>
                  <a:gd name="T34" fmla="*/ 9 w 2985"/>
                  <a:gd name="T35" fmla="*/ 828 h 2456"/>
                  <a:gd name="T36" fmla="*/ 141 w 2985"/>
                  <a:gd name="T37" fmla="*/ 996 h 2456"/>
                  <a:gd name="T38" fmla="*/ 155 w 2985"/>
                  <a:gd name="T39" fmla="*/ 1154 h 2456"/>
                  <a:gd name="T40" fmla="*/ 108 w 2985"/>
                  <a:gd name="T41" fmla="*/ 1261 h 2456"/>
                  <a:gd name="T42" fmla="*/ 244 w 2985"/>
                  <a:gd name="T43" fmla="*/ 1395 h 2456"/>
                  <a:gd name="T44" fmla="*/ 373 w 2985"/>
                  <a:gd name="T45" fmla="*/ 1550 h 2456"/>
                  <a:gd name="T46" fmla="*/ 509 w 2985"/>
                  <a:gd name="T47" fmla="*/ 1641 h 2456"/>
                  <a:gd name="T48" fmla="*/ 698 w 2985"/>
                  <a:gd name="T49" fmla="*/ 1667 h 2456"/>
                  <a:gd name="T50" fmla="*/ 843 w 2985"/>
                  <a:gd name="T51" fmla="*/ 1782 h 2456"/>
                  <a:gd name="T52" fmla="*/ 1114 w 2985"/>
                  <a:gd name="T53" fmla="*/ 1735 h 2456"/>
                  <a:gd name="T54" fmla="*/ 1156 w 2985"/>
                  <a:gd name="T55" fmla="*/ 1912 h 2456"/>
                  <a:gd name="T56" fmla="*/ 1172 w 2985"/>
                  <a:gd name="T57" fmla="*/ 2024 h 2456"/>
                  <a:gd name="T58" fmla="*/ 1242 w 2985"/>
                  <a:gd name="T59" fmla="*/ 2204 h 2456"/>
                  <a:gd name="T60" fmla="*/ 1349 w 2985"/>
                  <a:gd name="T61" fmla="*/ 2149 h 2456"/>
                  <a:gd name="T62" fmla="*/ 1506 w 2985"/>
                  <a:gd name="T63" fmla="*/ 2137 h 2456"/>
                  <a:gd name="T64" fmla="*/ 1703 w 2985"/>
                  <a:gd name="T65" fmla="*/ 2223 h 2456"/>
                  <a:gd name="T66" fmla="*/ 1812 w 2985"/>
                  <a:gd name="T67" fmla="*/ 2240 h 2456"/>
                  <a:gd name="T68" fmla="*/ 1889 w 2985"/>
                  <a:gd name="T69" fmla="*/ 2293 h 2456"/>
                  <a:gd name="T70" fmla="*/ 2088 w 2985"/>
                  <a:gd name="T71" fmla="*/ 2174 h 2456"/>
                  <a:gd name="T72" fmla="*/ 2269 w 2985"/>
                  <a:gd name="T73" fmla="*/ 2112 h 2456"/>
                  <a:gd name="T74" fmla="*/ 2496 w 2985"/>
                  <a:gd name="T75" fmla="*/ 1789 h 2456"/>
                  <a:gd name="T76" fmla="*/ 2502 w 2985"/>
                  <a:gd name="T77" fmla="*/ 1600 h 2456"/>
                  <a:gd name="T78" fmla="*/ 2488 w 2985"/>
                  <a:gd name="T79" fmla="*/ 1486 h 2456"/>
                  <a:gd name="T80" fmla="*/ 2397 w 2985"/>
                  <a:gd name="T81" fmla="*/ 1311 h 2456"/>
                  <a:gd name="T82" fmla="*/ 2502 w 2985"/>
                  <a:gd name="T83" fmla="*/ 1097 h 2456"/>
                  <a:gd name="T84" fmla="*/ 2260 w 2985"/>
                  <a:gd name="T85" fmla="*/ 1050 h 2456"/>
                  <a:gd name="T86" fmla="*/ 2474 w 2985"/>
                  <a:gd name="T87" fmla="*/ 897 h 2456"/>
                  <a:gd name="T88" fmla="*/ 2616 w 2985"/>
                  <a:gd name="T89" fmla="*/ 870 h 2456"/>
                  <a:gd name="T90" fmla="*/ 2761 w 2985"/>
                  <a:gd name="T91" fmla="*/ 746 h 2456"/>
                  <a:gd name="T92" fmla="*/ 2870 w 2985"/>
                  <a:gd name="T93" fmla="*/ 667 h 2456"/>
                  <a:gd name="T94" fmla="*/ 2881 w 2985"/>
                  <a:gd name="T95" fmla="*/ 487 h 2456"/>
                  <a:gd name="T96" fmla="*/ 2976 w 2985"/>
                  <a:gd name="T97" fmla="*/ 276 h 2456"/>
                  <a:gd name="T98" fmla="*/ 1804 w 2985"/>
                  <a:gd name="T99" fmla="*/ 2362 h 2456"/>
                  <a:gd name="T100" fmla="*/ 1929 w 2985"/>
                  <a:gd name="T101" fmla="*/ 2363 h 2456"/>
                  <a:gd name="T102" fmla="*/ 2500 w 2985"/>
                  <a:gd name="T103" fmla="*/ 2057 h 2456"/>
                  <a:gd name="T104" fmla="*/ 2595 w 2985"/>
                  <a:gd name="T105" fmla="*/ 1971 h 2456"/>
                  <a:gd name="T106" fmla="*/ 2464 w 2985"/>
                  <a:gd name="T107" fmla="*/ 2065 h 2456"/>
                  <a:gd name="T108" fmla="*/ 2249 w 2985"/>
                  <a:gd name="T109" fmla="*/ 2241 h 2456"/>
                  <a:gd name="T110" fmla="*/ 2690 w 2985"/>
                  <a:gd name="T111" fmla="*/ 1884 h 2456"/>
                  <a:gd name="T112" fmla="*/ 2505 w 2985"/>
                  <a:gd name="T113" fmla="*/ 1496 h 2456"/>
                  <a:gd name="T114" fmla="*/ 2505 w 2985"/>
                  <a:gd name="T115" fmla="*/ 1496 h 2456"/>
                  <a:gd name="T116" fmla="*/ 2560 w 2985"/>
                  <a:gd name="T117" fmla="*/ 1600 h 2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85" h="2456">
                    <a:moveTo>
                      <a:pt x="2984" y="240"/>
                    </a:moveTo>
                    <a:cubicBezTo>
                      <a:pt x="2985" y="238"/>
                      <a:pt x="2982" y="232"/>
                      <a:pt x="2977" y="234"/>
                    </a:cubicBezTo>
                    <a:cubicBezTo>
                      <a:pt x="2970" y="236"/>
                      <a:pt x="2957" y="247"/>
                      <a:pt x="2948" y="253"/>
                    </a:cubicBezTo>
                    <a:cubicBezTo>
                      <a:pt x="2932" y="263"/>
                      <a:pt x="2901" y="286"/>
                      <a:pt x="2891" y="297"/>
                    </a:cubicBezTo>
                    <a:cubicBezTo>
                      <a:pt x="2881" y="309"/>
                      <a:pt x="2868" y="316"/>
                      <a:pt x="2848" y="321"/>
                    </a:cubicBezTo>
                    <a:cubicBezTo>
                      <a:pt x="2827" y="325"/>
                      <a:pt x="2809" y="327"/>
                      <a:pt x="2799" y="301"/>
                    </a:cubicBezTo>
                    <a:cubicBezTo>
                      <a:pt x="2789" y="275"/>
                      <a:pt x="2779" y="254"/>
                      <a:pt x="2767" y="253"/>
                    </a:cubicBezTo>
                    <a:cubicBezTo>
                      <a:pt x="2755" y="252"/>
                      <a:pt x="2747" y="248"/>
                      <a:pt x="2730" y="236"/>
                    </a:cubicBezTo>
                    <a:cubicBezTo>
                      <a:pt x="2713" y="224"/>
                      <a:pt x="2699" y="224"/>
                      <a:pt x="2663" y="229"/>
                    </a:cubicBezTo>
                    <a:cubicBezTo>
                      <a:pt x="2628" y="235"/>
                      <a:pt x="2630" y="200"/>
                      <a:pt x="2616" y="169"/>
                    </a:cubicBezTo>
                    <a:cubicBezTo>
                      <a:pt x="2602" y="137"/>
                      <a:pt x="2578" y="104"/>
                      <a:pt x="2563" y="77"/>
                    </a:cubicBezTo>
                    <a:cubicBezTo>
                      <a:pt x="2548" y="49"/>
                      <a:pt x="2518" y="19"/>
                      <a:pt x="2489" y="16"/>
                    </a:cubicBezTo>
                    <a:cubicBezTo>
                      <a:pt x="2459" y="12"/>
                      <a:pt x="2451" y="5"/>
                      <a:pt x="2428" y="2"/>
                    </a:cubicBezTo>
                    <a:cubicBezTo>
                      <a:pt x="2406" y="0"/>
                      <a:pt x="2369" y="14"/>
                      <a:pt x="2340" y="24"/>
                    </a:cubicBezTo>
                    <a:cubicBezTo>
                      <a:pt x="2312" y="34"/>
                      <a:pt x="2302" y="47"/>
                      <a:pt x="2292" y="61"/>
                    </a:cubicBezTo>
                    <a:cubicBezTo>
                      <a:pt x="2281" y="76"/>
                      <a:pt x="2283" y="80"/>
                      <a:pt x="2299" y="77"/>
                    </a:cubicBezTo>
                    <a:cubicBezTo>
                      <a:pt x="2314" y="75"/>
                      <a:pt x="2319" y="85"/>
                      <a:pt x="2318" y="99"/>
                    </a:cubicBezTo>
                    <a:cubicBezTo>
                      <a:pt x="2318" y="113"/>
                      <a:pt x="2318" y="120"/>
                      <a:pt x="2299" y="146"/>
                    </a:cubicBezTo>
                    <a:cubicBezTo>
                      <a:pt x="2279" y="172"/>
                      <a:pt x="2276" y="211"/>
                      <a:pt x="2271" y="232"/>
                    </a:cubicBezTo>
                    <a:cubicBezTo>
                      <a:pt x="2266" y="253"/>
                      <a:pt x="2269" y="255"/>
                      <a:pt x="2251" y="262"/>
                    </a:cubicBezTo>
                    <a:cubicBezTo>
                      <a:pt x="2233" y="269"/>
                      <a:pt x="2235" y="272"/>
                      <a:pt x="2219" y="283"/>
                    </a:cubicBezTo>
                    <a:cubicBezTo>
                      <a:pt x="2202" y="295"/>
                      <a:pt x="2190" y="291"/>
                      <a:pt x="2171" y="281"/>
                    </a:cubicBezTo>
                    <a:cubicBezTo>
                      <a:pt x="2151" y="271"/>
                      <a:pt x="2152" y="282"/>
                      <a:pt x="2145" y="300"/>
                    </a:cubicBezTo>
                    <a:cubicBezTo>
                      <a:pt x="2138" y="318"/>
                      <a:pt x="2128" y="347"/>
                      <a:pt x="2117" y="368"/>
                    </a:cubicBezTo>
                    <a:cubicBezTo>
                      <a:pt x="2107" y="389"/>
                      <a:pt x="2104" y="401"/>
                      <a:pt x="2115" y="411"/>
                    </a:cubicBezTo>
                    <a:cubicBezTo>
                      <a:pt x="2126" y="421"/>
                      <a:pt x="2131" y="419"/>
                      <a:pt x="2142" y="413"/>
                    </a:cubicBezTo>
                    <a:cubicBezTo>
                      <a:pt x="2152" y="407"/>
                      <a:pt x="2177" y="407"/>
                      <a:pt x="2177" y="407"/>
                    </a:cubicBezTo>
                    <a:cubicBezTo>
                      <a:pt x="2177" y="407"/>
                      <a:pt x="2177" y="407"/>
                      <a:pt x="2188" y="414"/>
                    </a:cubicBezTo>
                    <a:cubicBezTo>
                      <a:pt x="2199" y="422"/>
                      <a:pt x="2200" y="419"/>
                      <a:pt x="2204" y="407"/>
                    </a:cubicBezTo>
                    <a:cubicBezTo>
                      <a:pt x="2207" y="395"/>
                      <a:pt x="2211" y="395"/>
                      <a:pt x="2224" y="393"/>
                    </a:cubicBezTo>
                    <a:cubicBezTo>
                      <a:pt x="2238" y="391"/>
                      <a:pt x="2257" y="398"/>
                      <a:pt x="2273" y="410"/>
                    </a:cubicBezTo>
                    <a:cubicBezTo>
                      <a:pt x="2288" y="422"/>
                      <a:pt x="2316" y="449"/>
                      <a:pt x="2318" y="462"/>
                    </a:cubicBezTo>
                    <a:cubicBezTo>
                      <a:pt x="2321" y="475"/>
                      <a:pt x="2319" y="483"/>
                      <a:pt x="2292" y="482"/>
                    </a:cubicBezTo>
                    <a:cubicBezTo>
                      <a:pt x="2265" y="480"/>
                      <a:pt x="2257" y="479"/>
                      <a:pt x="2221" y="490"/>
                    </a:cubicBezTo>
                    <a:cubicBezTo>
                      <a:pt x="2185" y="502"/>
                      <a:pt x="2167" y="513"/>
                      <a:pt x="2151" y="546"/>
                    </a:cubicBezTo>
                    <a:cubicBezTo>
                      <a:pt x="2135" y="580"/>
                      <a:pt x="2105" y="582"/>
                      <a:pt x="2088" y="581"/>
                    </a:cubicBezTo>
                    <a:cubicBezTo>
                      <a:pt x="2070" y="579"/>
                      <a:pt x="2066" y="596"/>
                      <a:pt x="2047" y="617"/>
                    </a:cubicBezTo>
                    <a:cubicBezTo>
                      <a:pt x="2028" y="638"/>
                      <a:pt x="2001" y="628"/>
                      <a:pt x="1979" y="614"/>
                    </a:cubicBezTo>
                    <a:cubicBezTo>
                      <a:pt x="1958" y="599"/>
                      <a:pt x="1943" y="614"/>
                      <a:pt x="1936" y="633"/>
                    </a:cubicBezTo>
                    <a:cubicBezTo>
                      <a:pt x="1929" y="651"/>
                      <a:pt x="1927" y="662"/>
                      <a:pt x="1943" y="681"/>
                    </a:cubicBezTo>
                    <a:cubicBezTo>
                      <a:pt x="1960" y="700"/>
                      <a:pt x="1955" y="708"/>
                      <a:pt x="1930" y="720"/>
                    </a:cubicBezTo>
                    <a:cubicBezTo>
                      <a:pt x="1905" y="732"/>
                      <a:pt x="1900" y="741"/>
                      <a:pt x="1882" y="761"/>
                    </a:cubicBezTo>
                    <a:cubicBezTo>
                      <a:pt x="1865" y="782"/>
                      <a:pt x="1832" y="796"/>
                      <a:pt x="1796" y="795"/>
                    </a:cubicBezTo>
                    <a:cubicBezTo>
                      <a:pt x="1760" y="794"/>
                      <a:pt x="1733" y="795"/>
                      <a:pt x="1703" y="803"/>
                    </a:cubicBezTo>
                    <a:cubicBezTo>
                      <a:pt x="1672" y="812"/>
                      <a:pt x="1639" y="827"/>
                      <a:pt x="1624" y="836"/>
                    </a:cubicBezTo>
                    <a:cubicBezTo>
                      <a:pt x="1609" y="844"/>
                      <a:pt x="1608" y="845"/>
                      <a:pt x="1592" y="833"/>
                    </a:cubicBezTo>
                    <a:cubicBezTo>
                      <a:pt x="1576" y="820"/>
                      <a:pt x="1575" y="826"/>
                      <a:pt x="1558" y="826"/>
                    </a:cubicBezTo>
                    <a:cubicBezTo>
                      <a:pt x="1540" y="826"/>
                      <a:pt x="1535" y="827"/>
                      <a:pt x="1518" y="814"/>
                    </a:cubicBezTo>
                    <a:cubicBezTo>
                      <a:pt x="1501" y="801"/>
                      <a:pt x="1486" y="799"/>
                      <a:pt x="1473" y="794"/>
                    </a:cubicBezTo>
                    <a:cubicBezTo>
                      <a:pt x="1459" y="790"/>
                      <a:pt x="1463" y="792"/>
                      <a:pt x="1454" y="775"/>
                    </a:cubicBezTo>
                    <a:cubicBezTo>
                      <a:pt x="1445" y="759"/>
                      <a:pt x="1399" y="753"/>
                      <a:pt x="1351" y="754"/>
                    </a:cubicBezTo>
                    <a:cubicBezTo>
                      <a:pt x="1303" y="754"/>
                      <a:pt x="1274" y="744"/>
                      <a:pt x="1250" y="734"/>
                    </a:cubicBezTo>
                    <a:cubicBezTo>
                      <a:pt x="1225" y="724"/>
                      <a:pt x="1217" y="727"/>
                      <a:pt x="1201" y="727"/>
                    </a:cubicBezTo>
                    <a:cubicBezTo>
                      <a:pt x="1185" y="727"/>
                      <a:pt x="1183" y="719"/>
                      <a:pt x="1175" y="696"/>
                    </a:cubicBezTo>
                    <a:cubicBezTo>
                      <a:pt x="1167" y="673"/>
                      <a:pt x="1160" y="652"/>
                      <a:pt x="1160" y="631"/>
                    </a:cubicBezTo>
                    <a:cubicBezTo>
                      <a:pt x="1160" y="611"/>
                      <a:pt x="1150" y="614"/>
                      <a:pt x="1136" y="610"/>
                    </a:cubicBezTo>
                    <a:cubicBezTo>
                      <a:pt x="1123" y="607"/>
                      <a:pt x="1111" y="593"/>
                      <a:pt x="1093" y="570"/>
                    </a:cubicBezTo>
                    <a:cubicBezTo>
                      <a:pt x="1076" y="548"/>
                      <a:pt x="1049" y="544"/>
                      <a:pt x="1027" y="539"/>
                    </a:cubicBezTo>
                    <a:cubicBezTo>
                      <a:pt x="1005" y="535"/>
                      <a:pt x="998" y="537"/>
                      <a:pt x="968" y="522"/>
                    </a:cubicBezTo>
                    <a:cubicBezTo>
                      <a:pt x="939" y="507"/>
                      <a:pt x="957" y="478"/>
                      <a:pt x="967" y="455"/>
                    </a:cubicBezTo>
                    <a:cubicBezTo>
                      <a:pt x="977" y="433"/>
                      <a:pt x="977" y="410"/>
                      <a:pt x="968" y="390"/>
                    </a:cubicBezTo>
                    <a:cubicBezTo>
                      <a:pt x="960" y="370"/>
                      <a:pt x="964" y="372"/>
                      <a:pt x="958" y="352"/>
                    </a:cubicBezTo>
                    <a:cubicBezTo>
                      <a:pt x="953" y="332"/>
                      <a:pt x="937" y="327"/>
                      <a:pt x="919" y="313"/>
                    </a:cubicBezTo>
                    <a:cubicBezTo>
                      <a:pt x="901" y="300"/>
                      <a:pt x="901" y="305"/>
                      <a:pt x="893" y="293"/>
                    </a:cubicBezTo>
                    <a:cubicBezTo>
                      <a:pt x="885" y="281"/>
                      <a:pt x="873" y="257"/>
                      <a:pt x="866" y="238"/>
                    </a:cubicBezTo>
                    <a:cubicBezTo>
                      <a:pt x="860" y="219"/>
                      <a:pt x="863" y="223"/>
                      <a:pt x="842" y="220"/>
                    </a:cubicBezTo>
                    <a:cubicBezTo>
                      <a:pt x="821" y="217"/>
                      <a:pt x="816" y="223"/>
                      <a:pt x="812" y="240"/>
                    </a:cubicBezTo>
                    <a:cubicBezTo>
                      <a:pt x="808" y="256"/>
                      <a:pt x="801" y="254"/>
                      <a:pt x="773" y="252"/>
                    </a:cubicBezTo>
                    <a:cubicBezTo>
                      <a:pt x="744" y="250"/>
                      <a:pt x="745" y="290"/>
                      <a:pt x="744" y="315"/>
                    </a:cubicBezTo>
                    <a:cubicBezTo>
                      <a:pt x="742" y="340"/>
                      <a:pt x="725" y="344"/>
                      <a:pt x="702" y="337"/>
                    </a:cubicBezTo>
                    <a:cubicBezTo>
                      <a:pt x="679" y="331"/>
                      <a:pt x="661" y="327"/>
                      <a:pt x="641" y="311"/>
                    </a:cubicBezTo>
                    <a:cubicBezTo>
                      <a:pt x="621" y="295"/>
                      <a:pt x="621" y="304"/>
                      <a:pt x="613" y="315"/>
                    </a:cubicBezTo>
                    <a:cubicBezTo>
                      <a:pt x="605" y="326"/>
                      <a:pt x="589" y="344"/>
                      <a:pt x="578" y="365"/>
                    </a:cubicBezTo>
                    <a:cubicBezTo>
                      <a:pt x="568" y="387"/>
                      <a:pt x="562" y="396"/>
                      <a:pt x="567" y="412"/>
                    </a:cubicBezTo>
                    <a:cubicBezTo>
                      <a:pt x="572" y="428"/>
                      <a:pt x="558" y="423"/>
                      <a:pt x="535" y="411"/>
                    </a:cubicBezTo>
                    <a:cubicBezTo>
                      <a:pt x="511" y="399"/>
                      <a:pt x="477" y="403"/>
                      <a:pt x="455" y="403"/>
                    </a:cubicBezTo>
                    <a:cubicBezTo>
                      <a:pt x="434" y="403"/>
                      <a:pt x="441" y="415"/>
                      <a:pt x="449" y="421"/>
                    </a:cubicBezTo>
                    <a:cubicBezTo>
                      <a:pt x="457" y="426"/>
                      <a:pt x="454" y="435"/>
                      <a:pt x="447" y="459"/>
                    </a:cubicBezTo>
                    <a:cubicBezTo>
                      <a:pt x="440" y="483"/>
                      <a:pt x="448" y="483"/>
                      <a:pt x="450" y="499"/>
                    </a:cubicBezTo>
                    <a:cubicBezTo>
                      <a:pt x="453" y="514"/>
                      <a:pt x="447" y="529"/>
                      <a:pt x="435" y="539"/>
                    </a:cubicBezTo>
                    <a:cubicBezTo>
                      <a:pt x="424" y="548"/>
                      <a:pt x="411" y="559"/>
                      <a:pt x="405" y="576"/>
                    </a:cubicBezTo>
                    <a:cubicBezTo>
                      <a:pt x="400" y="593"/>
                      <a:pt x="384" y="601"/>
                      <a:pt x="359" y="603"/>
                    </a:cubicBezTo>
                    <a:cubicBezTo>
                      <a:pt x="333" y="606"/>
                      <a:pt x="308" y="614"/>
                      <a:pt x="288" y="619"/>
                    </a:cubicBezTo>
                    <a:cubicBezTo>
                      <a:pt x="269" y="624"/>
                      <a:pt x="246" y="628"/>
                      <a:pt x="231" y="621"/>
                    </a:cubicBezTo>
                    <a:cubicBezTo>
                      <a:pt x="216" y="613"/>
                      <a:pt x="203" y="619"/>
                      <a:pt x="196" y="632"/>
                    </a:cubicBezTo>
                    <a:cubicBezTo>
                      <a:pt x="189" y="645"/>
                      <a:pt x="180" y="653"/>
                      <a:pt x="169" y="650"/>
                    </a:cubicBezTo>
                    <a:cubicBezTo>
                      <a:pt x="158" y="647"/>
                      <a:pt x="148" y="642"/>
                      <a:pt x="143" y="630"/>
                    </a:cubicBezTo>
                    <a:cubicBezTo>
                      <a:pt x="137" y="618"/>
                      <a:pt x="136" y="621"/>
                      <a:pt x="122" y="621"/>
                    </a:cubicBezTo>
                    <a:cubicBezTo>
                      <a:pt x="108" y="620"/>
                      <a:pt x="86" y="624"/>
                      <a:pt x="69" y="626"/>
                    </a:cubicBezTo>
                    <a:cubicBezTo>
                      <a:pt x="53" y="628"/>
                      <a:pt x="46" y="639"/>
                      <a:pt x="42" y="651"/>
                    </a:cubicBezTo>
                    <a:cubicBezTo>
                      <a:pt x="39" y="663"/>
                      <a:pt x="40" y="666"/>
                      <a:pt x="23" y="669"/>
                    </a:cubicBezTo>
                    <a:cubicBezTo>
                      <a:pt x="6" y="671"/>
                      <a:pt x="16" y="677"/>
                      <a:pt x="17" y="687"/>
                    </a:cubicBezTo>
                    <a:cubicBezTo>
                      <a:pt x="18" y="696"/>
                      <a:pt x="18" y="697"/>
                      <a:pt x="9" y="702"/>
                    </a:cubicBezTo>
                    <a:cubicBezTo>
                      <a:pt x="0" y="707"/>
                      <a:pt x="9" y="718"/>
                      <a:pt x="9" y="718"/>
                    </a:cubicBezTo>
                    <a:cubicBezTo>
                      <a:pt x="9" y="717"/>
                      <a:pt x="9" y="717"/>
                      <a:pt x="9" y="717"/>
                    </a:cubicBezTo>
                    <a:cubicBezTo>
                      <a:pt x="15" y="724"/>
                      <a:pt x="15" y="724"/>
                      <a:pt x="15" y="724"/>
                    </a:cubicBezTo>
                    <a:cubicBezTo>
                      <a:pt x="15" y="724"/>
                      <a:pt x="21" y="729"/>
                      <a:pt x="27" y="728"/>
                    </a:cubicBezTo>
                    <a:cubicBezTo>
                      <a:pt x="33" y="726"/>
                      <a:pt x="41" y="725"/>
                      <a:pt x="49" y="734"/>
                    </a:cubicBezTo>
                    <a:cubicBezTo>
                      <a:pt x="58" y="742"/>
                      <a:pt x="59" y="746"/>
                      <a:pt x="55" y="753"/>
                    </a:cubicBezTo>
                    <a:cubicBezTo>
                      <a:pt x="51" y="759"/>
                      <a:pt x="47" y="765"/>
                      <a:pt x="48" y="778"/>
                    </a:cubicBezTo>
                    <a:cubicBezTo>
                      <a:pt x="49" y="791"/>
                      <a:pt x="48" y="793"/>
                      <a:pt x="46" y="798"/>
                    </a:cubicBezTo>
                    <a:cubicBezTo>
                      <a:pt x="43" y="804"/>
                      <a:pt x="44" y="806"/>
                      <a:pt x="47" y="815"/>
                    </a:cubicBezTo>
                    <a:cubicBezTo>
                      <a:pt x="48" y="819"/>
                      <a:pt x="47" y="823"/>
                      <a:pt x="44" y="826"/>
                    </a:cubicBezTo>
                    <a:cubicBezTo>
                      <a:pt x="42" y="827"/>
                      <a:pt x="40" y="827"/>
                      <a:pt x="38" y="827"/>
                    </a:cubicBezTo>
                    <a:cubicBezTo>
                      <a:pt x="37" y="827"/>
                      <a:pt x="29" y="825"/>
                      <a:pt x="27" y="825"/>
                    </a:cubicBezTo>
                    <a:cubicBezTo>
                      <a:pt x="28" y="825"/>
                      <a:pt x="28" y="825"/>
                      <a:pt x="28" y="825"/>
                    </a:cubicBezTo>
                    <a:cubicBezTo>
                      <a:pt x="28" y="825"/>
                      <a:pt x="21" y="823"/>
                      <a:pt x="17" y="822"/>
                    </a:cubicBezTo>
                    <a:cubicBezTo>
                      <a:pt x="13" y="821"/>
                      <a:pt x="9" y="824"/>
                      <a:pt x="9" y="828"/>
                    </a:cubicBezTo>
                    <a:cubicBezTo>
                      <a:pt x="8" y="832"/>
                      <a:pt x="16" y="843"/>
                      <a:pt x="27" y="845"/>
                    </a:cubicBezTo>
                    <a:cubicBezTo>
                      <a:pt x="38" y="848"/>
                      <a:pt x="46" y="854"/>
                      <a:pt x="56" y="867"/>
                    </a:cubicBezTo>
                    <a:cubicBezTo>
                      <a:pt x="66" y="881"/>
                      <a:pt x="74" y="882"/>
                      <a:pt x="68" y="903"/>
                    </a:cubicBezTo>
                    <a:cubicBezTo>
                      <a:pt x="62" y="924"/>
                      <a:pt x="61" y="935"/>
                      <a:pt x="68" y="944"/>
                    </a:cubicBezTo>
                    <a:cubicBezTo>
                      <a:pt x="74" y="953"/>
                      <a:pt x="100" y="976"/>
                      <a:pt x="112" y="983"/>
                    </a:cubicBezTo>
                    <a:cubicBezTo>
                      <a:pt x="123" y="991"/>
                      <a:pt x="131" y="993"/>
                      <a:pt x="141" y="996"/>
                    </a:cubicBezTo>
                    <a:cubicBezTo>
                      <a:pt x="151" y="998"/>
                      <a:pt x="155" y="997"/>
                      <a:pt x="152" y="1004"/>
                    </a:cubicBezTo>
                    <a:cubicBezTo>
                      <a:pt x="149" y="1011"/>
                      <a:pt x="147" y="1026"/>
                      <a:pt x="147" y="1040"/>
                    </a:cubicBezTo>
                    <a:cubicBezTo>
                      <a:pt x="147" y="1054"/>
                      <a:pt x="148" y="1060"/>
                      <a:pt x="164" y="1074"/>
                    </a:cubicBezTo>
                    <a:cubicBezTo>
                      <a:pt x="181" y="1089"/>
                      <a:pt x="184" y="1092"/>
                      <a:pt x="172" y="1098"/>
                    </a:cubicBezTo>
                    <a:cubicBezTo>
                      <a:pt x="160" y="1103"/>
                      <a:pt x="153" y="1112"/>
                      <a:pt x="152" y="1121"/>
                    </a:cubicBezTo>
                    <a:cubicBezTo>
                      <a:pt x="151" y="1130"/>
                      <a:pt x="148" y="1140"/>
                      <a:pt x="155" y="1154"/>
                    </a:cubicBezTo>
                    <a:cubicBezTo>
                      <a:pt x="162" y="1169"/>
                      <a:pt x="165" y="1194"/>
                      <a:pt x="160" y="1208"/>
                    </a:cubicBezTo>
                    <a:cubicBezTo>
                      <a:pt x="155" y="1221"/>
                      <a:pt x="148" y="1227"/>
                      <a:pt x="140" y="1222"/>
                    </a:cubicBezTo>
                    <a:cubicBezTo>
                      <a:pt x="132" y="1218"/>
                      <a:pt x="130" y="1220"/>
                      <a:pt x="129" y="1209"/>
                    </a:cubicBezTo>
                    <a:cubicBezTo>
                      <a:pt x="129" y="1198"/>
                      <a:pt x="127" y="1195"/>
                      <a:pt x="118" y="1198"/>
                    </a:cubicBezTo>
                    <a:cubicBezTo>
                      <a:pt x="109" y="1200"/>
                      <a:pt x="103" y="1218"/>
                      <a:pt x="107" y="1229"/>
                    </a:cubicBezTo>
                    <a:cubicBezTo>
                      <a:pt x="110" y="1240"/>
                      <a:pt x="112" y="1248"/>
                      <a:pt x="108" y="1261"/>
                    </a:cubicBezTo>
                    <a:cubicBezTo>
                      <a:pt x="103" y="1275"/>
                      <a:pt x="103" y="1302"/>
                      <a:pt x="123" y="1313"/>
                    </a:cubicBezTo>
                    <a:cubicBezTo>
                      <a:pt x="142" y="1323"/>
                      <a:pt x="145" y="1318"/>
                      <a:pt x="152" y="1333"/>
                    </a:cubicBezTo>
                    <a:cubicBezTo>
                      <a:pt x="158" y="1348"/>
                      <a:pt x="159" y="1353"/>
                      <a:pt x="174" y="1365"/>
                    </a:cubicBezTo>
                    <a:cubicBezTo>
                      <a:pt x="189" y="1378"/>
                      <a:pt x="198" y="1387"/>
                      <a:pt x="201" y="1397"/>
                    </a:cubicBezTo>
                    <a:cubicBezTo>
                      <a:pt x="205" y="1408"/>
                      <a:pt x="210" y="1415"/>
                      <a:pt x="221" y="1405"/>
                    </a:cubicBezTo>
                    <a:cubicBezTo>
                      <a:pt x="232" y="1394"/>
                      <a:pt x="233" y="1391"/>
                      <a:pt x="244" y="1395"/>
                    </a:cubicBezTo>
                    <a:cubicBezTo>
                      <a:pt x="255" y="1398"/>
                      <a:pt x="265" y="1410"/>
                      <a:pt x="269" y="1420"/>
                    </a:cubicBezTo>
                    <a:cubicBezTo>
                      <a:pt x="273" y="1430"/>
                      <a:pt x="276" y="1445"/>
                      <a:pt x="294" y="1458"/>
                    </a:cubicBezTo>
                    <a:cubicBezTo>
                      <a:pt x="313" y="1470"/>
                      <a:pt x="315" y="1473"/>
                      <a:pt x="320" y="1488"/>
                    </a:cubicBezTo>
                    <a:cubicBezTo>
                      <a:pt x="325" y="1503"/>
                      <a:pt x="327" y="1504"/>
                      <a:pt x="340" y="1505"/>
                    </a:cubicBezTo>
                    <a:cubicBezTo>
                      <a:pt x="353" y="1506"/>
                      <a:pt x="361" y="1509"/>
                      <a:pt x="363" y="1519"/>
                    </a:cubicBezTo>
                    <a:cubicBezTo>
                      <a:pt x="365" y="1530"/>
                      <a:pt x="370" y="1544"/>
                      <a:pt x="373" y="1550"/>
                    </a:cubicBezTo>
                    <a:cubicBezTo>
                      <a:pt x="377" y="1556"/>
                      <a:pt x="383" y="1561"/>
                      <a:pt x="395" y="1560"/>
                    </a:cubicBezTo>
                    <a:cubicBezTo>
                      <a:pt x="407" y="1559"/>
                      <a:pt x="409" y="1565"/>
                      <a:pt x="406" y="1574"/>
                    </a:cubicBezTo>
                    <a:cubicBezTo>
                      <a:pt x="403" y="1582"/>
                      <a:pt x="404" y="1586"/>
                      <a:pt x="421" y="1590"/>
                    </a:cubicBezTo>
                    <a:cubicBezTo>
                      <a:pt x="438" y="1593"/>
                      <a:pt x="438" y="1594"/>
                      <a:pt x="439" y="1607"/>
                    </a:cubicBezTo>
                    <a:cubicBezTo>
                      <a:pt x="441" y="1620"/>
                      <a:pt x="449" y="1630"/>
                      <a:pt x="471" y="1628"/>
                    </a:cubicBezTo>
                    <a:cubicBezTo>
                      <a:pt x="493" y="1626"/>
                      <a:pt x="496" y="1630"/>
                      <a:pt x="509" y="1641"/>
                    </a:cubicBezTo>
                    <a:cubicBezTo>
                      <a:pt x="521" y="1652"/>
                      <a:pt x="554" y="1659"/>
                      <a:pt x="580" y="1654"/>
                    </a:cubicBezTo>
                    <a:cubicBezTo>
                      <a:pt x="606" y="1650"/>
                      <a:pt x="613" y="1652"/>
                      <a:pt x="610" y="1665"/>
                    </a:cubicBezTo>
                    <a:cubicBezTo>
                      <a:pt x="607" y="1678"/>
                      <a:pt x="596" y="1685"/>
                      <a:pt x="603" y="1699"/>
                    </a:cubicBezTo>
                    <a:cubicBezTo>
                      <a:pt x="610" y="1712"/>
                      <a:pt x="614" y="1708"/>
                      <a:pt x="622" y="1693"/>
                    </a:cubicBezTo>
                    <a:cubicBezTo>
                      <a:pt x="631" y="1678"/>
                      <a:pt x="636" y="1668"/>
                      <a:pt x="657" y="1660"/>
                    </a:cubicBezTo>
                    <a:cubicBezTo>
                      <a:pt x="678" y="1652"/>
                      <a:pt x="677" y="1654"/>
                      <a:pt x="698" y="1667"/>
                    </a:cubicBezTo>
                    <a:cubicBezTo>
                      <a:pt x="719" y="1680"/>
                      <a:pt x="726" y="1689"/>
                      <a:pt x="743" y="1687"/>
                    </a:cubicBezTo>
                    <a:cubicBezTo>
                      <a:pt x="759" y="1685"/>
                      <a:pt x="767" y="1691"/>
                      <a:pt x="768" y="1705"/>
                    </a:cubicBezTo>
                    <a:cubicBezTo>
                      <a:pt x="768" y="1719"/>
                      <a:pt x="763" y="1721"/>
                      <a:pt x="778" y="1727"/>
                    </a:cubicBezTo>
                    <a:cubicBezTo>
                      <a:pt x="793" y="1734"/>
                      <a:pt x="792" y="1735"/>
                      <a:pt x="791" y="1751"/>
                    </a:cubicBezTo>
                    <a:cubicBezTo>
                      <a:pt x="791" y="1767"/>
                      <a:pt x="786" y="1774"/>
                      <a:pt x="801" y="1774"/>
                    </a:cubicBezTo>
                    <a:cubicBezTo>
                      <a:pt x="816" y="1774"/>
                      <a:pt x="829" y="1777"/>
                      <a:pt x="843" y="1782"/>
                    </a:cubicBezTo>
                    <a:cubicBezTo>
                      <a:pt x="858" y="1786"/>
                      <a:pt x="881" y="1790"/>
                      <a:pt x="894" y="1773"/>
                    </a:cubicBezTo>
                    <a:cubicBezTo>
                      <a:pt x="908" y="1757"/>
                      <a:pt x="918" y="1747"/>
                      <a:pt x="936" y="1747"/>
                    </a:cubicBezTo>
                    <a:cubicBezTo>
                      <a:pt x="954" y="1746"/>
                      <a:pt x="976" y="1739"/>
                      <a:pt x="992" y="1727"/>
                    </a:cubicBezTo>
                    <a:cubicBezTo>
                      <a:pt x="1007" y="1716"/>
                      <a:pt x="1041" y="1716"/>
                      <a:pt x="1060" y="1732"/>
                    </a:cubicBezTo>
                    <a:cubicBezTo>
                      <a:pt x="1078" y="1748"/>
                      <a:pt x="1091" y="1757"/>
                      <a:pt x="1100" y="1755"/>
                    </a:cubicBezTo>
                    <a:cubicBezTo>
                      <a:pt x="1110" y="1754"/>
                      <a:pt x="1109" y="1754"/>
                      <a:pt x="1114" y="1735"/>
                    </a:cubicBezTo>
                    <a:cubicBezTo>
                      <a:pt x="1119" y="1717"/>
                      <a:pt x="1127" y="1714"/>
                      <a:pt x="1134" y="1716"/>
                    </a:cubicBezTo>
                    <a:cubicBezTo>
                      <a:pt x="1141" y="1717"/>
                      <a:pt x="1158" y="1736"/>
                      <a:pt x="1159" y="1750"/>
                    </a:cubicBezTo>
                    <a:cubicBezTo>
                      <a:pt x="1160" y="1764"/>
                      <a:pt x="1157" y="1775"/>
                      <a:pt x="1173" y="1779"/>
                    </a:cubicBezTo>
                    <a:cubicBezTo>
                      <a:pt x="1189" y="1783"/>
                      <a:pt x="1188" y="1794"/>
                      <a:pt x="1188" y="1815"/>
                    </a:cubicBezTo>
                    <a:cubicBezTo>
                      <a:pt x="1188" y="1835"/>
                      <a:pt x="1182" y="1860"/>
                      <a:pt x="1176" y="1877"/>
                    </a:cubicBezTo>
                    <a:cubicBezTo>
                      <a:pt x="1171" y="1895"/>
                      <a:pt x="1175" y="1900"/>
                      <a:pt x="1156" y="1912"/>
                    </a:cubicBezTo>
                    <a:cubicBezTo>
                      <a:pt x="1138" y="1924"/>
                      <a:pt x="1124" y="1935"/>
                      <a:pt x="1113" y="1951"/>
                    </a:cubicBezTo>
                    <a:cubicBezTo>
                      <a:pt x="1102" y="1966"/>
                      <a:pt x="1095" y="1968"/>
                      <a:pt x="1099" y="1982"/>
                    </a:cubicBezTo>
                    <a:cubicBezTo>
                      <a:pt x="1103" y="1995"/>
                      <a:pt x="1103" y="2000"/>
                      <a:pt x="1096" y="2010"/>
                    </a:cubicBezTo>
                    <a:cubicBezTo>
                      <a:pt x="1089" y="2020"/>
                      <a:pt x="1090" y="2031"/>
                      <a:pt x="1107" y="2024"/>
                    </a:cubicBezTo>
                    <a:cubicBezTo>
                      <a:pt x="1124" y="2017"/>
                      <a:pt x="1138" y="2016"/>
                      <a:pt x="1152" y="2016"/>
                    </a:cubicBezTo>
                    <a:cubicBezTo>
                      <a:pt x="1166" y="2016"/>
                      <a:pt x="1176" y="2016"/>
                      <a:pt x="1172" y="2024"/>
                    </a:cubicBezTo>
                    <a:cubicBezTo>
                      <a:pt x="1168" y="2032"/>
                      <a:pt x="1165" y="2028"/>
                      <a:pt x="1166" y="2050"/>
                    </a:cubicBezTo>
                    <a:cubicBezTo>
                      <a:pt x="1167" y="2072"/>
                      <a:pt x="1164" y="2083"/>
                      <a:pt x="1185" y="2088"/>
                    </a:cubicBezTo>
                    <a:cubicBezTo>
                      <a:pt x="1207" y="2094"/>
                      <a:pt x="1212" y="2097"/>
                      <a:pt x="1199" y="2113"/>
                    </a:cubicBezTo>
                    <a:cubicBezTo>
                      <a:pt x="1186" y="2129"/>
                      <a:pt x="1171" y="2156"/>
                      <a:pt x="1191" y="2158"/>
                    </a:cubicBezTo>
                    <a:cubicBezTo>
                      <a:pt x="1211" y="2159"/>
                      <a:pt x="1225" y="2157"/>
                      <a:pt x="1229" y="2176"/>
                    </a:cubicBezTo>
                    <a:cubicBezTo>
                      <a:pt x="1233" y="2196"/>
                      <a:pt x="1233" y="2199"/>
                      <a:pt x="1242" y="2204"/>
                    </a:cubicBezTo>
                    <a:cubicBezTo>
                      <a:pt x="1251" y="2209"/>
                      <a:pt x="1262" y="2212"/>
                      <a:pt x="1274" y="2204"/>
                    </a:cubicBezTo>
                    <a:cubicBezTo>
                      <a:pt x="1286" y="2196"/>
                      <a:pt x="1301" y="2190"/>
                      <a:pt x="1301" y="2208"/>
                    </a:cubicBezTo>
                    <a:cubicBezTo>
                      <a:pt x="1301" y="2225"/>
                      <a:pt x="1306" y="2227"/>
                      <a:pt x="1323" y="2233"/>
                    </a:cubicBezTo>
                    <a:cubicBezTo>
                      <a:pt x="1340" y="2240"/>
                      <a:pt x="1339" y="2226"/>
                      <a:pt x="1339" y="2206"/>
                    </a:cubicBezTo>
                    <a:cubicBezTo>
                      <a:pt x="1339" y="2186"/>
                      <a:pt x="1330" y="2180"/>
                      <a:pt x="1330" y="2167"/>
                    </a:cubicBezTo>
                    <a:cubicBezTo>
                      <a:pt x="1330" y="2154"/>
                      <a:pt x="1334" y="2145"/>
                      <a:pt x="1349" y="2149"/>
                    </a:cubicBezTo>
                    <a:cubicBezTo>
                      <a:pt x="1365" y="2153"/>
                      <a:pt x="1367" y="2154"/>
                      <a:pt x="1378" y="2143"/>
                    </a:cubicBezTo>
                    <a:cubicBezTo>
                      <a:pt x="1390" y="2132"/>
                      <a:pt x="1396" y="2129"/>
                      <a:pt x="1408" y="2141"/>
                    </a:cubicBezTo>
                    <a:cubicBezTo>
                      <a:pt x="1420" y="2153"/>
                      <a:pt x="1424" y="2157"/>
                      <a:pt x="1432" y="2147"/>
                    </a:cubicBezTo>
                    <a:cubicBezTo>
                      <a:pt x="1439" y="2137"/>
                      <a:pt x="1451" y="2124"/>
                      <a:pt x="1464" y="2138"/>
                    </a:cubicBezTo>
                    <a:cubicBezTo>
                      <a:pt x="1477" y="2151"/>
                      <a:pt x="1478" y="2158"/>
                      <a:pt x="1486" y="2145"/>
                    </a:cubicBezTo>
                    <a:cubicBezTo>
                      <a:pt x="1493" y="2132"/>
                      <a:pt x="1494" y="2134"/>
                      <a:pt x="1506" y="2137"/>
                    </a:cubicBezTo>
                    <a:cubicBezTo>
                      <a:pt x="1519" y="2139"/>
                      <a:pt x="1527" y="2140"/>
                      <a:pt x="1538" y="2123"/>
                    </a:cubicBezTo>
                    <a:cubicBezTo>
                      <a:pt x="1549" y="2106"/>
                      <a:pt x="1568" y="2096"/>
                      <a:pt x="1583" y="2112"/>
                    </a:cubicBezTo>
                    <a:cubicBezTo>
                      <a:pt x="1597" y="2128"/>
                      <a:pt x="1593" y="2129"/>
                      <a:pt x="1624" y="2133"/>
                    </a:cubicBezTo>
                    <a:cubicBezTo>
                      <a:pt x="1655" y="2136"/>
                      <a:pt x="1658" y="2137"/>
                      <a:pt x="1657" y="2158"/>
                    </a:cubicBezTo>
                    <a:cubicBezTo>
                      <a:pt x="1655" y="2179"/>
                      <a:pt x="1652" y="2191"/>
                      <a:pt x="1661" y="2201"/>
                    </a:cubicBezTo>
                    <a:cubicBezTo>
                      <a:pt x="1670" y="2212"/>
                      <a:pt x="1689" y="2225"/>
                      <a:pt x="1703" y="2223"/>
                    </a:cubicBezTo>
                    <a:cubicBezTo>
                      <a:pt x="1717" y="2220"/>
                      <a:pt x="1723" y="2221"/>
                      <a:pt x="1735" y="2226"/>
                    </a:cubicBezTo>
                    <a:cubicBezTo>
                      <a:pt x="1735" y="2227"/>
                      <a:pt x="1735" y="2227"/>
                      <a:pt x="1735" y="2227"/>
                    </a:cubicBezTo>
                    <a:cubicBezTo>
                      <a:pt x="1735" y="2227"/>
                      <a:pt x="1744" y="2230"/>
                      <a:pt x="1752" y="2231"/>
                    </a:cubicBezTo>
                    <a:cubicBezTo>
                      <a:pt x="1761" y="2231"/>
                      <a:pt x="1766" y="2226"/>
                      <a:pt x="1769" y="2221"/>
                    </a:cubicBezTo>
                    <a:cubicBezTo>
                      <a:pt x="1773" y="2216"/>
                      <a:pt x="1788" y="2211"/>
                      <a:pt x="1793" y="2221"/>
                    </a:cubicBezTo>
                    <a:cubicBezTo>
                      <a:pt x="1799" y="2230"/>
                      <a:pt x="1803" y="2240"/>
                      <a:pt x="1812" y="2240"/>
                    </a:cubicBezTo>
                    <a:cubicBezTo>
                      <a:pt x="1821" y="2240"/>
                      <a:pt x="1826" y="2239"/>
                      <a:pt x="1830" y="2235"/>
                    </a:cubicBezTo>
                    <a:cubicBezTo>
                      <a:pt x="1835" y="2232"/>
                      <a:pt x="1859" y="2233"/>
                      <a:pt x="1852" y="2246"/>
                    </a:cubicBezTo>
                    <a:cubicBezTo>
                      <a:pt x="1845" y="2259"/>
                      <a:pt x="1844" y="2282"/>
                      <a:pt x="1848" y="2292"/>
                    </a:cubicBezTo>
                    <a:cubicBezTo>
                      <a:pt x="1852" y="2303"/>
                      <a:pt x="1855" y="2312"/>
                      <a:pt x="1865" y="2315"/>
                    </a:cubicBezTo>
                    <a:cubicBezTo>
                      <a:pt x="1875" y="2318"/>
                      <a:pt x="1882" y="2318"/>
                      <a:pt x="1890" y="2313"/>
                    </a:cubicBezTo>
                    <a:cubicBezTo>
                      <a:pt x="1898" y="2309"/>
                      <a:pt x="1898" y="2300"/>
                      <a:pt x="1889" y="2293"/>
                    </a:cubicBezTo>
                    <a:cubicBezTo>
                      <a:pt x="1880" y="2285"/>
                      <a:pt x="1876" y="2280"/>
                      <a:pt x="1877" y="2272"/>
                    </a:cubicBezTo>
                    <a:cubicBezTo>
                      <a:pt x="1879" y="2263"/>
                      <a:pt x="1900" y="2246"/>
                      <a:pt x="1913" y="2240"/>
                    </a:cubicBezTo>
                    <a:cubicBezTo>
                      <a:pt x="1926" y="2233"/>
                      <a:pt x="1931" y="2235"/>
                      <a:pt x="1948" y="2233"/>
                    </a:cubicBezTo>
                    <a:cubicBezTo>
                      <a:pt x="1964" y="2231"/>
                      <a:pt x="1974" y="2231"/>
                      <a:pt x="1990" y="2223"/>
                    </a:cubicBezTo>
                    <a:cubicBezTo>
                      <a:pt x="2006" y="2215"/>
                      <a:pt x="2027" y="2207"/>
                      <a:pt x="2046" y="2202"/>
                    </a:cubicBezTo>
                    <a:cubicBezTo>
                      <a:pt x="2066" y="2197"/>
                      <a:pt x="2086" y="2190"/>
                      <a:pt x="2088" y="2174"/>
                    </a:cubicBezTo>
                    <a:cubicBezTo>
                      <a:pt x="2090" y="2157"/>
                      <a:pt x="2090" y="2157"/>
                      <a:pt x="2090" y="2157"/>
                    </a:cubicBezTo>
                    <a:cubicBezTo>
                      <a:pt x="2090" y="2157"/>
                      <a:pt x="2091" y="2137"/>
                      <a:pt x="2098" y="2147"/>
                    </a:cubicBezTo>
                    <a:cubicBezTo>
                      <a:pt x="2105" y="2156"/>
                      <a:pt x="2109" y="2164"/>
                      <a:pt x="2121" y="2172"/>
                    </a:cubicBezTo>
                    <a:cubicBezTo>
                      <a:pt x="2133" y="2180"/>
                      <a:pt x="2146" y="2171"/>
                      <a:pt x="2153" y="2159"/>
                    </a:cubicBezTo>
                    <a:cubicBezTo>
                      <a:pt x="2159" y="2147"/>
                      <a:pt x="2167" y="2137"/>
                      <a:pt x="2191" y="2138"/>
                    </a:cubicBezTo>
                    <a:cubicBezTo>
                      <a:pt x="2216" y="2139"/>
                      <a:pt x="2253" y="2131"/>
                      <a:pt x="2269" y="2112"/>
                    </a:cubicBezTo>
                    <a:cubicBezTo>
                      <a:pt x="2285" y="2093"/>
                      <a:pt x="2300" y="2078"/>
                      <a:pt x="2319" y="2064"/>
                    </a:cubicBezTo>
                    <a:cubicBezTo>
                      <a:pt x="2339" y="2049"/>
                      <a:pt x="2340" y="2051"/>
                      <a:pt x="2355" y="2031"/>
                    </a:cubicBezTo>
                    <a:cubicBezTo>
                      <a:pt x="2369" y="2012"/>
                      <a:pt x="2373" y="2008"/>
                      <a:pt x="2385" y="2002"/>
                    </a:cubicBezTo>
                    <a:cubicBezTo>
                      <a:pt x="2397" y="1996"/>
                      <a:pt x="2421" y="1975"/>
                      <a:pt x="2428" y="1958"/>
                    </a:cubicBezTo>
                    <a:cubicBezTo>
                      <a:pt x="2435" y="1940"/>
                      <a:pt x="2446" y="1886"/>
                      <a:pt x="2462" y="1861"/>
                    </a:cubicBezTo>
                    <a:cubicBezTo>
                      <a:pt x="2478" y="1837"/>
                      <a:pt x="2489" y="1811"/>
                      <a:pt x="2496" y="1789"/>
                    </a:cubicBezTo>
                    <a:cubicBezTo>
                      <a:pt x="2504" y="1768"/>
                      <a:pt x="2506" y="1765"/>
                      <a:pt x="2523" y="1750"/>
                    </a:cubicBezTo>
                    <a:cubicBezTo>
                      <a:pt x="2540" y="1735"/>
                      <a:pt x="2544" y="1723"/>
                      <a:pt x="2545" y="1705"/>
                    </a:cubicBezTo>
                    <a:cubicBezTo>
                      <a:pt x="2545" y="1688"/>
                      <a:pt x="2544" y="1682"/>
                      <a:pt x="2556" y="1660"/>
                    </a:cubicBezTo>
                    <a:cubicBezTo>
                      <a:pt x="2567" y="1639"/>
                      <a:pt x="2567" y="1619"/>
                      <a:pt x="2559" y="1617"/>
                    </a:cubicBezTo>
                    <a:cubicBezTo>
                      <a:pt x="2551" y="1615"/>
                      <a:pt x="2549" y="1620"/>
                      <a:pt x="2537" y="1610"/>
                    </a:cubicBezTo>
                    <a:cubicBezTo>
                      <a:pt x="2525" y="1599"/>
                      <a:pt x="2520" y="1592"/>
                      <a:pt x="2502" y="1600"/>
                    </a:cubicBezTo>
                    <a:cubicBezTo>
                      <a:pt x="2484" y="1608"/>
                      <a:pt x="2476" y="1607"/>
                      <a:pt x="2475" y="1601"/>
                    </a:cubicBezTo>
                    <a:cubicBezTo>
                      <a:pt x="2473" y="1595"/>
                      <a:pt x="2486" y="1586"/>
                      <a:pt x="2509" y="1571"/>
                    </a:cubicBezTo>
                    <a:cubicBezTo>
                      <a:pt x="2531" y="1555"/>
                      <a:pt x="2534" y="1555"/>
                      <a:pt x="2542" y="1552"/>
                    </a:cubicBezTo>
                    <a:cubicBezTo>
                      <a:pt x="2549" y="1549"/>
                      <a:pt x="2539" y="1533"/>
                      <a:pt x="2525" y="1527"/>
                    </a:cubicBezTo>
                    <a:cubicBezTo>
                      <a:pt x="2511" y="1520"/>
                      <a:pt x="2500" y="1508"/>
                      <a:pt x="2485" y="1501"/>
                    </a:cubicBezTo>
                    <a:cubicBezTo>
                      <a:pt x="2470" y="1494"/>
                      <a:pt x="2473" y="1486"/>
                      <a:pt x="2488" y="1486"/>
                    </a:cubicBezTo>
                    <a:cubicBezTo>
                      <a:pt x="2503" y="1486"/>
                      <a:pt x="2510" y="1486"/>
                      <a:pt x="2523" y="1490"/>
                    </a:cubicBezTo>
                    <a:cubicBezTo>
                      <a:pt x="2536" y="1495"/>
                      <a:pt x="2537" y="1490"/>
                      <a:pt x="2534" y="1482"/>
                    </a:cubicBezTo>
                    <a:cubicBezTo>
                      <a:pt x="2531" y="1474"/>
                      <a:pt x="2516" y="1461"/>
                      <a:pt x="2497" y="1449"/>
                    </a:cubicBezTo>
                    <a:cubicBezTo>
                      <a:pt x="2478" y="1436"/>
                      <a:pt x="2467" y="1418"/>
                      <a:pt x="2458" y="1398"/>
                    </a:cubicBezTo>
                    <a:cubicBezTo>
                      <a:pt x="2450" y="1378"/>
                      <a:pt x="2446" y="1361"/>
                      <a:pt x="2436" y="1343"/>
                    </a:cubicBezTo>
                    <a:cubicBezTo>
                      <a:pt x="2427" y="1325"/>
                      <a:pt x="2427" y="1325"/>
                      <a:pt x="2397" y="1311"/>
                    </a:cubicBezTo>
                    <a:cubicBezTo>
                      <a:pt x="2367" y="1297"/>
                      <a:pt x="2358" y="1281"/>
                      <a:pt x="2369" y="1268"/>
                    </a:cubicBezTo>
                    <a:cubicBezTo>
                      <a:pt x="2380" y="1254"/>
                      <a:pt x="2397" y="1223"/>
                      <a:pt x="2413" y="1212"/>
                    </a:cubicBezTo>
                    <a:cubicBezTo>
                      <a:pt x="2430" y="1201"/>
                      <a:pt x="2426" y="1198"/>
                      <a:pt x="2437" y="1182"/>
                    </a:cubicBezTo>
                    <a:cubicBezTo>
                      <a:pt x="2448" y="1166"/>
                      <a:pt x="2468" y="1152"/>
                      <a:pt x="2491" y="1144"/>
                    </a:cubicBezTo>
                    <a:cubicBezTo>
                      <a:pt x="2514" y="1135"/>
                      <a:pt x="2522" y="1134"/>
                      <a:pt x="2527" y="1120"/>
                    </a:cubicBezTo>
                    <a:cubicBezTo>
                      <a:pt x="2533" y="1105"/>
                      <a:pt x="2526" y="1098"/>
                      <a:pt x="2502" y="1097"/>
                    </a:cubicBezTo>
                    <a:cubicBezTo>
                      <a:pt x="2477" y="1096"/>
                      <a:pt x="2468" y="1098"/>
                      <a:pt x="2451" y="1087"/>
                    </a:cubicBezTo>
                    <a:cubicBezTo>
                      <a:pt x="2435" y="1077"/>
                      <a:pt x="2415" y="1076"/>
                      <a:pt x="2401" y="1099"/>
                    </a:cubicBezTo>
                    <a:cubicBezTo>
                      <a:pt x="2388" y="1123"/>
                      <a:pt x="2383" y="1135"/>
                      <a:pt x="2365" y="1134"/>
                    </a:cubicBezTo>
                    <a:cubicBezTo>
                      <a:pt x="2346" y="1133"/>
                      <a:pt x="2334" y="1131"/>
                      <a:pt x="2335" y="1113"/>
                    </a:cubicBezTo>
                    <a:cubicBezTo>
                      <a:pt x="2336" y="1096"/>
                      <a:pt x="2330" y="1071"/>
                      <a:pt x="2311" y="1072"/>
                    </a:cubicBezTo>
                    <a:cubicBezTo>
                      <a:pt x="2293" y="1073"/>
                      <a:pt x="2269" y="1071"/>
                      <a:pt x="2260" y="1050"/>
                    </a:cubicBezTo>
                    <a:cubicBezTo>
                      <a:pt x="2251" y="1029"/>
                      <a:pt x="2247" y="1000"/>
                      <a:pt x="2284" y="999"/>
                    </a:cubicBezTo>
                    <a:cubicBezTo>
                      <a:pt x="2321" y="998"/>
                      <a:pt x="2330" y="1000"/>
                      <a:pt x="2337" y="975"/>
                    </a:cubicBezTo>
                    <a:cubicBezTo>
                      <a:pt x="2345" y="951"/>
                      <a:pt x="2345" y="943"/>
                      <a:pt x="2363" y="933"/>
                    </a:cubicBezTo>
                    <a:cubicBezTo>
                      <a:pt x="2381" y="923"/>
                      <a:pt x="2389" y="912"/>
                      <a:pt x="2405" y="889"/>
                    </a:cubicBezTo>
                    <a:cubicBezTo>
                      <a:pt x="2422" y="866"/>
                      <a:pt x="2422" y="861"/>
                      <a:pt x="2440" y="858"/>
                    </a:cubicBezTo>
                    <a:cubicBezTo>
                      <a:pt x="2458" y="854"/>
                      <a:pt x="2486" y="874"/>
                      <a:pt x="2474" y="897"/>
                    </a:cubicBezTo>
                    <a:cubicBezTo>
                      <a:pt x="2462" y="920"/>
                      <a:pt x="2453" y="932"/>
                      <a:pt x="2454" y="956"/>
                    </a:cubicBezTo>
                    <a:cubicBezTo>
                      <a:pt x="2455" y="980"/>
                      <a:pt x="2464" y="1006"/>
                      <a:pt x="2480" y="985"/>
                    </a:cubicBezTo>
                    <a:cubicBezTo>
                      <a:pt x="2497" y="965"/>
                      <a:pt x="2521" y="940"/>
                      <a:pt x="2547" y="929"/>
                    </a:cubicBezTo>
                    <a:cubicBezTo>
                      <a:pt x="2572" y="918"/>
                      <a:pt x="2581" y="919"/>
                      <a:pt x="2595" y="898"/>
                    </a:cubicBezTo>
                    <a:cubicBezTo>
                      <a:pt x="2594" y="899"/>
                      <a:pt x="2594" y="899"/>
                      <a:pt x="2594" y="899"/>
                    </a:cubicBezTo>
                    <a:cubicBezTo>
                      <a:pt x="2598" y="891"/>
                      <a:pt x="2608" y="879"/>
                      <a:pt x="2616" y="870"/>
                    </a:cubicBezTo>
                    <a:cubicBezTo>
                      <a:pt x="2625" y="861"/>
                      <a:pt x="2638" y="851"/>
                      <a:pt x="2658" y="836"/>
                    </a:cubicBezTo>
                    <a:cubicBezTo>
                      <a:pt x="2677" y="820"/>
                      <a:pt x="2680" y="804"/>
                      <a:pt x="2687" y="785"/>
                    </a:cubicBezTo>
                    <a:cubicBezTo>
                      <a:pt x="2693" y="766"/>
                      <a:pt x="2705" y="766"/>
                      <a:pt x="2715" y="774"/>
                    </a:cubicBezTo>
                    <a:cubicBezTo>
                      <a:pt x="2725" y="782"/>
                      <a:pt x="2728" y="780"/>
                      <a:pt x="2741" y="782"/>
                    </a:cubicBezTo>
                    <a:cubicBezTo>
                      <a:pt x="2755" y="783"/>
                      <a:pt x="2770" y="780"/>
                      <a:pt x="2771" y="771"/>
                    </a:cubicBezTo>
                    <a:cubicBezTo>
                      <a:pt x="2772" y="762"/>
                      <a:pt x="2767" y="760"/>
                      <a:pt x="2761" y="746"/>
                    </a:cubicBezTo>
                    <a:cubicBezTo>
                      <a:pt x="2754" y="732"/>
                      <a:pt x="2766" y="735"/>
                      <a:pt x="2786" y="731"/>
                    </a:cubicBezTo>
                    <a:cubicBezTo>
                      <a:pt x="2807" y="726"/>
                      <a:pt x="2814" y="713"/>
                      <a:pt x="2822" y="701"/>
                    </a:cubicBezTo>
                    <a:cubicBezTo>
                      <a:pt x="2829" y="688"/>
                      <a:pt x="2829" y="682"/>
                      <a:pt x="2828" y="664"/>
                    </a:cubicBezTo>
                    <a:cubicBezTo>
                      <a:pt x="2827" y="646"/>
                      <a:pt x="2843" y="655"/>
                      <a:pt x="2853" y="667"/>
                    </a:cubicBezTo>
                    <a:cubicBezTo>
                      <a:pt x="2862" y="680"/>
                      <a:pt x="2860" y="677"/>
                      <a:pt x="2868" y="683"/>
                    </a:cubicBezTo>
                    <a:cubicBezTo>
                      <a:pt x="2876" y="689"/>
                      <a:pt x="2874" y="676"/>
                      <a:pt x="2870" y="667"/>
                    </a:cubicBezTo>
                    <a:cubicBezTo>
                      <a:pt x="2866" y="657"/>
                      <a:pt x="2870" y="655"/>
                      <a:pt x="2878" y="650"/>
                    </a:cubicBezTo>
                    <a:cubicBezTo>
                      <a:pt x="2886" y="644"/>
                      <a:pt x="2884" y="646"/>
                      <a:pt x="2888" y="633"/>
                    </a:cubicBezTo>
                    <a:cubicBezTo>
                      <a:pt x="2892" y="621"/>
                      <a:pt x="2891" y="615"/>
                      <a:pt x="2885" y="590"/>
                    </a:cubicBezTo>
                    <a:cubicBezTo>
                      <a:pt x="2879" y="564"/>
                      <a:pt x="2870" y="540"/>
                      <a:pt x="2863" y="526"/>
                    </a:cubicBezTo>
                    <a:cubicBezTo>
                      <a:pt x="2855" y="512"/>
                      <a:pt x="2858" y="509"/>
                      <a:pt x="2869" y="504"/>
                    </a:cubicBezTo>
                    <a:cubicBezTo>
                      <a:pt x="2879" y="499"/>
                      <a:pt x="2877" y="498"/>
                      <a:pt x="2881" y="487"/>
                    </a:cubicBezTo>
                    <a:cubicBezTo>
                      <a:pt x="2885" y="477"/>
                      <a:pt x="2891" y="477"/>
                      <a:pt x="2902" y="482"/>
                    </a:cubicBezTo>
                    <a:cubicBezTo>
                      <a:pt x="2914" y="487"/>
                      <a:pt x="2920" y="485"/>
                      <a:pt x="2934" y="485"/>
                    </a:cubicBezTo>
                    <a:cubicBezTo>
                      <a:pt x="2947" y="485"/>
                      <a:pt x="2953" y="462"/>
                      <a:pt x="2957" y="436"/>
                    </a:cubicBezTo>
                    <a:cubicBezTo>
                      <a:pt x="2961" y="411"/>
                      <a:pt x="2965" y="393"/>
                      <a:pt x="2964" y="360"/>
                    </a:cubicBezTo>
                    <a:cubicBezTo>
                      <a:pt x="2963" y="327"/>
                      <a:pt x="2970" y="318"/>
                      <a:pt x="2976" y="307"/>
                    </a:cubicBezTo>
                    <a:cubicBezTo>
                      <a:pt x="2983" y="295"/>
                      <a:pt x="2982" y="282"/>
                      <a:pt x="2976" y="276"/>
                    </a:cubicBezTo>
                    <a:cubicBezTo>
                      <a:pt x="2969" y="269"/>
                      <a:pt x="2968" y="270"/>
                      <a:pt x="2973" y="258"/>
                    </a:cubicBezTo>
                    <a:cubicBezTo>
                      <a:pt x="2979" y="246"/>
                      <a:pt x="2983" y="245"/>
                      <a:pt x="2984" y="240"/>
                    </a:cubicBezTo>
                    <a:close/>
                    <a:moveTo>
                      <a:pt x="1891" y="2332"/>
                    </a:moveTo>
                    <a:cubicBezTo>
                      <a:pt x="1878" y="2335"/>
                      <a:pt x="1870" y="2337"/>
                      <a:pt x="1856" y="2338"/>
                    </a:cubicBezTo>
                    <a:cubicBezTo>
                      <a:pt x="1842" y="2338"/>
                      <a:pt x="1835" y="2342"/>
                      <a:pt x="1827" y="2348"/>
                    </a:cubicBezTo>
                    <a:cubicBezTo>
                      <a:pt x="1820" y="2355"/>
                      <a:pt x="1804" y="2362"/>
                      <a:pt x="1804" y="2362"/>
                    </a:cubicBezTo>
                    <a:cubicBezTo>
                      <a:pt x="1804" y="2362"/>
                      <a:pt x="1777" y="2372"/>
                      <a:pt x="1775" y="2401"/>
                    </a:cubicBezTo>
                    <a:cubicBezTo>
                      <a:pt x="1773" y="2430"/>
                      <a:pt x="1782" y="2440"/>
                      <a:pt x="1801" y="2445"/>
                    </a:cubicBezTo>
                    <a:cubicBezTo>
                      <a:pt x="1801" y="2445"/>
                      <a:pt x="1817" y="2452"/>
                      <a:pt x="1834" y="2454"/>
                    </a:cubicBezTo>
                    <a:cubicBezTo>
                      <a:pt x="1851" y="2456"/>
                      <a:pt x="1858" y="2452"/>
                      <a:pt x="1870" y="2442"/>
                    </a:cubicBezTo>
                    <a:cubicBezTo>
                      <a:pt x="1882" y="2431"/>
                      <a:pt x="1895" y="2422"/>
                      <a:pt x="1900" y="2405"/>
                    </a:cubicBezTo>
                    <a:cubicBezTo>
                      <a:pt x="1905" y="2389"/>
                      <a:pt x="1921" y="2369"/>
                      <a:pt x="1929" y="2363"/>
                    </a:cubicBezTo>
                    <a:cubicBezTo>
                      <a:pt x="1937" y="2357"/>
                      <a:pt x="1935" y="2352"/>
                      <a:pt x="1930" y="2343"/>
                    </a:cubicBezTo>
                    <a:cubicBezTo>
                      <a:pt x="1925" y="2335"/>
                      <a:pt x="1904" y="2328"/>
                      <a:pt x="1891" y="2332"/>
                    </a:cubicBezTo>
                    <a:close/>
                    <a:moveTo>
                      <a:pt x="2580" y="1938"/>
                    </a:moveTo>
                    <a:cubicBezTo>
                      <a:pt x="2571" y="1935"/>
                      <a:pt x="2556" y="1942"/>
                      <a:pt x="2542" y="1960"/>
                    </a:cubicBezTo>
                    <a:cubicBezTo>
                      <a:pt x="2529" y="1978"/>
                      <a:pt x="2525" y="1990"/>
                      <a:pt x="2525" y="1990"/>
                    </a:cubicBezTo>
                    <a:cubicBezTo>
                      <a:pt x="2525" y="1990"/>
                      <a:pt x="2504" y="2024"/>
                      <a:pt x="2500" y="2057"/>
                    </a:cubicBezTo>
                    <a:cubicBezTo>
                      <a:pt x="2497" y="2089"/>
                      <a:pt x="2494" y="2096"/>
                      <a:pt x="2507" y="2114"/>
                    </a:cubicBezTo>
                    <a:cubicBezTo>
                      <a:pt x="2520" y="2132"/>
                      <a:pt x="2530" y="2132"/>
                      <a:pt x="2536" y="2152"/>
                    </a:cubicBezTo>
                    <a:cubicBezTo>
                      <a:pt x="2542" y="2172"/>
                      <a:pt x="2557" y="2168"/>
                      <a:pt x="2557" y="2151"/>
                    </a:cubicBezTo>
                    <a:cubicBezTo>
                      <a:pt x="2557" y="2135"/>
                      <a:pt x="2550" y="2133"/>
                      <a:pt x="2566" y="2110"/>
                    </a:cubicBezTo>
                    <a:cubicBezTo>
                      <a:pt x="2582" y="2088"/>
                      <a:pt x="2582" y="2073"/>
                      <a:pt x="2583" y="2046"/>
                    </a:cubicBezTo>
                    <a:cubicBezTo>
                      <a:pt x="2584" y="2018"/>
                      <a:pt x="2591" y="1990"/>
                      <a:pt x="2595" y="1971"/>
                    </a:cubicBezTo>
                    <a:cubicBezTo>
                      <a:pt x="2599" y="1951"/>
                      <a:pt x="2589" y="1942"/>
                      <a:pt x="2580" y="1938"/>
                    </a:cubicBezTo>
                    <a:close/>
                    <a:moveTo>
                      <a:pt x="2302" y="2270"/>
                    </a:moveTo>
                    <a:cubicBezTo>
                      <a:pt x="2297" y="2268"/>
                      <a:pt x="2294" y="2273"/>
                      <a:pt x="2298" y="2274"/>
                    </a:cubicBezTo>
                    <a:cubicBezTo>
                      <a:pt x="2301" y="2276"/>
                      <a:pt x="2307" y="2273"/>
                      <a:pt x="2302" y="2270"/>
                    </a:cubicBezTo>
                    <a:close/>
                    <a:moveTo>
                      <a:pt x="2468" y="2061"/>
                    </a:moveTo>
                    <a:cubicBezTo>
                      <a:pt x="2463" y="2058"/>
                      <a:pt x="2460" y="2064"/>
                      <a:pt x="2464" y="2065"/>
                    </a:cubicBezTo>
                    <a:cubicBezTo>
                      <a:pt x="2467" y="2066"/>
                      <a:pt x="2473" y="2064"/>
                      <a:pt x="2468" y="2061"/>
                    </a:cubicBezTo>
                    <a:close/>
                    <a:moveTo>
                      <a:pt x="2245" y="2266"/>
                    </a:moveTo>
                    <a:cubicBezTo>
                      <a:pt x="2250" y="2268"/>
                      <a:pt x="2250" y="2265"/>
                      <a:pt x="2250" y="2265"/>
                    </a:cubicBezTo>
                    <a:cubicBezTo>
                      <a:pt x="2248" y="2260"/>
                      <a:pt x="2248" y="2260"/>
                      <a:pt x="2248" y="2260"/>
                    </a:cubicBezTo>
                    <a:cubicBezTo>
                      <a:pt x="2248" y="2260"/>
                      <a:pt x="2240" y="2264"/>
                      <a:pt x="2245" y="2266"/>
                    </a:cubicBezTo>
                    <a:close/>
                    <a:moveTo>
                      <a:pt x="2249" y="2241"/>
                    </a:moveTo>
                    <a:cubicBezTo>
                      <a:pt x="2247" y="2240"/>
                      <a:pt x="2242" y="2246"/>
                      <a:pt x="2247" y="2247"/>
                    </a:cubicBezTo>
                    <a:cubicBezTo>
                      <a:pt x="2253" y="2248"/>
                      <a:pt x="2251" y="2241"/>
                      <a:pt x="2249" y="2241"/>
                    </a:cubicBezTo>
                    <a:close/>
                    <a:moveTo>
                      <a:pt x="2598" y="2149"/>
                    </a:moveTo>
                    <a:cubicBezTo>
                      <a:pt x="2593" y="2146"/>
                      <a:pt x="2590" y="2152"/>
                      <a:pt x="2594" y="2153"/>
                    </a:cubicBezTo>
                    <a:cubicBezTo>
                      <a:pt x="2597" y="2154"/>
                      <a:pt x="2603" y="2152"/>
                      <a:pt x="2598" y="2149"/>
                    </a:cubicBezTo>
                    <a:close/>
                    <a:moveTo>
                      <a:pt x="2690" y="1884"/>
                    </a:moveTo>
                    <a:cubicBezTo>
                      <a:pt x="2685" y="1881"/>
                      <a:pt x="2682" y="1886"/>
                      <a:pt x="2686" y="1888"/>
                    </a:cubicBezTo>
                    <a:cubicBezTo>
                      <a:pt x="2689" y="1889"/>
                      <a:pt x="2695" y="1886"/>
                      <a:pt x="2690" y="1884"/>
                    </a:cubicBezTo>
                    <a:close/>
                    <a:moveTo>
                      <a:pt x="2753" y="1865"/>
                    </a:moveTo>
                    <a:cubicBezTo>
                      <a:pt x="2748" y="1862"/>
                      <a:pt x="2746" y="1868"/>
                      <a:pt x="2749" y="1869"/>
                    </a:cubicBezTo>
                    <a:cubicBezTo>
                      <a:pt x="2752" y="1871"/>
                      <a:pt x="2758" y="1868"/>
                      <a:pt x="2753" y="1865"/>
                    </a:cubicBezTo>
                    <a:close/>
                    <a:moveTo>
                      <a:pt x="2505" y="1496"/>
                    </a:moveTo>
                    <a:cubicBezTo>
                      <a:pt x="2502" y="1496"/>
                      <a:pt x="2496" y="1496"/>
                      <a:pt x="2499" y="1499"/>
                    </a:cubicBezTo>
                    <a:cubicBezTo>
                      <a:pt x="2501" y="1502"/>
                      <a:pt x="2506" y="1503"/>
                      <a:pt x="2506" y="1503"/>
                    </a:cubicBezTo>
                    <a:cubicBezTo>
                      <a:pt x="2506" y="1503"/>
                      <a:pt x="2518" y="1506"/>
                      <a:pt x="2525" y="1509"/>
                    </a:cubicBezTo>
                    <a:cubicBezTo>
                      <a:pt x="2531" y="1513"/>
                      <a:pt x="2537" y="1512"/>
                      <a:pt x="2538" y="1510"/>
                    </a:cubicBezTo>
                    <a:cubicBezTo>
                      <a:pt x="2538" y="1508"/>
                      <a:pt x="2531" y="1505"/>
                      <a:pt x="2523" y="1501"/>
                    </a:cubicBezTo>
                    <a:cubicBezTo>
                      <a:pt x="2516" y="1497"/>
                      <a:pt x="2508" y="1496"/>
                      <a:pt x="2505" y="1496"/>
                    </a:cubicBezTo>
                    <a:close/>
                    <a:moveTo>
                      <a:pt x="2560" y="1600"/>
                    </a:moveTo>
                    <a:cubicBezTo>
                      <a:pt x="2560" y="1600"/>
                      <a:pt x="2553" y="1599"/>
                      <a:pt x="2556" y="1603"/>
                    </a:cubicBezTo>
                    <a:cubicBezTo>
                      <a:pt x="2558" y="1607"/>
                      <a:pt x="2558" y="1610"/>
                      <a:pt x="2564" y="1610"/>
                    </a:cubicBezTo>
                    <a:cubicBezTo>
                      <a:pt x="2571" y="1610"/>
                      <a:pt x="2577" y="1610"/>
                      <a:pt x="2575" y="1607"/>
                    </a:cubicBezTo>
                    <a:cubicBezTo>
                      <a:pt x="2574" y="1603"/>
                      <a:pt x="2572" y="1604"/>
                      <a:pt x="2569" y="1601"/>
                    </a:cubicBezTo>
                    <a:cubicBezTo>
                      <a:pt x="2566" y="1599"/>
                      <a:pt x="2560" y="1600"/>
                      <a:pt x="2560" y="1600"/>
                    </a:cubicBezTo>
                    <a:close/>
                    <a:moveTo>
                      <a:pt x="2576" y="1578"/>
                    </a:moveTo>
                    <a:cubicBezTo>
                      <a:pt x="2578" y="1576"/>
                      <a:pt x="2578" y="1575"/>
                      <a:pt x="2573" y="1575"/>
                    </a:cubicBezTo>
                    <a:cubicBezTo>
                      <a:pt x="2568" y="1574"/>
                      <a:pt x="2568" y="1577"/>
                      <a:pt x="2570" y="1578"/>
                    </a:cubicBezTo>
                    <a:cubicBezTo>
                      <a:pt x="2572" y="1579"/>
                      <a:pt x="2574" y="1580"/>
                      <a:pt x="2576" y="1578"/>
                    </a:cubicBezTo>
                    <a:close/>
                  </a:path>
                </a:pathLst>
              </a:custGeom>
              <a:solidFill>
                <a:srgbClr val="C2C2C2">
                  <a:alpha val="69804"/>
                </a:srgb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14034">
                  <a:defRPr/>
                </a:pPr>
                <a:endParaRPr lang="zh-CN" altLang="en-US" sz="1799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7"/>
              <p:cNvSpPr>
                <a:spLocks noEditPoints="1"/>
              </p:cNvSpPr>
              <p:nvPr/>
            </p:nvSpPr>
            <p:spPr bwMode="auto">
              <a:xfrm>
                <a:off x="9024938" y="4584700"/>
                <a:ext cx="1084263" cy="1633538"/>
              </a:xfrm>
              <a:custGeom>
                <a:avLst/>
                <a:gdLst>
                  <a:gd name="T0" fmla="*/ 134 w 450"/>
                  <a:gd name="T1" fmla="*/ 132 h 678"/>
                  <a:gd name="T2" fmla="*/ 99 w 450"/>
                  <a:gd name="T3" fmla="*/ 159 h 678"/>
                  <a:gd name="T4" fmla="*/ 160 w 450"/>
                  <a:gd name="T5" fmla="*/ 168 h 678"/>
                  <a:gd name="T6" fmla="*/ 164 w 450"/>
                  <a:gd name="T7" fmla="*/ 128 h 678"/>
                  <a:gd name="T8" fmla="*/ 210 w 450"/>
                  <a:gd name="T9" fmla="*/ 676 h 678"/>
                  <a:gd name="T10" fmla="*/ 237 w 450"/>
                  <a:gd name="T11" fmla="*/ 502 h 678"/>
                  <a:gd name="T12" fmla="*/ 237 w 450"/>
                  <a:gd name="T13" fmla="*/ 502 h 678"/>
                  <a:gd name="T14" fmla="*/ 286 w 450"/>
                  <a:gd name="T15" fmla="*/ 419 h 678"/>
                  <a:gd name="T16" fmla="*/ 341 w 450"/>
                  <a:gd name="T17" fmla="*/ 441 h 678"/>
                  <a:gd name="T18" fmla="*/ 341 w 450"/>
                  <a:gd name="T19" fmla="*/ 441 h 678"/>
                  <a:gd name="T20" fmla="*/ 282 w 450"/>
                  <a:gd name="T21" fmla="*/ 461 h 678"/>
                  <a:gd name="T22" fmla="*/ 135 w 450"/>
                  <a:gd name="T23" fmla="*/ 551 h 678"/>
                  <a:gd name="T24" fmla="*/ 135 w 450"/>
                  <a:gd name="T25" fmla="*/ 551 h 678"/>
                  <a:gd name="T26" fmla="*/ 224 w 450"/>
                  <a:gd name="T27" fmla="*/ 618 h 678"/>
                  <a:gd name="T28" fmla="*/ 286 w 450"/>
                  <a:gd name="T29" fmla="*/ 548 h 678"/>
                  <a:gd name="T30" fmla="*/ 286 w 450"/>
                  <a:gd name="T31" fmla="*/ 548 h 678"/>
                  <a:gd name="T32" fmla="*/ 365 w 450"/>
                  <a:gd name="T33" fmla="*/ 480 h 678"/>
                  <a:gd name="T34" fmla="*/ 403 w 450"/>
                  <a:gd name="T35" fmla="*/ 284 h 678"/>
                  <a:gd name="T36" fmla="*/ 403 w 450"/>
                  <a:gd name="T37" fmla="*/ 284 h 678"/>
                  <a:gd name="T38" fmla="*/ 297 w 450"/>
                  <a:gd name="T39" fmla="*/ 274 h 678"/>
                  <a:gd name="T40" fmla="*/ 191 w 450"/>
                  <a:gd name="T41" fmla="*/ 233 h 678"/>
                  <a:gd name="T42" fmla="*/ 191 w 450"/>
                  <a:gd name="T43" fmla="*/ 233 h 678"/>
                  <a:gd name="T44" fmla="*/ 223 w 450"/>
                  <a:gd name="T45" fmla="*/ 242 h 678"/>
                  <a:gd name="T46" fmla="*/ 184 w 450"/>
                  <a:gd name="T47" fmla="*/ 271 h 678"/>
                  <a:gd name="T48" fmla="*/ 184 w 450"/>
                  <a:gd name="T49" fmla="*/ 271 h 678"/>
                  <a:gd name="T50" fmla="*/ 359 w 450"/>
                  <a:gd name="T51" fmla="*/ 108 h 678"/>
                  <a:gd name="T52" fmla="*/ 444 w 450"/>
                  <a:gd name="T53" fmla="*/ 10 h 678"/>
                  <a:gd name="T54" fmla="*/ 444 w 450"/>
                  <a:gd name="T55" fmla="*/ 10 h 678"/>
                  <a:gd name="T56" fmla="*/ 392 w 450"/>
                  <a:gd name="T57" fmla="*/ 448 h 678"/>
                  <a:gd name="T58" fmla="*/ 197 w 450"/>
                  <a:gd name="T59" fmla="*/ 551 h 678"/>
                  <a:gd name="T60" fmla="*/ 197 w 450"/>
                  <a:gd name="T61" fmla="*/ 551 h 678"/>
                  <a:gd name="T62" fmla="*/ 271 w 450"/>
                  <a:gd name="T63" fmla="*/ 276 h 678"/>
                  <a:gd name="T64" fmla="*/ 205 w 450"/>
                  <a:gd name="T65" fmla="*/ 258 h 678"/>
                  <a:gd name="T66" fmla="*/ 205 w 450"/>
                  <a:gd name="T67" fmla="*/ 258 h 678"/>
                  <a:gd name="T68" fmla="*/ 331 w 450"/>
                  <a:gd name="T69" fmla="*/ 103 h 678"/>
                  <a:gd name="T70" fmla="*/ 342 w 450"/>
                  <a:gd name="T71" fmla="*/ 85 h 678"/>
                  <a:gd name="T72" fmla="*/ 342 w 450"/>
                  <a:gd name="T73" fmla="*/ 85 h 678"/>
                  <a:gd name="T74" fmla="*/ 20 w 450"/>
                  <a:gd name="T75" fmla="*/ 28 h 678"/>
                  <a:gd name="T76" fmla="*/ 65 w 450"/>
                  <a:gd name="T77" fmla="*/ 73 h 678"/>
                  <a:gd name="T78" fmla="*/ 107 w 450"/>
                  <a:gd name="T79" fmla="*/ 77 h 678"/>
                  <a:gd name="T80" fmla="*/ 137 w 450"/>
                  <a:gd name="T81" fmla="*/ 111 h 678"/>
                  <a:gd name="T82" fmla="*/ 187 w 450"/>
                  <a:gd name="T83" fmla="*/ 78 h 678"/>
                  <a:gd name="T84" fmla="*/ 252 w 450"/>
                  <a:gd name="T85" fmla="*/ 45 h 678"/>
                  <a:gd name="T86" fmla="*/ 289 w 450"/>
                  <a:gd name="T87" fmla="*/ 46 h 678"/>
                  <a:gd name="T88" fmla="*/ 354 w 450"/>
                  <a:gd name="T89" fmla="*/ 21 h 678"/>
                  <a:gd name="T90" fmla="*/ 0 w 450"/>
                  <a:gd name="T91" fmla="*/ 0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0" h="678">
                    <a:moveTo>
                      <a:pt x="164" y="128"/>
                    </a:moveTo>
                    <a:cubicBezTo>
                      <a:pt x="158" y="128"/>
                      <a:pt x="143" y="130"/>
                      <a:pt x="134" y="132"/>
                    </a:cubicBezTo>
                    <a:cubicBezTo>
                      <a:pt x="125" y="134"/>
                      <a:pt x="117" y="140"/>
                      <a:pt x="117" y="140"/>
                    </a:cubicBezTo>
                    <a:cubicBezTo>
                      <a:pt x="117" y="140"/>
                      <a:pt x="99" y="147"/>
                      <a:pt x="99" y="159"/>
                    </a:cubicBezTo>
                    <a:cubicBezTo>
                      <a:pt x="99" y="170"/>
                      <a:pt x="108" y="187"/>
                      <a:pt x="122" y="190"/>
                    </a:cubicBezTo>
                    <a:cubicBezTo>
                      <a:pt x="136" y="193"/>
                      <a:pt x="155" y="178"/>
                      <a:pt x="160" y="168"/>
                    </a:cubicBezTo>
                    <a:cubicBezTo>
                      <a:pt x="164" y="158"/>
                      <a:pt x="160" y="157"/>
                      <a:pt x="170" y="147"/>
                    </a:cubicBezTo>
                    <a:cubicBezTo>
                      <a:pt x="180" y="138"/>
                      <a:pt x="170" y="128"/>
                      <a:pt x="164" y="128"/>
                    </a:cubicBezTo>
                    <a:close/>
                    <a:moveTo>
                      <a:pt x="215" y="671"/>
                    </a:moveTo>
                    <a:cubicBezTo>
                      <a:pt x="209" y="667"/>
                      <a:pt x="205" y="674"/>
                      <a:pt x="210" y="676"/>
                    </a:cubicBezTo>
                    <a:cubicBezTo>
                      <a:pt x="214" y="678"/>
                      <a:pt x="221" y="674"/>
                      <a:pt x="215" y="671"/>
                    </a:cubicBezTo>
                    <a:close/>
                    <a:moveTo>
                      <a:pt x="237" y="502"/>
                    </a:moveTo>
                    <a:cubicBezTo>
                      <a:pt x="231" y="499"/>
                      <a:pt x="228" y="505"/>
                      <a:pt x="232" y="507"/>
                    </a:cubicBezTo>
                    <a:cubicBezTo>
                      <a:pt x="237" y="509"/>
                      <a:pt x="243" y="505"/>
                      <a:pt x="237" y="502"/>
                    </a:cubicBezTo>
                    <a:close/>
                    <a:moveTo>
                      <a:pt x="281" y="424"/>
                    </a:moveTo>
                    <a:cubicBezTo>
                      <a:pt x="285" y="426"/>
                      <a:pt x="292" y="423"/>
                      <a:pt x="286" y="419"/>
                    </a:cubicBezTo>
                    <a:cubicBezTo>
                      <a:pt x="280" y="416"/>
                      <a:pt x="276" y="423"/>
                      <a:pt x="281" y="424"/>
                    </a:cubicBezTo>
                    <a:close/>
                    <a:moveTo>
                      <a:pt x="341" y="441"/>
                    </a:moveTo>
                    <a:cubicBezTo>
                      <a:pt x="335" y="437"/>
                      <a:pt x="332" y="444"/>
                      <a:pt x="336" y="446"/>
                    </a:cubicBezTo>
                    <a:cubicBezTo>
                      <a:pt x="340" y="447"/>
                      <a:pt x="347" y="444"/>
                      <a:pt x="341" y="441"/>
                    </a:cubicBezTo>
                    <a:close/>
                    <a:moveTo>
                      <a:pt x="287" y="456"/>
                    </a:moveTo>
                    <a:cubicBezTo>
                      <a:pt x="281" y="452"/>
                      <a:pt x="278" y="459"/>
                      <a:pt x="282" y="461"/>
                    </a:cubicBezTo>
                    <a:cubicBezTo>
                      <a:pt x="286" y="463"/>
                      <a:pt x="293" y="459"/>
                      <a:pt x="287" y="456"/>
                    </a:cubicBezTo>
                    <a:close/>
                    <a:moveTo>
                      <a:pt x="135" y="551"/>
                    </a:moveTo>
                    <a:cubicBezTo>
                      <a:pt x="129" y="548"/>
                      <a:pt x="126" y="555"/>
                      <a:pt x="130" y="557"/>
                    </a:cubicBezTo>
                    <a:cubicBezTo>
                      <a:pt x="134" y="558"/>
                      <a:pt x="141" y="555"/>
                      <a:pt x="135" y="551"/>
                    </a:cubicBezTo>
                    <a:close/>
                    <a:moveTo>
                      <a:pt x="229" y="613"/>
                    </a:moveTo>
                    <a:cubicBezTo>
                      <a:pt x="223" y="609"/>
                      <a:pt x="220" y="616"/>
                      <a:pt x="224" y="618"/>
                    </a:cubicBezTo>
                    <a:cubicBezTo>
                      <a:pt x="228" y="619"/>
                      <a:pt x="235" y="616"/>
                      <a:pt x="229" y="613"/>
                    </a:cubicBezTo>
                    <a:close/>
                    <a:moveTo>
                      <a:pt x="286" y="548"/>
                    </a:moveTo>
                    <a:cubicBezTo>
                      <a:pt x="280" y="544"/>
                      <a:pt x="276" y="551"/>
                      <a:pt x="281" y="553"/>
                    </a:cubicBezTo>
                    <a:cubicBezTo>
                      <a:pt x="285" y="555"/>
                      <a:pt x="292" y="551"/>
                      <a:pt x="286" y="548"/>
                    </a:cubicBezTo>
                    <a:close/>
                    <a:moveTo>
                      <a:pt x="370" y="475"/>
                    </a:moveTo>
                    <a:cubicBezTo>
                      <a:pt x="364" y="472"/>
                      <a:pt x="361" y="479"/>
                      <a:pt x="365" y="480"/>
                    </a:cubicBezTo>
                    <a:cubicBezTo>
                      <a:pt x="369" y="482"/>
                      <a:pt x="376" y="479"/>
                      <a:pt x="370" y="475"/>
                    </a:cubicBezTo>
                    <a:close/>
                    <a:moveTo>
                      <a:pt x="403" y="284"/>
                    </a:moveTo>
                    <a:cubicBezTo>
                      <a:pt x="397" y="281"/>
                      <a:pt x="394" y="288"/>
                      <a:pt x="398" y="289"/>
                    </a:cubicBezTo>
                    <a:cubicBezTo>
                      <a:pt x="402" y="291"/>
                      <a:pt x="409" y="288"/>
                      <a:pt x="403" y="284"/>
                    </a:cubicBezTo>
                    <a:close/>
                    <a:moveTo>
                      <a:pt x="302" y="269"/>
                    </a:moveTo>
                    <a:cubicBezTo>
                      <a:pt x="296" y="265"/>
                      <a:pt x="293" y="272"/>
                      <a:pt x="297" y="274"/>
                    </a:cubicBezTo>
                    <a:cubicBezTo>
                      <a:pt x="301" y="276"/>
                      <a:pt x="308" y="272"/>
                      <a:pt x="302" y="269"/>
                    </a:cubicBezTo>
                    <a:close/>
                    <a:moveTo>
                      <a:pt x="191" y="233"/>
                    </a:moveTo>
                    <a:cubicBezTo>
                      <a:pt x="196" y="234"/>
                      <a:pt x="202" y="231"/>
                      <a:pt x="197" y="227"/>
                    </a:cubicBezTo>
                    <a:cubicBezTo>
                      <a:pt x="191" y="224"/>
                      <a:pt x="187" y="231"/>
                      <a:pt x="191" y="233"/>
                    </a:cubicBezTo>
                    <a:close/>
                    <a:moveTo>
                      <a:pt x="228" y="237"/>
                    </a:moveTo>
                    <a:cubicBezTo>
                      <a:pt x="222" y="234"/>
                      <a:pt x="219" y="240"/>
                      <a:pt x="223" y="242"/>
                    </a:cubicBezTo>
                    <a:cubicBezTo>
                      <a:pt x="227" y="244"/>
                      <a:pt x="234" y="240"/>
                      <a:pt x="228" y="237"/>
                    </a:cubicBezTo>
                    <a:close/>
                    <a:moveTo>
                      <a:pt x="184" y="271"/>
                    </a:moveTo>
                    <a:cubicBezTo>
                      <a:pt x="178" y="267"/>
                      <a:pt x="175" y="274"/>
                      <a:pt x="179" y="276"/>
                    </a:cubicBezTo>
                    <a:cubicBezTo>
                      <a:pt x="183" y="278"/>
                      <a:pt x="190" y="274"/>
                      <a:pt x="184" y="271"/>
                    </a:cubicBezTo>
                    <a:close/>
                    <a:moveTo>
                      <a:pt x="364" y="103"/>
                    </a:moveTo>
                    <a:cubicBezTo>
                      <a:pt x="358" y="99"/>
                      <a:pt x="355" y="106"/>
                      <a:pt x="359" y="108"/>
                    </a:cubicBezTo>
                    <a:cubicBezTo>
                      <a:pt x="363" y="109"/>
                      <a:pt x="370" y="106"/>
                      <a:pt x="364" y="103"/>
                    </a:cubicBezTo>
                    <a:close/>
                    <a:moveTo>
                      <a:pt x="444" y="10"/>
                    </a:moveTo>
                    <a:cubicBezTo>
                      <a:pt x="438" y="6"/>
                      <a:pt x="435" y="13"/>
                      <a:pt x="439" y="15"/>
                    </a:cubicBezTo>
                    <a:cubicBezTo>
                      <a:pt x="443" y="16"/>
                      <a:pt x="450" y="13"/>
                      <a:pt x="444" y="10"/>
                    </a:cubicBezTo>
                    <a:close/>
                    <a:moveTo>
                      <a:pt x="397" y="443"/>
                    </a:moveTo>
                    <a:cubicBezTo>
                      <a:pt x="391" y="439"/>
                      <a:pt x="388" y="446"/>
                      <a:pt x="392" y="448"/>
                    </a:cubicBezTo>
                    <a:cubicBezTo>
                      <a:pt x="396" y="450"/>
                      <a:pt x="403" y="446"/>
                      <a:pt x="397" y="443"/>
                    </a:cubicBezTo>
                    <a:close/>
                    <a:moveTo>
                      <a:pt x="197" y="551"/>
                    </a:moveTo>
                    <a:cubicBezTo>
                      <a:pt x="191" y="548"/>
                      <a:pt x="187" y="554"/>
                      <a:pt x="192" y="556"/>
                    </a:cubicBezTo>
                    <a:cubicBezTo>
                      <a:pt x="196" y="558"/>
                      <a:pt x="203" y="554"/>
                      <a:pt x="197" y="551"/>
                    </a:cubicBezTo>
                    <a:close/>
                    <a:moveTo>
                      <a:pt x="277" y="271"/>
                    </a:moveTo>
                    <a:cubicBezTo>
                      <a:pt x="271" y="267"/>
                      <a:pt x="267" y="274"/>
                      <a:pt x="271" y="276"/>
                    </a:cubicBezTo>
                    <a:cubicBezTo>
                      <a:pt x="276" y="278"/>
                      <a:pt x="283" y="274"/>
                      <a:pt x="277" y="271"/>
                    </a:cubicBezTo>
                    <a:close/>
                    <a:moveTo>
                      <a:pt x="205" y="258"/>
                    </a:moveTo>
                    <a:cubicBezTo>
                      <a:pt x="199" y="255"/>
                      <a:pt x="195" y="262"/>
                      <a:pt x="200" y="264"/>
                    </a:cubicBezTo>
                    <a:cubicBezTo>
                      <a:pt x="204" y="265"/>
                      <a:pt x="211" y="262"/>
                      <a:pt x="205" y="258"/>
                    </a:cubicBezTo>
                    <a:close/>
                    <a:moveTo>
                      <a:pt x="336" y="98"/>
                    </a:moveTo>
                    <a:cubicBezTo>
                      <a:pt x="330" y="95"/>
                      <a:pt x="327" y="101"/>
                      <a:pt x="331" y="103"/>
                    </a:cubicBezTo>
                    <a:cubicBezTo>
                      <a:pt x="336" y="105"/>
                      <a:pt x="342" y="101"/>
                      <a:pt x="336" y="98"/>
                    </a:cubicBezTo>
                    <a:close/>
                    <a:moveTo>
                      <a:pt x="342" y="85"/>
                    </a:moveTo>
                    <a:cubicBezTo>
                      <a:pt x="336" y="82"/>
                      <a:pt x="332" y="88"/>
                      <a:pt x="337" y="90"/>
                    </a:cubicBezTo>
                    <a:cubicBezTo>
                      <a:pt x="341" y="92"/>
                      <a:pt x="348" y="88"/>
                      <a:pt x="342" y="85"/>
                    </a:cubicBezTo>
                    <a:close/>
                    <a:moveTo>
                      <a:pt x="0" y="23"/>
                    </a:moveTo>
                    <a:cubicBezTo>
                      <a:pt x="4" y="24"/>
                      <a:pt x="12" y="27"/>
                      <a:pt x="20" y="28"/>
                    </a:cubicBezTo>
                    <a:cubicBezTo>
                      <a:pt x="31" y="29"/>
                      <a:pt x="37" y="25"/>
                      <a:pt x="34" y="38"/>
                    </a:cubicBezTo>
                    <a:cubicBezTo>
                      <a:pt x="31" y="51"/>
                      <a:pt x="39" y="67"/>
                      <a:pt x="65" y="73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3"/>
                      <a:pt x="83" y="79"/>
                      <a:pt x="107" y="77"/>
                    </a:cubicBezTo>
                    <a:cubicBezTo>
                      <a:pt x="130" y="75"/>
                      <a:pt x="137" y="75"/>
                      <a:pt x="135" y="88"/>
                    </a:cubicBezTo>
                    <a:cubicBezTo>
                      <a:pt x="134" y="101"/>
                      <a:pt x="131" y="102"/>
                      <a:pt x="137" y="111"/>
                    </a:cubicBezTo>
                    <a:cubicBezTo>
                      <a:pt x="142" y="120"/>
                      <a:pt x="150" y="123"/>
                      <a:pt x="155" y="108"/>
                    </a:cubicBezTo>
                    <a:cubicBezTo>
                      <a:pt x="161" y="92"/>
                      <a:pt x="167" y="81"/>
                      <a:pt x="187" y="78"/>
                    </a:cubicBezTo>
                    <a:cubicBezTo>
                      <a:pt x="207" y="76"/>
                      <a:pt x="234" y="67"/>
                      <a:pt x="243" y="61"/>
                    </a:cubicBezTo>
                    <a:cubicBezTo>
                      <a:pt x="251" y="54"/>
                      <a:pt x="251" y="54"/>
                      <a:pt x="252" y="45"/>
                    </a:cubicBezTo>
                    <a:cubicBezTo>
                      <a:pt x="254" y="37"/>
                      <a:pt x="256" y="27"/>
                      <a:pt x="264" y="40"/>
                    </a:cubicBezTo>
                    <a:cubicBezTo>
                      <a:pt x="272" y="53"/>
                      <a:pt x="277" y="55"/>
                      <a:pt x="289" y="46"/>
                    </a:cubicBezTo>
                    <a:cubicBezTo>
                      <a:pt x="301" y="37"/>
                      <a:pt x="302" y="36"/>
                      <a:pt x="321" y="36"/>
                    </a:cubicBezTo>
                    <a:cubicBezTo>
                      <a:pt x="340" y="36"/>
                      <a:pt x="346" y="32"/>
                      <a:pt x="354" y="21"/>
                    </a:cubicBezTo>
                    <a:cubicBezTo>
                      <a:pt x="362" y="12"/>
                      <a:pt x="368" y="6"/>
                      <a:pt x="38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ysClr val="window" lastClr="FFFFFF">
                  <a:lumMod val="65000"/>
                </a:sysClr>
              </a:solidFill>
              <a:ln>
                <a:noFill/>
              </a:ln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14034">
                  <a:defRPr/>
                </a:pPr>
                <a:endParaRPr lang="zh-CN" altLang="en-US" sz="1799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9056370" y="4709160"/>
              <a:ext cx="1216343" cy="1573530"/>
              <a:chOff x="9056370" y="4709160"/>
              <a:chExt cx="1216343" cy="1573530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9056370" y="4709160"/>
                <a:ext cx="129540" cy="9525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>
                <a:off x="9269730" y="5154930"/>
                <a:ext cx="76200" cy="11811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 flipH="1">
                <a:off x="9380220" y="5520690"/>
                <a:ext cx="34290" cy="13335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9224010" y="5962650"/>
                <a:ext cx="15240" cy="12573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 flipV="1">
                <a:off x="9471660" y="6252210"/>
                <a:ext cx="160020" cy="3048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 flipV="1">
                <a:off x="9784080" y="5935980"/>
                <a:ext cx="102870" cy="11049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 flipV="1">
                <a:off x="10050780" y="5566410"/>
                <a:ext cx="58421" cy="13335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 flipH="1" flipV="1">
                <a:off x="10138410" y="5242560"/>
                <a:ext cx="3810" cy="14859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 flipV="1">
                <a:off x="10138410" y="4972050"/>
                <a:ext cx="30480" cy="12192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 flipV="1">
                <a:off x="10222230" y="4747260"/>
                <a:ext cx="50483" cy="110490"/>
              </a:xfrm>
              <a:prstGeom prst="line">
                <a:avLst/>
              </a:prstGeom>
              <a:ln>
                <a:solidFill>
                  <a:schemeClr val="bg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6" name="组合 375"/>
          <p:cNvGrpSpPr/>
          <p:nvPr/>
        </p:nvGrpSpPr>
        <p:grpSpPr>
          <a:xfrm>
            <a:off x="1884911" y="2239792"/>
            <a:ext cx="4176248" cy="3792630"/>
            <a:chOff x="1732324" y="2187933"/>
            <a:chExt cx="4114715" cy="3736749"/>
          </a:xfrm>
        </p:grpSpPr>
        <p:sp>
          <p:nvSpPr>
            <p:cNvPr id="110" name="圆形"/>
            <p:cNvSpPr/>
            <p:nvPr/>
          </p:nvSpPr>
          <p:spPr>
            <a:xfrm>
              <a:off x="4198552" y="5824995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1" name="圆形"/>
            <p:cNvSpPr/>
            <p:nvPr/>
          </p:nvSpPr>
          <p:spPr>
            <a:xfrm>
              <a:off x="4748191" y="5513841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2" name="圆形"/>
            <p:cNvSpPr/>
            <p:nvPr/>
          </p:nvSpPr>
          <p:spPr>
            <a:xfrm>
              <a:off x="4877455" y="3234465"/>
              <a:ext cx="99685" cy="99685"/>
            </a:xfrm>
            <a:prstGeom prst="ellipse">
              <a:avLst/>
            </a:prstGeom>
            <a:solidFill>
              <a:srgbClr val="CB151D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3" name="圆形"/>
            <p:cNvSpPr/>
            <p:nvPr/>
          </p:nvSpPr>
          <p:spPr>
            <a:xfrm>
              <a:off x="1732324" y="2588260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4" name="圆形"/>
            <p:cNvSpPr/>
            <p:nvPr/>
          </p:nvSpPr>
          <p:spPr>
            <a:xfrm>
              <a:off x="2390115" y="4545052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5" name="圆形"/>
            <p:cNvSpPr/>
            <p:nvPr/>
          </p:nvSpPr>
          <p:spPr>
            <a:xfrm>
              <a:off x="3151977" y="3786402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6" name="圆形"/>
            <p:cNvSpPr/>
            <p:nvPr/>
          </p:nvSpPr>
          <p:spPr>
            <a:xfrm>
              <a:off x="3467914" y="3874762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7" name="圆形"/>
            <p:cNvSpPr/>
            <p:nvPr/>
          </p:nvSpPr>
          <p:spPr>
            <a:xfrm>
              <a:off x="4018602" y="4052971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8" name="圆形"/>
            <p:cNvSpPr/>
            <p:nvPr/>
          </p:nvSpPr>
          <p:spPr>
            <a:xfrm>
              <a:off x="4548820" y="3682098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9" name="圆形"/>
            <p:cNvSpPr/>
            <p:nvPr/>
          </p:nvSpPr>
          <p:spPr>
            <a:xfrm>
              <a:off x="3968759" y="3234465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0" name="圆形"/>
            <p:cNvSpPr/>
            <p:nvPr/>
          </p:nvSpPr>
          <p:spPr>
            <a:xfrm>
              <a:off x="5132718" y="3375617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1" name="圆形"/>
            <p:cNvSpPr/>
            <p:nvPr/>
          </p:nvSpPr>
          <p:spPr>
            <a:xfrm>
              <a:off x="5747352" y="2640467"/>
              <a:ext cx="99687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2" name="圆形"/>
            <p:cNvSpPr/>
            <p:nvPr/>
          </p:nvSpPr>
          <p:spPr>
            <a:xfrm>
              <a:off x="5449152" y="4196620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3" name="圆形"/>
            <p:cNvSpPr/>
            <p:nvPr/>
          </p:nvSpPr>
          <p:spPr>
            <a:xfrm>
              <a:off x="5132718" y="3786402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4" name="圆形"/>
            <p:cNvSpPr/>
            <p:nvPr/>
          </p:nvSpPr>
          <p:spPr>
            <a:xfrm>
              <a:off x="5232403" y="5204242"/>
              <a:ext cx="99687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5" name="圆形"/>
            <p:cNvSpPr/>
            <p:nvPr/>
          </p:nvSpPr>
          <p:spPr>
            <a:xfrm>
              <a:off x="4927297" y="4930740"/>
              <a:ext cx="99687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6" name="圆形"/>
            <p:cNvSpPr/>
            <p:nvPr/>
          </p:nvSpPr>
          <p:spPr>
            <a:xfrm>
              <a:off x="4498978" y="4831056"/>
              <a:ext cx="99687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7" name="圆形"/>
            <p:cNvSpPr/>
            <p:nvPr/>
          </p:nvSpPr>
          <p:spPr>
            <a:xfrm>
              <a:off x="4548820" y="4445367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8" name="圆形"/>
            <p:cNvSpPr/>
            <p:nvPr/>
          </p:nvSpPr>
          <p:spPr>
            <a:xfrm>
              <a:off x="4598663" y="4096328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9" name="圆形"/>
            <p:cNvSpPr/>
            <p:nvPr/>
          </p:nvSpPr>
          <p:spPr>
            <a:xfrm>
              <a:off x="4008533" y="5414157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0" name="圆形"/>
            <p:cNvSpPr/>
            <p:nvPr/>
          </p:nvSpPr>
          <p:spPr>
            <a:xfrm>
              <a:off x="3151977" y="5364314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1" name="圆形"/>
            <p:cNvSpPr/>
            <p:nvPr/>
          </p:nvSpPr>
          <p:spPr>
            <a:xfrm>
              <a:off x="3368228" y="4594227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2" name="圆形"/>
            <p:cNvSpPr/>
            <p:nvPr/>
          </p:nvSpPr>
          <p:spPr>
            <a:xfrm>
              <a:off x="3819232" y="5014673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3" name="圆形"/>
            <p:cNvSpPr/>
            <p:nvPr/>
          </p:nvSpPr>
          <p:spPr>
            <a:xfrm>
              <a:off x="3918918" y="4666016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4" name="圆形"/>
            <p:cNvSpPr/>
            <p:nvPr/>
          </p:nvSpPr>
          <p:spPr>
            <a:xfrm>
              <a:off x="3719547" y="3632255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5" name="圆形"/>
            <p:cNvSpPr/>
            <p:nvPr/>
          </p:nvSpPr>
          <p:spPr>
            <a:xfrm>
              <a:off x="5747352" y="2187933"/>
              <a:ext cx="99687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6" name="圆形"/>
            <p:cNvSpPr/>
            <p:nvPr/>
          </p:nvSpPr>
          <p:spPr>
            <a:xfrm>
              <a:off x="5647668" y="2960090"/>
              <a:ext cx="99687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7" name="圆形"/>
            <p:cNvSpPr/>
            <p:nvPr/>
          </p:nvSpPr>
          <p:spPr>
            <a:xfrm>
              <a:off x="5033032" y="4296304"/>
              <a:ext cx="99685" cy="99687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8" name="圆形"/>
            <p:cNvSpPr/>
            <p:nvPr/>
          </p:nvSpPr>
          <p:spPr>
            <a:xfrm>
              <a:off x="5498995" y="4693912"/>
              <a:ext cx="99685" cy="99685"/>
            </a:xfrm>
            <a:prstGeom prst="ellipse">
              <a:avLst/>
            </a:prstGeom>
            <a:solidFill>
              <a:srgbClr val="B8E7FF"/>
            </a:solidFill>
            <a:ln w="3175" cap="flat">
              <a:noFill/>
              <a:miter lim="400000"/>
            </a:ln>
            <a:effectLst/>
          </p:spPr>
          <p:txBody>
            <a:bodyPr wrap="square" lIns="33853" tIns="33853" rIns="33853" bIns="33853" numCol="1" anchor="ctr">
              <a:noAutofit/>
            </a:bodyPr>
            <a:lstStyle/>
            <a:p>
              <a:pPr defTabSz="1535323" hangingPunct="0">
                <a:defRPr sz="2800"/>
              </a:pPr>
              <a:endParaRPr sz="11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9" name="圆形"/>
            <p:cNvSpPr/>
            <p:nvPr/>
          </p:nvSpPr>
          <p:spPr>
            <a:xfrm>
              <a:off x="4637127" y="5402778"/>
              <a:ext cx="321811" cy="321811"/>
            </a:xfrm>
            <a:prstGeom prst="ellipse">
              <a:avLst/>
            </a:prstGeom>
            <a:solidFill>
              <a:srgbClr val="FFC500"/>
            </a:solidFill>
            <a:ln w="12700" cap="flat">
              <a:noFill/>
              <a:miter lim="400000"/>
            </a:ln>
            <a:effectLst/>
          </p:spPr>
          <p:txBody>
            <a:bodyPr wrap="square" lIns="64505" tIns="64505" rIns="64505" bIns="64505" numCol="1" anchor="ctr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0" name="线条"/>
            <p:cNvSpPr/>
            <p:nvPr/>
          </p:nvSpPr>
          <p:spPr>
            <a:xfrm flipV="1">
              <a:off x="4298236" y="5572106"/>
              <a:ext cx="461776" cy="252437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1" name="线条"/>
            <p:cNvSpPr/>
            <p:nvPr/>
          </p:nvSpPr>
          <p:spPr>
            <a:xfrm>
              <a:off x="4061190" y="5439021"/>
              <a:ext cx="692778" cy="124192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2" name="线条"/>
            <p:cNvSpPr/>
            <p:nvPr/>
          </p:nvSpPr>
          <p:spPr>
            <a:xfrm>
              <a:off x="3235482" y="5432681"/>
              <a:ext cx="1518481" cy="203078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3" name="线条"/>
            <p:cNvSpPr/>
            <p:nvPr/>
          </p:nvSpPr>
          <p:spPr>
            <a:xfrm>
              <a:off x="3858413" y="5040765"/>
              <a:ext cx="1098330" cy="493721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4" name="线条"/>
            <p:cNvSpPr/>
            <p:nvPr/>
          </p:nvSpPr>
          <p:spPr>
            <a:xfrm>
              <a:off x="4548205" y="4897217"/>
              <a:ext cx="225534" cy="650063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5" name="线条"/>
            <p:cNvSpPr/>
            <p:nvPr/>
          </p:nvSpPr>
          <p:spPr>
            <a:xfrm flipH="1">
              <a:off x="4795090" y="4975570"/>
              <a:ext cx="219422" cy="510507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6" name="线条"/>
            <p:cNvSpPr/>
            <p:nvPr/>
          </p:nvSpPr>
          <p:spPr>
            <a:xfrm flipH="1">
              <a:off x="4881673" y="5271251"/>
              <a:ext cx="367813" cy="284953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7" name="线条"/>
            <p:cNvSpPr/>
            <p:nvPr/>
          </p:nvSpPr>
          <p:spPr>
            <a:xfrm flipH="1">
              <a:off x="4791345" y="4777508"/>
              <a:ext cx="755641" cy="755641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8" name="线条"/>
            <p:cNvSpPr/>
            <p:nvPr/>
          </p:nvSpPr>
          <p:spPr>
            <a:xfrm flipH="1">
              <a:off x="4722555" y="4326542"/>
              <a:ext cx="364491" cy="1251966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9" name="线条"/>
            <p:cNvSpPr/>
            <p:nvPr/>
          </p:nvSpPr>
          <p:spPr>
            <a:xfrm flipH="1">
              <a:off x="4819386" y="4256331"/>
              <a:ext cx="682197" cy="1400741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0" name="线条"/>
            <p:cNvSpPr/>
            <p:nvPr/>
          </p:nvSpPr>
          <p:spPr>
            <a:xfrm>
              <a:off x="4575849" y="4498498"/>
              <a:ext cx="223614" cy="1039915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1" name="线条"/>
            <p:cNvSpPr/>
            <p:nvPr/>
          </p:nvSpPr>
          <p:spPr>
            <a:xfrm>
              <a:off x="3956068" y="4681341"/>
              <a:ext cx="875750" cy="875750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2" name="线条"/>
            <p:cNvSpPr/>
            <p:nvPr/>
          </p:nvSpPr>
          <p:spPr>
            <a:xfrm>
              <a:off x="3394853" y="4620554"/>
              <a:ext cx="1468777" cy="900354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3" name="线条"/>
            <p:cNvSpPr/>
            <p:nvPr/>
          </p:nvSpPr>
          <p:spPr>
            <a:xfrm>
              <a:off x="3197159" y="3852378"/>
              <a:ext cx="1629920" cy="1629920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4" name="线条"/>
            <p:cNvSpPr/>
            <p:nvPr/>
          </p:nvSpPr>
          <p:spPr>
            <a:xfrm>
              <a:off x="1794459" y="2642926"/>
              <a:ext cx="3027503" cy="2884006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6" name="线条"/>
            <p:cNvSpPr/>
            <p:nvPr/>
          </p:nvSpPr>
          <p:spPr>
            <a:xfrm>
              <a:off x="3730370" y="3700718"/>
              <a:ext cx="1094621" cy="1834479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7" name="线条"/>
            <p:cNvSpPr/>
            <p:nvPr/>
          </p:nvSpPr>
          <p:spPr>
            <a:xfrm>
              <a:off x="4598721" y="3741016"/>
              <a:ext cx="220063" cy="1787258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8" name="线条"/>
            <p:cNvSpPr/>
            <p:nvPr/>
          </p:nvSpPr>
          <p:spPr>
            <a:xfrm flipH="1">
              <a:off x="4737716" y="3818342"/>
              <a:ext cx="446761" cy="1743712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9" name="线条"/>
            <p:cNvSpPr/>
            <p:nvPr/>
          </p:nvSpPr>
          <p:spPr>
            <a:xfrm flipH="1">
              <a:off x="4791872" y="3315812"/>
              <a:ext cx="138880" cy="2184600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0" name="线条"/>
            <p:cNvSpPr/>
            <p:nvPr/>
          </p:nvSpPr>
          <p:spPr>
            <a:xfrm flipH="1">
              <a:off x="4750376" y="3403966"/>
              <a:ext cx="421438" cy="2126565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1" name="线条"/>
            <p:cNvSpPr/>
            <p:nvPr/>
          </p:nvSpPr>
          <p:spPr>
            <a:xfrm>
              <a:off x="4022143" y="3283814"/>
              <a:ext cx="812203" cy="2318127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2" name="线条"/>
            <p:cNvSpPr/>
            <p:nvPr/>
          </p:nvSpPr>
          <p:spPr>
            <a:xfrm flipH="1">
              <a:off x="4839255" y="3021105"/>
              <a:ext cx="892114" cy="2461226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3" name="线条"/>
            <p:cNvSpPr/>
            <p:nvPr/>
          </p:nvSpPr>
          <p:spPr>
            <a:xfrm flipH="1">
              <a:off x="4774462" y="2696164"/>
              <a:ext cx="1021700" cy="2728787"/>
            </a:xfrm>
            <a:prstGeom prst="line">
              <a:avLst/>
            </a:prstGeom>
            <a:noFill/>
            <a:ln w="25400" cap="flat">
              <a:solidFill>
                <a:srgbClr val="FFC500"/>
              </a:solidFill>
              <a:prstDash val="sysDot"/>
              <a:miter lim="400000"/>
            </a:ln>
            <a:effectLst/>
          </p:spPr>
          <p:txBody>
            <a:bodyPr wrap="square" lIns="64505" tIns="64505" rIns="64505" bIns="64505" numCol="1" anchor="t">
              <a:noAutofit/>
            </a:bodyPr>
            <a:lstStyle/>
            <a:p>
              <a:pPr defTabSz="915498" hangingPunct="0"/>
              <a:endParaRPr sz="9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78" name="圆角矩形"/>
          <p:cNvSpPr/>
          <p:nvPr/>
        </p:nvSpPr>
        <p:spPr>
          <a:xfrm>
            <a:off x="1235070" y="2555309"/>
            <a:ext cx="5908914" cy="1019241"/>
          </a:xfrm>
          <a:prstGeom prst="roundRect">
            <a:avLst>
              <a:gd name="adj" fmla="val 7572"/>
            </a:avLst>
          </a:prstGeom>
          <a:gradFill flip="none" rotWithShape="1">
            <a:gsLst>
              <a:gs pos="0">
                <a:srgbClr val="00253F">
                  <a:alpha val="40830"/>
                </a:srgbClr>
              </a:gs>
              <a:gs pos="52083">
                <a:srgbClr val="005E9F">
                  <a:alpha val="60415"/>
                </a:srgbClr>
              </a:gs>
              <a:gs pos="100000">
                <a:srgbClr val="0096FF">
                  <a:alpha val="80000"/>
                </a:srgbClr>
              </a:gs>
            </a:gsLst>
            <a:path path="shape">
              <a:fillToRect l="50000" t="50000" r="50000" b="50000"/>
            </a:path>
          </a:gradFill>
          <a:ln w="3175" cap="flat">
            <a:noFill/>
            <a:miter lim="400000"/>
          </a:ln>
          <a:effectLst/>
        </p:spPr>
        <p:txBody>
          <a:bodyPr wrap="square" lIns="37614" tIns="37614" rIns="37614" bIns="37614" numCol="1" anchor="ctr">
            <a:noAutofit/>
          </a:bodyPr>
          <a:lstStyle/>
          <a:p>
            <a:pPr algn="ctr" defTabSz="611236" hangingPunct="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00" name="应用领域层"/>
          <p:cNvSpPr txBox="1"/>
          <p:nvPr/>
        </p:nvSpPr>
        <p:spPr>
          <a:xfrm>
            <a:off x="1322450" y="3197016"/>
            <a:ext cx="1207200" cy="27689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sz="1799" b="1" kern="0" dirty="0" err="1">
                <a:latin typeface="+mn-lt"/>
                <a:ea typeface="+mn-ea"/>
                <a:cs typeface="+mn-ea"/>
                <a:sym typeface="+mn-lt"/>
              </a:rPr>
              <a:t>应用领域层</a:t>
            </a:r>
            <a:endParaRPr sz="1799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1" name="圆角矩形"/>
          <p:cNvSpPr/>
          <p:nvPr/>
        </p:nvSpPr>
        <p:spPr>
          <a:xfrm>
            <a:off x="1342519" y="2681471"/>
            <a:ext cx="1043592" cy="458046"/>
          </a:xfrm>
          <a:prstGeom prst="roundRect">
            <a:avLst>
              <a:gd name="adj" fmla="val 8074"/>
            </a:avLst>
          </a:prstGeom>
          <a:noFill/>
          <a:ln w="12700" cap="flat">
            <a:solidFill>
              <a:srgbClr val="73FDFF">
                <a:alpha val="50000"/>
              </a:srgbClr>
            </a:solidFill>
            <a:prstDash val="solid"/>
            <a:miter lim="800000"/>
          </a:ln>
          <a:effectLst/>
        </p:spPr>
        <p:txBody>
          <a:bodyPr wrap="square" lIns="37614" tIns="37614" rIns="37614" bIns="37614" numCol="1" anchor="ctr">
            <a:noAutofit/>
          </a:bodyPr>
          <a:lstStyle/>
          <a:p>
            <a:pPr algn="ctr" defTabSz="611236" hangingPunct="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2" name="圆角矩形"/>
          <p:cNvSpPr/>
          <p:nvPr/>
        </p:nvSpPr>
        <p:spPr>
          <a:xfrm>
            <a:off x="2508876" y="2681471"/>
            <a:ext cx="1043592" cy="458046"/>
          </a:xfrm>
          <a:prstGeom prst="roundRect">
            <a:avLst>
              <a:gd name="adj" fmla="val 8074"/>
            </a:avLst>
          </a:prstGeom>
          <a:noFill/>
          <a:ln w="12700" cap="flat">
            <a:solidFill>
              <a:srgbClr val="73FDFF">
                <a:alpha val="50000"/>
              </a:srgbClr>
            </a:solidFill>
            <a:prstDash val="solid"/>
            <a:miter lim="800000"/>
          </a:ln>
          <a:effectLst/>
        </p:spPr>
        <p:txBody>
          <a:bodyPr wrap="square" lIns="37614" tIns="37614" rIns="37614" bIns="37614" numCol="1" anchor="ctr">
            <a:noAutofit/>
          </a:bodyPr>
          <a:lstStyle/>
          <a:p>
            <a:pPr algn="ctr" defTabSz="611236" hangingPunct="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3" name="圆角矩形"/>
          <p:cNvSpPr/>
          <p:nvPr/>
        </p:nvSpPr>
        <p:spPr>
          <a:xfrm>
            <a:off x="3675234" y="2681471"/>
            <a:ext cx="1043592" cy="458046"/>
          </a:xfrm>
          <a:prstGeom prst="roundRect">
            <a:avLst>
              <a:gd name="adj" fmla="val 8074"/>
            </a:avLst>
          </a:prstGeom>
          <a:noFill/>
          <a:ln w="12700" cap="flat">
            <a:solidFill>
              <a:srgbClr val="73FDFF">
                <a:alpha val="50000"/>
              </a:srgbClr>
            </a:solidFill>
            <a:prstDash val="solid"/>
            <a:miter lim="800000"/>
          </a:ln>
          <a:effectLst/>
        </p:spPr>
        <p:txBody>
          <a:bodyPr wrap="square" lIns="37614" tIns="37614" rIns="37614" bIns="37614" numCol="1" anchor="ctr">
            <a:noAutofit/>
          </a:bodyPr>
          <a:lstStyle/>
          <a:p>
            <a:pPr algn="ctr" defTabSz="611236" hangingPunct="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6" name="圆角矩形"/>
          <p:cNvSpPr/>
          <p:nvPr/>
        </p:nvSpPr>
        <p:spPr>
          <a:xfrm>
            <a:off x="4841591" y="2681471"/>
            <a:ext cx="1043592" cy="458046"/>
          </a:xfrm>
          <a:prstGeom prst="roundRect">
            <a:avLst>
              <a:gd name="adj" fmla="val 8074"/>
            </a:avLst>
          </a:prstGeom>
          <a:noFill/>
          <a:ln w="12700" cap="flat">
            <a:solidFill>
              <a:srgbClr val="73FDFF">
                <a:alpha val="50000"/>
              </a:srgbClr>
            </a:solidFill>
            <a:prstDash val="solid"/>
            <a:miter lim="800000"/>
          </a:ln>
          <a:effectLst/>
        </p:spPr>
        <p:txBody>
          <a:bodyPr wrap="square" lIns="37614" tIns="37614" rIns="37614" bIns="37614" numCol="1" anchor="ctr">
            <a:noAutofit/>
          </a:bodyPr>
          <a:lstStyle/>
          <a:p>
            <a:pPr algn="ctr" defTabSz="611236" hangingPunct="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7" name="圆角矩形"/>
          <p:cNvSpPr/>
          <p:nvPr/>
        </p:nvSpPr>
        <p:spPr>
          <a:xfrm>
            <a:off x="6007949" y="2681471"/>
            <a:ext cx="1043592" cy="458046"/>
          </a:xfrm>
          <a:prstGeom prst="roundRect">
            <a:avLst>
              <a:gd name="adj" fmla="val 8074"/>
            </a:avLst>
          </a:prstGeom>
          <a:noFill/>
          <a:ln w="12700" cap="flat">
            <a:solidFill>
              <a:srgbClr val="73FDFF">
                <a:alpha val="50000"/>
              </a:srgbClr>
            </a:solidFill>
            <a:prstDash val="solid"/>
            <a:miter lim="800000"/>
          </a:ln>
          <a:effectLst/>
        </p:spPr>
        <p:txBody>
          <a:bodyPr wrap="square" lIns="37614" tIns="37614" rIns="37614" bIns="37614" numCol="1" anchor="ctr">
            <a:noAutofit/>
          </a:bodyPr>
          <a:lstStyle/>
          <a:p>
            <a:pPr algn="ctr" defTabSz="611236" hangingPunct="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98" name="应用领域层"/>
          <p:cNvSpPr txBox="1"/>
          <p:nvPr/>
        </p:nvSpPr>
        <p:spPr>
          <a:xfrm>
            <a:off x="1238262" y="2792719"/>
            <a:ext cx="1207200" cy="2461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599" kern="0" dirty="0">
                <a:latin typeface="+mn-lt"/>
                <a:ea typeface="+mn-ea"/>
                <a:cs typeface="+mn-ea"/>
                <a:sym typeface="+mn-lt"/>
              </a:rPr>
              <a:t>自动驾驶</a:t>
            </a:r>
            <a:endParaRPr sz="1599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" name="应用领域层"/>
          <p:cNvSpPr txBox="1"/>
          <p:nvPr/>
        </p:nvSpPr>
        <p:spPr>
          <a:xfrm>
            <a:off x="3593430" y="2792719"/>
            <a:ext cx="1207200" cy="2461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599" kern="0" dirty="0">
                <a:latin typeface="+mn-lt"/>
                <a:ea typeface="+mn-ea"/>
                <a:cs typeface="+mn-ea"/>
                <a:sym typeface="+mn-lt"/>
              </a:rPr>
              <a:t>智慧医疗</a:t>
            </a:r>
            <a:endParaRPr sz="1599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" name="应用领域层"/>
          <p:cNvSpPr txBox="1"/>
          <p:nvPr/>
        </p:nvSpPr>
        <p:spPr>
          <a:xfrm>
            <a:off x="4758138" y="2792719"/>
            <a:ext cx="1207200" cy="2461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599" kern="0" dirty="0">
                <a:latin typeface="+mn-lt"/>
                <a:ea typeface="+mn-ea"/>
                <a:cs typeface="+mn-ea"/>
                <a:sym typeface="+mn-lt"/>
              </a:rPr>
              <a:t>语音识别</a:t>
            </a:r>
            <a:endParaRPr sz="1599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2" name="应用领域层"/>
          <p:cNvSpPr txBox="1"/>
          <p:nvPr/>
        </p:nvSpPr>
        <p:spPr>
          <a:xfrm>
            <a:off x="5930150" y="2700422"/>
            <a:ext cx="1207200" cy="4307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399" kern="0" dirty="0">
                <a:latin typeface="+mn-lt"/>
                <a:ea typeface="+mn-ea"/>
                <a:cs typeface="+mn-ea"/>
                <a:sym typeface="+mn-lt"/>
              </a:rPr>
              <a:t>自然语言</a:t>
            </a:r>
            <a:endParaRPr lang="en-US" altLang="zh-CN" sz="1399" kern="0" dirty="0">
              <a:latin typeface="+mn-lt"/>
              <a:ea typeface="+mn-ea"/>
              <a:cs typeface="+mn-ea"/>
              <a:sym typeface="+mn-lt"/>
            </a:endParaRPr>
          </a:p>
          <a:p>
            <a:pPr hangingPunct="0"/>
            <a:r>
              <a:rPr lang="zh-CN" altLang="en-US" sz="1399" kern="0" dirty="0">
                <a:latin typeface="+mn-lt"/>
                <a:ea typeface="+mn-ea"/>
                <a:cs typeface="+mn-ea"/>
                <a:sym typeface="+mn-lt"/>
              </a:rPr>
              <a:t>处理</a:t>
            </a:r>
            <a:endParaRPr sz="1399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3" name="圆角矩形"/>
          <p:cNvSpPr/>
          <p:nvPr/>
        </p:nvSpPr>
        <p:spPr>
          <a:xfrm>
            <a:off x="1235281" y="3649010"/>
            <a:ext cx="5908703" cy="1018402"/>
          </a:xfrm>
          <a:prstGeom prst="roundRect">
            <a:avLst>
              <a:gd name="adj" fmla="val 9524"/>
            </a:avLst>
          </a:prstGeom>
          <a:gradFill flip="none" rotWithShape="1">
            <a:gsLst>
              <a:gs pos="0">
                <a:srgbClr val="00253F">
                  <a:alpha val="40830"/>
                </a:srgbClr>
              </a:gs>
              <a:gs pos="52083">
                <a:srgbClr val="186D82">
                  <a:alpha val="60415"/>
                </a:srgbClr>
              </a:gs>
              <a:gs pos="100000">
                <a:srgbClr val="30B5C5">
                  <a:alpha val="80000"/>
                </a:srgbClr>
              </a:gs>
            </a:gsLst>
            <a:path path="shape">
              <a:fillToRect l="50000" t="50000" r="50000" b="50000"/>
            </a:path>
          </a:gradFill>
          <a:ln w="3175" cap="flat">
            <a:noFill/>
            <a:miter lim="400000"/>
          </a:ln>
          <a:effectLst/>
        </p:spPr>
        <p:txBody>
          <a:bodyPr wrap="square" lIns="37614" tIns="37614" rIns="37614" bIns="37614" numCol="1" anchor="ctr">
            <a:noAutofit/>
          </a:bodyPr>
          <a:lstStyle/>
          <a:p>
            <a:pPr algn="ctr" defTabSz="611236" hangingPunct="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9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04" name="应用领域层"/>
          <p:cNvSpPr txBox="1"/>
          <p:nvPr/>
        </p:nvSpPr>
        <p:spPr>
          <a:xfrm>
            <a:off x="1322450" y="4007879"/>
            <a:ext cx="1207200" cy="27689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799" b="1" kern="0" dirty="0">
                <a:latin typeface="+mn-lt"/>
                <a:ea typeface="+mn-ea"/>
                <a:cs typeface="+mn-ea"/>
                <a:sym typeface="+mn-lt"/>
              </a:rPr>
              <a:t>基础平台层</a:t>
            </a:r>
            <a:endParaRPr sz="1799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5" name="应用领域层"/>
          <p:cNvSpPr txBox="1"/>
          <p:nvPr/>
        </p:nvSpPr>
        <p:spPr>
          <a:xfrm>
            <a:off x="4600158" y="4007879"/>
            <a:ext cx="2413927" cy="27689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799" kern="0" dirty="0">
                <a:latin typeface="+mn-lt"/>
                <a:ea typeface="+mn-ea"/>
                <a:cs typeface="+mn-ea"/>
                <a:sym typeface="+mn-lt"/>
              </a:rPr>
              <a:t>人工智能重大基础设施</a:t>
            </a:r>
            <a:endParaRPr sz="1799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6" name="圆角矩形"/>
          <p:cNvSpPr/>
          <p:nvPr/>
        </p:nvSpPr>
        <p:spPr>
          <a:xfrm>
            <a:off x="1235070" y="4736900"/>
            <a:ext cx="5908914" cy="1019241"/>
          </a:xfrm>
          <a:prstGeom prst="roundRect">
            <a:avLst>
              <a:gd name="adj" fmla="val 7572"/>
            </a:avLst>
          </a:prstGeom>
          <a:gradFill flip="none" rotWithShape="1">
            <a:gsLst>
              <a:gs pos="0">
                <a:srgbClr val="00253F">
                  <a:alpha val="40830"/>
                </a:srgbClr>
              </a:gs>
              <a:gs pos="52083">
                <a:srgbClr val="005E9F">
                  <a:alpha val="60415"/>
                </a:srgbClr>
              </a:gs>
              <a:gs pos="100000">
                <a:srgbClr val="0096FF">
                  <a:alpha val="80000"/>
                </a:srgbClr>
              </a:gs>
            </a:gsLst>
            <a:path path="shape">
              <a:fillToRect l="50000" t="50000" r="50000" b="50000"/>
            </a:path>
          </a:gradFill>
          <a:ln w="3175" cap="flat">
            <a:noFill/>
            <a:miter lim="400000"/>
          </a:ln>
          <a:effectLst/>
        </p:spPr>
        <p:txBody>
          <a:bodyPr wrap="square" lIns="37614" tIns="37614" rIns="37614" bIns="37614" numCol="1" anchor="ctr">
            <a:noAutofit/>
          </a:bodyPr>
          <a:lstStyle/>
          <a:p>
            <a:pPr algn="ctr" defTabSz="611236" hangingPunct="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07" name="应用领域层"/>
          <p:cNvSpPr txBox="1"/>
          <p:nvPr/>
        </p:nvSpPr>
        <p:spPr>
          <a:xfrm>
            <a:off x="1322450" y="5124793"/>
            <a:ext cx="1207200" cy="27689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799" b="1" kern="0" dirty="0">
                <a:latin typeface="+mn-lt"/>
                <a:ea typeface="+mn-ea"/>
                <a:cs typeface="+mn-ea"/>
                <a:sym typeface="+mn-lt"/>
              </a:rPr>
              <a:t>物理资源层</a:t>
            </a:r>
            <a:endParaRPr sz="1799" b="1" kern="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87" name="图片 34" descr="图片 34"/>
          <p:cNvPicPr>
            <a:picLocks noChangeAspect="1"/>
          </p:cNvPicPr>
          <p:nvPr/>
        </p:nvPicPr>
        <p:blipFill>
          <a:blip r:embed="rId3"/>
          <a:srcRect l="73273" t="75198" r="2274"/>
          <a:stretch>
            <a:fillRect/>
          </a:stretch>
        </p:blipFill>
        <p:spPr>
          <a:xfrm>
            <a:off x="3867810" y="5081518"/>
            <a:ext cx="1144117" cy="573089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25400" dir="7800000" rotWithShape="0">
              <a:srgbClr val="000000">
                <a:alpha val="40000"/>
              </a:srgbClr>
            </a:outerShdw>
          </a:effectLst>
        </p:spPr>
      </p:pic>
      <p:sp>
        <p:nvSpPr>
          <p:cNvPr id="399" name="应用领域层"/>
          <p:cNvSpPr txBox="1"/>
          <p:nvPr/>
        </p:nvSpPr>
        <p:spPr>
          <a:xfrm>
            <a:off x="3827091" y="4796458"/>
            <a:ext cx="1207200" cy="2461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599" kern="0" dirty="0">
                <a:latin typeface="+mn-lt"/>
                <a:ea typeface="+mn-ea"/>
                <a:cs typeface="+mn-ea"/>
                <a:sym typeface="+mn-lt"/>
              </a:rPr>
              <a:t>鹏城云脑</a:t>
            </a:r>
            <a:r>
              <a:rPr lang="en-US" altLang="zh-CN" sz="1599" kern="0" dirty="0">
                <a:latin typeface="+mn-lt"/>
                <a:ea typeface="+mn-ea"/>
                <a:cs typeface="+mn-ea"/>
                <a:sym typeface="+mn-lt"/>
              </a:rPr>
              <a:t>I</a:t>
            </a:r>
            <a:endParaRPr sz="1599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8" name="应用领域层"/>
          <p:cNvSpPr txBox="1"/>
          <p:nvPr/>
        </p:nvSpPr>
        <p:spPr>
          <a:xfrm>
            <a:off x="5562276" y="4796458"/>
            <a:ext cx="1207200" cy="2461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599" kern="0" dirty="0">
                <a:latin typeface="+mn-lt"/>
                <a:ea typeface="+mn-ea"/>
                <a:cs typeface="+mn-ea"/>
                <a:sym typeface="+mn-lt"/>
              </a:rPr>
              <a:t>鹏城云脑</a:t>
            </a:r>
            <a:r>
              <a:rPr lang="en-US" altLang="zh-CN" sz="1599" kern="0" dirty="0">
                <a:latin typeface="+mn-lt"/>
                <a:ea typeface="+mn-ea"/>
                <a:cs typeface="+mn-ea"/>
                <a:sym typeface="+mn-lt"/>
              </a:rPr>
              <a:t>II</a:t>
            </a:r>
            <a:endParaRPr sz="1599" kern="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09" name="图片 4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60" y="4922441"/>
            <a:ext cx="1643418" cy="924423"/>
          </a:xfrm>
          <a:prstGeom prst="rect">
            <a:avLst/>
          </a:prstGeom>
        </p:spPr>
      </p:pic>
      <p:sp>
        <p:nvSpPr>
          <p:cNvPr id="410" name="应用领域层"/>
          <p:cNvSpPr txBox="1"/>
          <p:nvPr/>
        </p:nvSpPr>
        <p:spPr>
          <a:xfrm>
            <a:off x="2419548" y="2792719"/>
            <a:ext cx="1207200" cy="2461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1723208">
              <a:defRPr sz="22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hangingPunct="0"/>
            <a:r>
              <a:rPr lang="zh-CN" altLang="en-US" sz="1599" kern="0" dirty="0">
                <a:latin typeface="+mn-lt"/>
                <a:ea typeface="+mn-ea"/>
                <a:cs typeface="+mn-ea"/>
                <a:sym typeface="+mn-lt"/>
              </a:rPr>
              <a:t>城市大脑</a:t>
            </a:r>
            <a:endParaRPr sz="1599" kern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1" name="圆角矩形 410"/>
          <p:cNvSpPr/>
          <p:nvPr/>
        </p:nvSpPr>
        <p:spPr>
          <a:xfrm>
            <a:off x="2360803" y="1467142"/>
            <a:ext cx="3184243" cy="82881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 defTabSz="914034">
              <a:lnSpc>
                <a:spcPct val="114000"/>
              </a:lnSpc>
              <a:defRPr/>
            </a:pPr>
            <a:r>
              <a:rPr lang="zh-CN" altLang="en-US" sz="2399" b="1" kern="0" dirty="0">
                <a:solidFill>
                  <a:srgbClr val="C7000B"/>
                </a:solidFill>
                <a:cs typeface="+mn-ea"/>
                <a:sym typeface="+mn-lt"/>
              </a:rPr>
              <a:t>鹏城实验室</a:t>
            </a:r>
            <a:endParaRPr lang="en-US" altLang="zh-CN" sz="2399" b="1" kern="0" dirty="0">
              <a:solidFill>
                <a:srgbClr val="C7000B"/>
              </a:solidFill>
              <a:cs typeface="+mn-ea"/>
              <a:sym typeface="+mn-lt"/>
            </a:endParaRPr>
          </a:p>
          <a:p>
            <a:pPr algn="ctr" defTabSz="914034">
              <a:lnSpc>
                <a:spcPct val="114000"/>
              </a:lnSpc>
              <a:defRPr/>
            </a:pPr>
            <a:r>
              <a:rPr lang="zh-CN" altLang="en-US" sz="1799" b="1" kern="0" dirty="0">
                <a:solidFill>
                  <a:srgbClr val="595950"/>
                </a:solidFill>
                <a:cs typeface="+mn-ea"/>
                <a:sym typeface="+mn-lt"/>
              </a:rPr>
              <a:t>实现国家使命的创新基础平台</a:t>
            </a:r>
          </a:p>
        </p:txBody>
      </p:sp>
      <p:pic>
        <p:nvPicPr>
          <p:cNvPr id="419" name="图片 208" descr="图片 208"/>
          <p:cNvPicPr>
            <a:picLocks noChangeAspect="1"/>
          </p:cNvPicPr>
          <p:nvPr/>
        </p:nvPicPr>
        <p:blipFill>
          <a:blip r:embed="rId5"/>
          <a:srcRect b="28184"/>
          <a:stretch>
            <a:fillRect/>
          </a:stretch>
        </p:blipFill>
        <p:spPr>
          <a:xfrm>
            <a:off x="7784635" y="965761"/>
            <a:ext cx="3903976" cy="157706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20" name="矩形 419"/>
          <p:cNvSpPr/>
          <p:nvPr/>
        </p:nvSpPr>
        <p:spPr>
          <a:xfrm>
            <a:off x="7981731" y="2624217"/>
            <a:ext cx="3414986" cy="784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217">
              <a:lnSpc>
                <a:spcPct val="125000"/>
              </a:lnSpc>
            </a:pPr>
            <a:r>
              <a:rPr lang="zh-CN" altLang="en-US" sz="1799" kern="0" dirty="0">
                <a:solidFill>
                  <a:srgbClr val="6A6E70"/>
                </a:solidFill>
                <a:cs typeface="+mn-ea"/>
                <a:sym typeface="+mn-lt"/>
              </a:rPr>
              <a:t>鹏城云脑</a:t>
            </a:r>
            <a:r>
              <a:rPr lang="en-US" altLang="zh-CN" sz="1799" kern="0" dirty="0">
                <a:solidFill>
                  <a:srgbClr val="6A6E70"/>
                </a:solidFill>
                <a:cs typeface="+mn-ea"/>
                <a:sym typeface="+mn-lt"/>
              </a:rPr>
              <a:t>II</a:t>
            </a:r>
            <a:r>
              <a:rPr lang="zh-CN" altLang="en-US" sz="1799" kern="0" dirty="0">
                <a:solidFill>
                  <a:srgbClr val="6A6E70"/>
                </a:solidFill>
                <a:cs typeface="+mn-ea"/>
                <a:sym typeface="+mn-lt"/>
              </a:rPr>
              <a:t>以</a:t>
            </a:r>
            <a:r>
              <a:rPr lang="en-US" altLang="zh-CN" sz="1799" b="1" kern="0" dirty="0">
                <a:solidFill>
                  <a:srgbClr val="C7000B"/>
                </a:solidFill>
                <a:cs typeface="+mn-ea"/>
                <a:sym typeface="+mn-lt"/>
              </a:rPr>
              <a:t>Atlas 900</a:t>
            </a:r>
          </a:p>
          <a:p>
            <a:pPr defTabSz="914217">
              <a:lnSpc>
                <a:spcPct val="125000"/>
              </a:lnSpc>
            </a:pPr>
            <a:r>
              <a:rPr lang="zh-CN" altLang="en-US" sz="1799" b="1" kern="0" dirty="0">
                <a:solidFill>
                  <a:srgbClr val="C7000B"/>
                </a:solidFill>
                <a:cs typeface="+mn-ea"/>
                <a:sym typeface="+mn-lt"/>
              </a:rPr>
              <a:t>全球最快训练集群</a:t>
            </a:r>
            <a:r>
              <a:rPr lang="zh-CN" altLang="en-US" sz="1799" kern="0" dirty="0">
                <a:solidFill>
                  <a:srgbClr val="6A6E70"/>
                </a:solidFill>
                <a:cs typeface="+mn-ea"/>
                <a:sym typeface="+mn-lt"/>
              </a:rPr>
              <a:t>为主进行建设</a:t>
            </a:r>
            <a:endParaRPr lang="en-US" sz="1799" dirty="0">
              <a:solidFill>
                <a:srgbClr val="6A6E70"/>
              </a:solidFill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928078" y="3437420"/>
            <a:ext cx="3521725" cy="76953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1" name="TextBox 44"/>
          <p:cNvSpPr txBox="1"/>
          <p:nvPr/>
        </p:nvSpPr>
        <p:spPr>
          <a:xfrm>
            <a:off x="8408485" y="3477672"/>
            <a:ext cx="2560909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799" b="1" dirty="0">
                <a:solidFill>
                  <a:srgbClr val="C7000B"/>
                </a:solidFill>
                <a:cs typeface="+mn-ea"/>
                <a:sym typeface="+mn-lt"/>
              </a:rPr>
              <a:t>最强算力</a:t>
            </a:r>
          </a:p>
        </p:txBody>
      </p:sp>
      <p:sp>
        <p:nvSpPr>
          <p:cNvPr id="92" name="Rectangle 9"/>
          <p:cNvSpPr>
            <a:spLocks noChangeArrowheads="1"/>
          </p:cNvSpPr>
          <p:nvPr/>
        </p:nvSpPr>
        <p:spPr bwMode="auto">
          <a:xfrm>
            <a:off x="8572958" y="3874041"/>
            <a:ext cx="2295500" cy="21531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indent="-171187" algn="ctr" defTabSz="913189" fontAlgn="ctr">
              <a:spcAft>
                <a:spcPts val="900"/>
              </a:spcAft>
              <a:buClr>
                <a:srgbClr val="990000"/>
              </a:buClr>
              <a:buSzPct val="60000"/>
              <a:defRPr/>
            </a:pPr>
            <a:r>
              <a:rPr lang="en-US" altLang="zh-CN" sz="1399" kern="0" dirty="0">
                <a:solidFill>
                  <a:srgbClr val="1D1D1A"/>
                </a:solidFill>
                <a:cs typeface="+mn-ea"/>
                <a:sym typeface="+mn-lt"/>
              </a:rPr>
              <a:t>E</a:t>
            </a:r>
            <a:r>
              <a:rPr lang="zh-CN" altLang="en-US" sz="1399" kern="0" dirty="0">
                <a:solidFill>
                  <a:srgbClr val="1D1D1A"/>
                </a:solidFill>
                <a:cs typeface="+mn-ea"/>
                <a:sym typeface="+mn-lt"/>
              </a:rPr>
              <a:t>级</a:t>
            </a:r>
            <a:r>
              <a:rPr lang="en-US" altLang="zh-CN" sz="1399" kern="0" dirty="0">
                <a:solidFill>
                  <a:srgbClr val="1D1D1A"/>
                </a:solidFill>
                <a:cs typeface="+mn-ea"/>
                <a:sym typeface="+mn-lt"/>
              </a:rPr>
              <a:t>AI</a:t>
            </a:r>
            <a:r>
              <a:rPr lang="zh-CN" altLang="en-US" sz="1399" kern="0" dirty="0">
                <a:solidFill>
                  <a:srgbClr val="1D1D1A"/>
                </a:solidFill>
                <a:cs typeface="+mn-ea"/>
                <a:sym typeface="+mn-lt"/>
              </a:rPr>
              <a:t>算力，相当于</a:t>
            </a:r>
            <a:r>
              <a:rPr lang="en-US" altLang="zh-CN" sz="1399" kern="0" dirty="0">
                <a:solidFill>
                  <a:srgbClr val="1D1D1A"/>
                </a:solidFill>
                <a:cs typeface="+mn-ea"/>
                <a:sym typeface="+mn-lt"/>
              </a:rPr>
              <a:t>50</a:t>
            </a:r>
            <a:r>
              <a:rPr lang="zh-CN" altLang="en-US" sz="1399" kern="0" dirty="0">
                <a:solidFill>
                  <a:srgbClr val="1D1D1A"/>
                </a:solidFill>
                <a:cs typeface="+mn-ea"/>
                <a:sym typeface="+mn-lt"/>
              </a:rPr>
              <a:t>万台</a:t>
            </a:r>
            <a:r>
              <a:rPr lang="en-US" altLang="zh-CN" sz="1399" kern="0" dirty="0">
                <a:solidFill>
                  <a:srgbClr val="1D1D1A"/>
                </a:solidFill>
                <a:cs typeface="+mn-ea"/>
                <a:sym typeface="+mn-lt"/>
              </a:rPr>
              <a:t>PC</a:t>
            </a:r>
            <a:endParaRPr lang="zh-CN" altLang="en-US" sz="1399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928078" y="4291922"/>
            <a:ext cx="3521725" cy="76953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928078" y="5148136"/>
            <a:ext cx="3521725" cy="76953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7" name="TextBox 44"/>
          <p:cNvSpPr txBox="1"/>
          <p:nvPr/>
        </p:nvSpPr>
        <p:spPr>
          <a:xfrm>
            <a:off x="8408485" y="4362633"/>
            <a:ext cx="2560909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C8102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799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最佳集群网络</a:t>
            </a:r>
          </a:p>
        </p:txBody>
      </p:sp>
      <p:sp>
        <p:nvSpPr>
          <p:cNvPr id="98" name="Rectangle 9"/>
          <p:cNvSpPr>
            <a:spLocks noChangeArrowheads="1"/>
          </p:cNvSpPr>
          <p:nvPr/>
        </p:nvSpPr>
        <p:spPr bwMode="auto">
          <a:xfrm>
            <a:off x="7985454" y="4759002"/>
            <a:ext cx="3470501" cy="21531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indent="-171187" algn="ctr" defTabSz="913189" fontAlgn="ctr">
              <a:spcAft>
                <a:spcPts val="900"/>
              </a:spcAft>
              <a:buClr>
                <a:srgbClr val="990000"/>
              </a:buClr>
              <a:buSzPct val="60000"/>
              <a:defRPr/>
            </a:pPr>
            <a:r>
              <a:rPr lang="en-US" altLang="zh-CN" sz="1399" dirty="0">
                <a:cs typeface="+mn-ea"/>
                <a:sym typeface="+mn-lt"/>
              </a:rPr>
              <a:t>HCCL</a:t>
            </a:r>
            <a:r>
              <a:rPr lang="zh-CN" altLang="en-US" sz="1399" dirty="0">
                <a:cs typeface="+mn-ea"/>
                <a:sym typeface="+mn-lt"/>
              </a:rPr>
              <a:t>集合通讯支持</a:t>
            </a:r>
            <a:r>
              <a:rPr lang="en-US" altLang="zh-CN" sz="1399" dirty="0">
                <a:cs typeface="+mn-ea"/>
                <a:sym typeface="+mn-lt"/>
              </a:rPr>
              <a:t>100TB</a:t>
            </a:r>
            <a:r>
              <a:rPr lang="zh-CN" altLang="en-US" sz="1399" dirty="0">
                <a:cs typeface="+mn-ea"/>
                <a:sym typeface="+mn-lt"/>
              </a:rPr>
              <a:t>无阻塞参数面组网</a:t>
            </a:r>
            <a:endParaRPr lang="zh-CN" altLang="en-US" sz="1399" kern="0" dirty="0">
              <a:cs typeface="+mn-ea"/>
              <a:sym typeface="+mn-lt"/>
            </a:endParaRPr>
          </a:p>
        </p:txBody>
      </p:sp>
      <p:sp>
        <p:nvSpPr>
          <p:cNvPr id="100" name="TextBox 44"/>
          <p:cNvSpPr txBox="1"/>
          <p:nvPr/>
        </p:nvSpPr>
        <p:spPr>
          <a:xfrm>
            <a:off x="8408485" y="5207423"/>
            <a:ext cx="2560909" cy="36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C8102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1799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极致能效</a:t>
            </a:r>
          </a:p>
        </p:txBody>
      </p:sp>
      <p:sp>
        <p:nvSpPr>
          <p:cNvPr id="101" name="Rectangle 9"/>
          <p:cNvSpPr>
            <a:spLocks noChangeArrowheads="1"/>
          </p:cNvSpPr>
          <p:nvPr/>
        </p:nvSpPr>
        <p:spPr bwMode="auto">
          <a:xfrm>
            <a:off x="9117977" y="5603792"/>
            <a:ext cx="1205458" cy="21531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indent="-171187" algn="ctr" defTabSz="913189" fontAlgn="ctr">
              <a:spcAft>
                <a:spcPts val="900"/>
              </a:spcAft>
              <a:buClr>
                <a:srgbClr val="990000"/>
              </a:buClr>
              <a:buSzPct val="60000"/>
              <a:defRPr/>
            </a:pPr>
            <a:r>
              <a:rPr lang="en-US" altLang="zh-CN" sz="1399" dirty="0">
                <a:cs typeface="+mn-ea"/>
                <a:sym typeface="+mn-lt"/>
              </a:rPr>
              <a:t>AI</a:t>
            </a:r>
            <a:r>
              <a:rPr lang="zh-CN" altLang="en-US" sz="1399" dirty="0">
                <a:cs typeface="+mn-ea"/>
                <a:sym typeface="+mn-lt"/>
              </a:rPr>
              <a:t>集群</a:t>
            </a:r>
            <a:r>
              <a:rPr lang="en-US" altLang="zh-CN" sz="1399" dirty="0">
                <a:cs typeface="+mn-ea"/>
                <a:sym typeface="+mn-lt"/>
              </a:rPr>
              <a:t>PUE&lt;1.1</a:t>
            </a:r>
            <a:endParaRPr lang="zh-CN" altLang="en-US" sz="1399" kern="0" dirty="0">
              <a:cs typeface="+mn-ea"/>
              <a:sym typeface="+mn-lt"/>
            </a:endParaRPr>
          </a:p>
        </p:txBody>
      </p:sp>
      <p:pic>
        <p:nvPicPr>
          <p:cNvPr id="417" name="Picture 27" descr="화살표3">
            <a:extLst>
              <a:ext uri="{FF2B5EF4-FFF2-40B4-BE49-F238E27FC236}">
                <a16:creationId xmlns:a16="http://schemas.microsoft.com/office/drawing/2014/main" id="{883D1B45-EEE5-7849-92CB-E42C83F86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A5A5A5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16200000" flipV="1">
            <a:off x="5218284" y="3031370"/>
            <a:ext cx="4502574" cy="1332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人工智能计算中心：</a:t>
            </a:r>
            <a:r>
              <a:rPr kumimoji="1" lang="en-US" altLang="zh-CN" dirty="0">
                <a:latin typeface="+mj-lt"/>
                <a:ea typeface="+mj-ea"/>
                <a:cs typeface="+mn-ea"/>
                <a:sym typeface="+mn-lt"/>
              </a:rPr>
              <a:t>Atlas</a:t>
            </a:r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助力鹏城云脑</a:t>
            </a:r>
            <a:r>
              <a:rPr kumimoji="1" lang="en-US" altLang="zh-CN" dirty="0">
                <a:latin typeface="+mj-lt"/>
                <a:ea typeface="+mj-ea"/>
                <a:cs typeface="+mn-ea"/>
                <a:sym typeface="+mn-lt"/>
              </a:rPr>
              <a:t>II</a:t>
            </a:r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，打造国家级人工智能平台</a:t>
            </a:r>
            <a:b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219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</a:rPr>
              <a:t>Atlas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软硬件解决方案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昇腾全栈软件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200" b="1" dirty="0"/>
              <a:t>开发流程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854428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9"/>
          <p:cNvSpPr txBox="1"/>
          <p:nvPr/>
        </p:nvSpPr>
        <p:spPr>
          <a:xfrm>
            <a:off x="963855" y="2800854"/>
            <a:ext cx="1275789" cy="996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硬件检测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  <a:p>
            <a:pPr marL="260985" marR="367665">
              <a:lnSpc>
                <a:spcPct val="327200"/>
              </a:lnSpc>
              <a:spcBef>
                <a:spcPts val="464"/>
              </a:spcBef>
            </a:pPr>
            <a:endParaRPr lang="en-US" sz="1000" spc="5" dirty="0">
              <a:solidFill>
                <a:srgbClr val="1D1D1A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应用开发流程</a:t>
            </a:r>
          </a:p>
        </p:txBody>
      </p:sp>
      <p:sp>
        <p:nvSpPr>
          <p:cNvPr id="4" name="object 3"/>
          <p:cNvSpPr/>
          <p:nvPr/>
        </p:nvSpPr>
        <p:spPr>
          <a:xfrm>
            <a:off x="874395" y="2498848"/>
            <a:ext cx="1173480" cy="2301240"/>
          </a:xfrm>
          <a:custGeom>
            <a:avLst/>
            <a:gdLst/>
            <a:ahLst/>
            <a:cxnLst/>
            <a:rect l="l" t="t" r="r" b="b"/>
            <a:pathLst>
              <a:path w="1173480" h="2301240">
                <a:moveTo>
                  <a:pt x="0" y="41655"/>
                </a:moveTo>
                <a:lnTo>
                  <a:pt x="3278" y="25449"/>
                </a:lnTo>
                <a:lnTo>
                  <a:pt x="12220" y="12207"/>
                </a:lnTo>
                <a:lnTo>
                  <a:pt x="25481" y="3276"/>
                </a:lnTo>
                <a:lnTo>
                  <a:pt x="41719" y="0"/>
                </a:lnTo>
                <a:lnTo>
                  <a:pt x="1131823" y="0"/>
                </a:lnTo>
                <a:lnTo>
                  <a:pt x="1148030" y="3276"/>
                </a:lnTo>
                <a:lnTo>
                  <a:pt x="1161272" y="12207"/>
                </a:lnTo>
                <a:lnTo>
                  <a:pt x="1170203" y="25449"/>
                </a:lnTo>
                <a:lnTo>
                  <a:pt x="1173480" y="41655"/>
                </a:lnTo>
                <a:lnTo>
                  <a:pt x="1173480" y="2259584"/>
                </a:lnTo>
                <a:lnTo>
                  <a:pt x="1170203" y="2275790"/>
                </a:lnTo>
                <a:lnTo>
                  <a:pt x="1161272" y="2289032"/>
                </a:lnTo>
                <a:lnTo>
                  <a:pt x="1148030" y="2297963"/>
                </a:lnTo>
                <a:lnTo>
                  <a:pt x="1131823" y="2301240"/>
                </a:lnTo>
                <a:lnTo>
                  <a:pt x="41719" y="2301240"/>
                </a:lnTo>
                <a:lnTo>
                  <a:pt x="25481" y="2297963"/>
                </a:lnTo>
                <a:lnTo>
                  <a:pt x="12220" y="2289032"/>
                </a:lnTo>
                <a:lnTo>
                  <a:pt x="3278" y="2275790"/>
                </a:lnTo>
                <a:lnTo>
                  <a:pt x="0" y="2259584"/>
                </a:lnTo>
                <a:lnTo>
                  <a:pt x="0" y="41655"/>
                </a:lnTo>
                <a:close/>
              </a:path>
            </a:pathLst>
          </a:custGeom>
          <a:ln w="12191">
            <a:solidFill>
              <a:srgbClr val="9E9DC6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079626" y="2773409"/>
            <a:ext cx="847725" cy="274320"/>
          </a:xfrm>
          <a:custGeom>
            <a:avLst/>
            <a:gdLst/>
            <a:ahLst/>
            <a:cxnLst/>
            <a:rect l="l" t="t" r="r" b="b"/>
            <a:pathLst>
              <a:path w="847725" h="274319">
                <a:moveTo>
                  <a:pt x="0" y="45720"/>
                </a:moveTo>
                <a:lnTo>
                  <a:pt x="3593" y="27914"/>
                </a:lnTo>
                <a:lnTo>
                  <a:pt x="13392" y="13382"/>
                </a:lnTo>
                <a:lnTo>
                  <a:pt x="27924" y="3589"/>
                </a:lnTo>
                <a:lnTo>
                  <a:pt x="45720" y="0"/>
                </a:lnTo>
                <a:lnTo>
                  <a:pt x="801624" y="0"/>
                </a:lnTo>
                <a:lnTo>
                  <a:pt x="819429" y="3589"/>
                </a:lnTo>
                <a:lnTo>
                  <a:pt x="833961" y="13382"/>
                </a:lnTo>
                <a:lnTo>
                  <a:pt x="843754" y="27914"/>
                </a:lnTo>
                <a:lnTo>
                  <a:pt x="847344" y="45720"/>
                </a:lnTo>
                <a:lnTo>
                  <a:pt x="847344" y="228600"/>
                </a:lnTo>
                <a:lnTo>
                  <a:pt x="843754" y="246405"/>
                </a:lnTo>
                <a:lnTo>
                  <a:pt x="833961" y="260937"/>
                </a:lnTo>
                <a:lnTo>
                  <a:pt x="819429" y="270730"/>
                </a:lnTo>
                <a:lnTo>
                  <a:pt x="801624" y="274320"/>
                </a:lnTo>
                <a:lnTo>
                  <a:pt x="45720" y="274320"/>
                </a:lnTo>
                <a:lnTo>
                  <a:pt x="27924" y="270730"/>
                </a:lnTo>
                <a:lnTo>
                  <a:pt x="13392" y="260937"/>
                </a:lnTo>
                <a:lnTo>
                  <a:pt x="3593" y="246405"/>
                </a:lnTo>
                <a:lnTo>
                  <a:pt x="0" y="228600"/>
                </a:lnTo>
                <a:lnTo>
                  <a:pt x="0" y="45720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127887" y="2088371"/>
            <a:ext cx="6350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工程准备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90566" y="3242293"/>
            <a:ext cx="847725" cy="271780"/>
          </a:xfrm>
          <a:custGeom>
            <a:avLst/>
            <a:gdLst/>
            <a:ahLst/>
            <a:cxnLst/>
            <a:rect l="l" t="t" r="r" b="b"/>
            <a:pathLst>
              <a:path w="847725" h="271779">
                <a:moveTo>
                  <a:pt x="0" y="45212"/>
                </a:moveTo>
                <a:lnTo>
                  <a:pt x="3553" y="27592"/>
                </a:lnTo>
                <a:lnTo>
                  <a:pt x="13242" y="13223"/>
                </a:lnTo>
                <a:lnTo>
                  <a:pt x="27614" y="3546"/>
                </a:lnTo>
                <a:lnTo>
                  <a:pt x="45212" y="0"/>
                </a:lnTo>
                <a:lnTo>
                  <a:pt x="802132" y="0"/>
                </a:lnTo>
                <a:lnTo>
                  <a:pt x="819751" y="3546"/>
                </a:lnTo>
                <a:lnTo>
                  <a:pt x="834120" y="13223"/>
                </a:lnTo>
                <a:lnTo>
                  <a:pt x="843797" y="27592"/>
                </a:lnTo>
                <a:lnTo>
                  <a:pt x="847344" y="45212"/>
                </a:lnTo>
                <a:lnTo>
                  <a:pt x="847344" y="226060"/>
                </a:lnTo>
                <a:lnTo>
                  <a:pt x="843797" y="243679"/>
                </a:lnTo>
                <a:lnTo>
                  <a:pt x="834120" y="258048"/>
                </a:lnTo>
                <a:lnTo>
                  <a:pt x="819751" y="267725"/>
                </a:lnTo>
                <a:lnTo>
                  <a:pt x="802132" y="271272"/>
                </a:lnTo>
                <a:lnTo>
                  <a:pt x="45212" y="271272"/>
                </a:lnTo>
                <a:lnTo>
                  <a:pt x="27614" y="267725"/>
                </a:lnTo>
                <a:lnTo>
                  <a:pt x="13242" y="258048"/>
                </a:lnTo>
                <a:lnTo>
                  <a:pt x="3553" y="243679"/>
                </a:lnTo>
                <a:lnTo>
                  <a:pt x="0" y="226060"/>
                </a:lnTo>
                <a:lnTo>
                  <a:pt x="0" y="45212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1079626" y="3721083"/>
            <a:ext cx="847725" cy="271780"/>
          </a:xfrm>
          <a:custGeom>
            <a:avLst/>
            <a:gdLst/>
            <a:ahLst/>
            <a:cxnLst/>
            <a:rect l="l" t="t" r="r" b="b"/>
            <a:pathLst>
              <a:path w="847725" h="271779">
                <a:moveTo>
                  <a:pt x="0" y="45212"/>
                </a:moveTo>
                <a:lnTo>
                  <a:pt x="3553" y="27592"/>
                </a:lnTo>
                <a:lnTo>
                  <a:pt x="13242" y="13223"/>
                </a:lnTo>
                <a:lnTo>
                  <a:pt x="27614" y="3546"/>
                </a:lnTo>
                <a:lnTo>
                  <a:pt x="45212" y="0"/>
                </a:lnTo>
                <a:lnTo>
                  <a:pt x="802132" y="0"/>
                </a:lnTo>
                <a:lnTo>
                  <a:pt x="819751" y="3546"/>
                </a:lnTo>
                <a:lnTo>
                  <a:pt x="834120" y="13223"/>
                </a:lnTo>
                <a:lnTo>
                  <a:pt x="843797" y="27592"/>
                </a:lnTo>
                <a:lnTo>
                  <a:pt x="847344" y="45212"/>
                </a:lnTo>
                <a:lnTo>
                  <a:pt x="847344" y="226060"/>
                </a:lnTo>
                <a:lnTo>
                  <a:pt x="843797" y="243679"/>
                </a:lnTo>
                <a:lnTo>
                  <a:pt x="834120" y="258048"/>
                </a:lnTo>
                <a:lnTo>
                  <a:pt x="819751" y="267725"/>
                </a:lnTo>
                <a:lnTo>
                  <a:pt x="802132" y="271271"/>
                </a:lnTo>
                <a:lnTo>
                  <a:pt x="45212" y="271271"/>
                </a:lnTo>
                <a:lnTo>
                  <a:pt x="27614" y="267725"/>
                </a:lnTo>
                <a:lnTo>
                  <a:pt x="13242" y="258048"/>
                </a:lnTo>
                <a:lnTo>
                  <a:pt x="3553" y="243679"/>
                </a:lnTo>
                <a:lnTo>
                  <a:pt x="0" y="226060"/>
                </a:lnTo>
                <a:lnTo>
                  <a:pt x="0" y="45212"/>
                </a:lnTo>
                <a:close/>
              </a:path>
            </a:pathLst>
          </a:custGeom>
          <a:ln w="9144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1079626" y="4206831"/>
            <a:ext cx="847725" cy="271780"/>
          </a:xfrm>
          <a:custGeom>
            <a:avLst/>
            <a:gdLst/>
            <a:ahLst/>
            <a:cxnLst/>
            <a:rect l="l" t="t" r="r" b="b"/>
            <a:pathLst>
              <a:path w="847725" h="271779">
                <a:moveTo>
                  <a:pt x="0" y="45212"/>
                </a:moveTo>
                <a:lnTo>
                  <a:pt x="3553" y="27592"/>
                </a:lnTo>
                <a:lnTo>
                  <a:pt x="13242" y="13223"/>
                </a:lnTo>
                <a:lnTo>
                  <a:pt x="27614" y="3546"/>
                </a:lnTo>
                <a:lnTo>
                  <a:pt x="45212" y="0"/>
                </a:lnTo>
                <a:lnTo>
                  <a:pt x="802132" y="0"/>
                </a:lnTo>
                <a:lnTo>
                  <a:pt x="819751" y="3546"/>
                </a:lnTo>
                <a:lnTo>
                  <a:pt x="834120" y="13223"/>
                </a:lnTo>
                <a:lnTo>
                  <a:pt x="843797" y="27592"/>
                </a:lnTo>
                <a:lnTo>
                  <a:pt x="847344" y="45212"/>
                </a:lnTo>
                <a:lnTo>
                  <a:pt x="847344" y="226060"/>
                </a:lnTo>
                <a:lnTo>
                  <a:pt x="843797" y="243679"/>
                </a:lnTo>
                <a:lnTo>
                  <a:pt x="834120" y="258048"/>
                </a:lnTo>
                <a:lnTo>
                  <a:pt x="819751" y="267725"/>
                </a:lnTo>
                <a:lnTo>
                  <a:pt x="802132" y="271272"/>
                </a:lnTo>
                <a:lnTo>
                  <a:pt x="45212" y="271272"/>
                </a:lnTo>
                <a:lnTo>
                  <a:pt x="27614" y="267725"/>
                </a:lnTo>
                <a:lnTo>
                  <a:pt x="13242" y="258048"/>
                </a:lnTo>
                <a:lnTo>
                  <a:pt x="3553" y="243679"/>
                </a:lnTo>
                <a:lnTo>
                  <a:pt x="0" y="226060"/>
                </a:lnTo>
                <a:lnTo>
                  <a:pt x="0" y="45212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2455799" y="2634725"/>
            <a:ext cx="1176655" cy="2301240"/>
          </a:xfrm>
          <a:custGeom>
            <a:avLst/>
            <a:gdLst/>
            <a:ahLst/>
            <a:cxnLst/>
            <a:rect l="l" t="t" r="r" b="b"/>
            <a:pathLst>
              <a:path w="1176654" h="2301240">
                <a:moveTo>
                  <a:pt x="0" y="41782"/>
                </a:moveTo>
                <a:lnTo>
                  <a:pt x="3278" y="25503"/>
                </a:lnTo>
                <a:lnTo>
                  <a:pt x="12223" y="12223"/>
                </a:lnTo>
                <a:lnTo>
                  <a:pt x="25503" y="3278"/>
                </a:lnTo>
                <a:lnTo>
                  <a:pt x="41782" y="0"/>
                </a:lnTo>
                <a:lnTo>
                  <a:pt x="1134745" y="0"/>
                </a:lnTo>
                <a:lnTo>
                  <a:pt x="1151024" y="3278"/>
                </a:lnTo>
                <a:lnTo>
                  <a:pt x="1164304" y="12223"/>
                </a:lnTo>
                <a:lnTo>
                  <a:pt x="1173249" y="25503"/>
                </a:lnTo>
                <a:lnTo>
                  <a:pt x="1176528" y="41782"/>
                </a:lnTo>
                <a:lnTo>
                  <a:pt x="1176528" y="2259457"/>
                </a:lnTo>
                <a:lnTo>
                  <a:pt x="1173249" y="2275736"/>
                </a:lnTo>
                <a:lnTo>
                  <a:pt x="1164304" y="2289016"/>
                </a:lnTo>
                <a:lnTo>
                  <a:pt x="1151024" y="2297961"/>
                </a:lnTo>
                <a:lnTo>
                  <a:pt x="1134745" y="2301240"/>
                </a:lnTo>
                <a:lnTo>
                  <a:pt x="41782" y="2301240"/>
                </a:lnTo>
                <a:lnTo>
                  <a:pt x="25503" y="2297961"/>
                </a:lnTo>
                <a:lnTo>
                  <a:pt x="12223" y="2289016"/>
                </a:lnTo>
                <a:lnTo>
                  <a:pt x="3278" y="2275736"/>
                </a:lnTo>
                <a:lnTo>
                  <a:pt x="0" y="2259457"/>
                </a:lnTo>
                <a:lnTo>
                  <a:pt x="0" y="41782"/>
                </a:lnTo>
                <a:close/>
              </a:path>
            </a:pathLst>
          </a:custGeom>
          <a:ln w="12192">
            <a:solidFill>
              <a:srgbClr val="9E9DC6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2621914" y="2782553"/>
            <a:ext cx="847725" cy="271780"/>
          </a:xfrm>
          <a:custGeom>
            <a:avLst/>
            <a:gdLst/>
            <a:ahLst/>
            <a:cxnLst/>
            <a:rect l="l" t="t" r="r" b="b"/>
            <a:pathLst>
              <a:path w="847725" h="271780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802131" y="0"/>
                </a:lnTo>
                <a:lnTo>
                  <a:pt x="819751" y="3546"/>
                </a:lnTo>
                <a:lnTo>
                  <a:pt x="834120" y="13223"/>
                </a:lnTo>
                <a:lnTo>
                  <a:pt x="843797" y="27592"/>
                </a:lnTo>
                <a:lnTo>
                  <a:pt x="847343" y="45212"/>
                </a:lnTo>
                <a:lnTo>
                  <a:pt x="847343" y="226060"/>
                </a:lnTo>
                <a:lnTo>
                  <a:pt x="843797" y="243679"/>
                </a:lnTo>
                <a:lnTo>
                  <a:pt x="834120" y="258048"/>
                </a:lnTo>
                <a:lnTo>
                  <a:pt x="819751" y="267725"/>
                </a:lnTo>
                <a:lnTo>
                  <a:pt x="802131" y="271272"/>
                </a:lnTo>
                <a:lnTo>
                  <a:pt x="45212" y="271272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60"/>
                </a:lnTo>
                <a:lnTo>
                  <a:pt x="0" y="45212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2621914" y="3514073"/>
            <a:ext cx="847725" cy="271780"/>
          </a:xfrm>
          <a:custGeom>
            <a:avLst/>
            <a:gdLst/>
            <a:ahLst/>
            <a:cxnLst/>
            <a:rect l="l" t="t" r="r" b="b"/>
            <a:pathLst>
              <a:path w="847725" h="271779">
                <a:moveTo>
                  <a:pt x="0" y="45211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802131" y="0"/>
                </a:lnTo>
                <a:lnTo>
                  <a:pt x="819751" y="3546"/>
                </a:lnTo>
                <a:lnTo>
                  <a:pt x="834120" y="13223"/>
                </a:lnTo>
                <a:lnTo>
                  <a:pt x="843797" y="27592"/>
                </a:lnTo>
                <a:lnTo>
                  <a:pt x="847343" y="45211"/>
                </a:lnTo>
                <a:lnTo>
                  <a:pt x="847343" y="226059"/>
                </a:lnTo>
                <a:lnTo>
                  <a:pt x="843797" y="243679"/>
                </a:lnTo>
                <a:lnTo>
                  <a:pt x="834120" y="258048"/>
                </a:lnTo>
                <a:lnTo>
                  <a:pt x="819751" y="267725"/>
                </a:lnTo>
                <a:lnTo>
                  <a:pt x="802131" y="271271"/>
                </a:lnTo>
                <a:lnTo>
                  <a:pt x="45212" y="271271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59"/>
                </a:lnTo>
                <a:lnTo>
                  <a:pt x="0" y="45211"/>
                </a:lnTo>
                <a:close/>
              </a:path>
            </a:pathLst>
          </a:custGeom>
          <a:ln w="9144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2621914" y="4291313"/>
            <a:ext cx="847725" cy="271780"/>
          </a:xfrm>
          <a:custGeom>
            <a:avLst/>
            <a:gdLst/>
            <a:ahLst/>
            <a:cxnLst/>
            <a:rect l="l" t="t" r="r" b="b"/>
            <a:pathLst>
              <a:path w="847725" h="271779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802131" y="0"/>
                </a:lnTo>
                <a:lnTo>
                  <a:pt x="819751" y="3546"/>
                </a:lnTo>
                <a:lnTo>
                  <a:pt x="834120" y="13223"/>
                </a:lnTo>
                <a:lnTo>
                  <a:pt x="843797" y="27592"/>
                </a:lnTo>
                <a:lnTo>
                  <a:pt x="847343" y="45212"/>
                </a:lnTo>
                <a:lnTo>
                  <a:pt x="847343" y="226059"/>
                </a:lnTo>
                <a:lnTo>
                  <a:pt x="843797" y="243679"/>
                </a:lnTo>
                <a:lnTo>
                  <a:pt x="834120" y="258048"/>
                </a:lnTo>
                <a:lnTo>
                  <a:pt x="819751" y="267725"/>
                </a:lnTo>
                <a:lnTo>
                  <a:pt x="802131" y="271271"/>
                </a:lnTo>
                <a:lnTo>
                  <a:pt x="45212" y="271271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59"/>
                </a:lnTo>
                <a:lnTo>
                  <a:pt x="0" y="45212"/>
                </a:lnTo>
                <a:close/>
              </a:path>
            </a:pathLst>
          </a:custGeom>
          <a:ln w="9144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2468006" y="2821669"/>
            <a:ext cx="1152525" cy="1460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7810"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模型评估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  <a:p>
            <a:pPr>
              <a:lnSpc>
                <a:spcPct val="100000"/>
              </a:lnSpc>
            </a:pPr>
            <a:endParaRPr sz="13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4065143" y="2634725"/>
            <a:ext cx="1557655" cy="2301240"/>
          </a:xfrm>
          <a:custGeom>
            <a:avLst/>
            <a:gdLst/>
            <a:ahLst/>
            <a:cxnLst/>
            <a:rect l="l" t="t" r="r" b="b"/>
            <a:pathLst>
              <a:path w="1557654" h="2301240">
                <a:moveTo>
                  <a:pt x="0" y="55372"/>
                </a:moveTo>
                <a:lnTo>
                  <a:pt x="4347" y="33807"/>
                </a:lnTo>
                <a:lnTo>
                  <a:pt x="16208" y="16208"/>
                </a:lnTo>
                <a:lnTo>
                  <a:pt x="33807" y="4347"/>
                </a:lnTo>
                <a:lnTo>
                  <a:pt x="55372" y="0"/>
                </a:lnTo>
                <a:lnTo>
                  <a:pt x="1502156" y="0"/>
                </a:lnTo>
                <a:lnTo>
                  <a:pt x="1523720" y="4347"/>
                </a:lnTo>
                <a:lnTo>
                  <a:pt x="1541319" y="16208"/>
                </a:lnTo>
                <a:lnTo>
                  <a:pt x="1553180" y="33807"/>
                </a:lnTo>
                <a:lnTo>
                  <a:pt x="1557527" y="55372"/>
                </a:lnTo>
                <a:lnTo>
                  <a:pt x="1557527" y="2245867"/>
                </a:lnTo>
                <a:lnTo>
                  <a:pt x="1553180" y="2267432"/>
                </a:lnTo>
                <a:lnTo>
                  <a:pt x="1541319" y="2285031"/>
                </a:lnTo>
                <a:lnTo>
                  <a:pt x="1523720" y="2296892"/>
                </a:lnTo>
                <a:lnTo>
                  <a:pt x="1502156" y="2301240"/>
                </a:lnTo>
                <a:lnTo>
                  <a:pt x="55372" y="2301240"/>
                </a:lnTo>
                <a:lnTo>
                  <a:pt x="33807" y="2296892"/>
                </a:lnTo>
                <a:lnTo>
                  <a:pt x="16208" y="2285031"/>
                </a:lnTo>
                <a:lnTo>
                  <a:pt x="4347" y="2267432"/>
                </a:lnTo>
                <a:lnTo>
                  <a:pt x="0" y="2245867"/>
                </a:lnTo>
                <a:lnTo>
                  <a:pt x="0" y="55372"/>
                </a:lnTo>
                <a:close/>
              </a:path>
            </a:pathLst>
          </a:custGeom>
          <a:ln w="12192">
            <a:solidFill>
              <a:srgbClr val="9E9DC6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4432426" y="4306553"/>
            <a:ext cx="847725" cy="274320"/>
          </a:xfrm>
          <a:custGeom>
            <a:avLst/>
            <a:gdLst/>
            <a:ahLst/>
            <a:cxnLst/>
            <a:rect l="l" t="t" r="r" b="b"/>
            <a:pathLst>
              <a:path w="847725" h="274320">
                <a:moveTo>
                  <a:pt x="0" y="45719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19" y="0"/>
                </a:lnTo>
                <a:lnTo>
                  <a:pt x="801624" y="0"/>
                </a:lnTo>
                <a:lnTo>
                  <a:pt x="819429" y="3589"/>
                </a:lnTo>
                <a:lnTo>
                  <a:pt x="833961" y="13382"/>
                </a:lnTo>
                <a:lnTo>
                  <a:pt x="843754" y="27914"/>
                </a:lnTo>
                <a:lnTo>
                  <a:pt x="847343" y="45719"/>
                </a:lnTo>
                <a:lnTo>
                  <a:pt x="847343" y="228600"/>
                </a:lnTo>
                <a:lnTo>
                  <a:pt x="843754" y="246405"/>
                </a:lnTo>
                <a:lnTo>
                  <a:pt x="833961" y="260937"/>
                </a:lnTo>
                <a:lnTo>
                  <a:pt x="819429" y="270730"/>
                </a:lnTo>
                <a:lnTo>
                  <a:pt x="801624" y="274319"/>
                </a:lnTo>
                <a:lnTo>
                  <a:pt x="45719" y="274319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600"/>
                </a:lnTo>
                <a:lnTo>
                  <a:pt x="0" y="45719"/>
                </a:lnTo>
                <a:close/>
              </a:path>
            </a:pathLst>
          </a:custGeom>
          <a:ln w="9144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object 17"/>
          <p:cNvSpPr/>
          <p:nvPr/>
        </p:nvSpPr>
        <p:spPr>
          <a:xfrm>
            <a:off x="4397216" y="3541506"/>
            <a:ext cx="847725" cy="271780"/>
          </a:xfrm>
          <a:custGeom>
            <a:avLst/>
            <a:gdLst/>
            <a:ahLst/>
            <a:cxnLst/>
            <a:rect l="l" t="t" r="r" b="b"/>
            <a:pathLst>
              <a:path w="847725" h="271779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802131" y="0"/>
                </a:lnTo>
                <a:lnTo>
                  <a:pt x="819751" y="3546"/>
                </a:lnTo>
                <a:lnTo>
                  <a:pt x="834120" y="13223"/>
                </a:lnTo>
                <a:lnTo>
                  <a:pt x="843797" y="27592"/>
                </a:lnTo>
                <a:lnTo>
                  <a:pt x="847343" y="45212"/>
                </a:lnTo>
                <a:lnTo>
                  <a:pt x="847343" y="226060"/>
                </a:lnTo>
                <a:lnTo>
                  <a:pt x="843797" y="243679"/>
                </a:lnTo>
                <a:lnTo>
                  <a:pt x="834120" y="258048"/>
                </a:lnTo>
                <a:lnTo>
                  <a:pt x="819751" y="267725"/>
                </a:lnTo>
                <a:lnTo>
                  <a:pt x="802131" y="271272"/>
                </a:lnTo>
                <a:lnTo>
                  <a:pt x="45212" y="271272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60"/>
                </a:lnTo>
                <a:lnTo>
                  <a:pt x="0" y="45212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1" name="object 19"/>
          <p:cNvSpPr/>
          <p:nvPr/>
        </p:nvSpPr>
        <p:spPr>
          <a:xfrm>
            <a:off x="4261738" y="2773409"/>
            <a:ext cx="1188720" cy="274320"/>
          </a:xfrm>
          <a:custGeom>
            <a:avLst/>
            <a:gdLst/>
            <a:ahLst/>
            <a:cxnLst/>
            <a:rect l="l" t="t" r="r" b="b"/>
            <a:pathLst>
              <a:path w="1188720" h="274319">
                <a:moveTo>
                  <a:pt x="0" y="45720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19" y="0"/>
                </a:lnTo>
                <a:lnTo>
                  <a:pt x="1143000" y="0"/>
                </a:lnTo>
                <a:lnTo>
                  <a:pt x="1160805" y="3589"/>
                </a:lnTo>
                <a:lnTo>
                  <a:pt x="1175337" y="13382"/>
                </a:lnTo>
                <a:lnTo>
                  <a:pt x="1185130" y="27914"/>
                </a:lnTo>
                <a:lnTo>
                  <a:pt x="1188719" y="45720"/>
                </a:lnTo>
                <a:lnTo>
                  <a:pt x="1188719" y="228600"/>
                </a:lnTo>
                <a:lnTo>
                  <a:pt x="1185130" y="246405"/>
                </a:lnTo>
                <a:lnTo>
                  <a:pt x="1175337" y="260937"/>
                </a:lnTo>
                <a:lnTo>
                  <a:pt x="1160805" y="270730"/>
                </a:lnTo>
                <a:lnTo>
                  <a:pt x="1143000" y="274320"/>
                </a:lnTo>
                <a:lnTo>
                  <a:pt x="45719" y="274320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600"/>
                </a:lnTo>
                <a:lnTo>
                  <a:pt x="0" y="45720"/>
                </a:lnTo>
                <a:close/>
              </a:path>
            </a:pathLst>
          </a:custGeom>
          <a:ln w="9144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4273002" y="2814303"/>
            <a:ext cx="116649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5"/>
              </a:spcBef>
            </a:pPr>
            <a:r>
              <a:rPr sz="1200" spc="-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TBE</a:t>
            </a:r>
            <a:r>
              <a:rPr sz="1200" spc="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算子开发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23" name="object 21"/>
          <p:cNvSpPr/>
          <p:nvPr/>
        </p:nvSpPr>
        <p:spPr>
          <a:xfrm>
            <a:off x="6079870" y="2634725"/>
            <a:ext cx="1201420" cy="2301240"/>
          </a:xfrm>
          <a:custGeom>
            <a:avLst/>
            <a:gdLst/>
            <a:ahLst/>
            <a:cxnLst/>
            <a:rect l="l" t="t" r="r" b="b"/>
            <a:pathLst>
              <a:path w="1201420" h="2301240">
                <a:moveTo>
                  <a:pt x="0" y="42672"/>
                </a:moveTo>
                <a:lnTo>
                  <a:pt x="3363" y="26092"/>
                </a:lnTo>
                <a:lnTo>
                  <a:pt x="12525" y="12525"/>
                </a:lnTo>
                <a:lnTo>
                  <a:pt x="26092" y="3363"/>
                </a:lnTo>
                <a:lnTo>
                  <a:pt x="42672" y="0"/>
                </a:lnTo>
                <a:lnTo>
                  <a:pt x="1158239" y="0"/>
                </a:lnTo>
                <a:lnTo>
                  <a:pt x="1174819" y="3363"/>
                </a:lnTo>
                <a:lnTo>
                  <a:pt x="1188386" y="12525"/>
                </a:lnTo>
                <a:lnTo>
                  <a:pt x="1197548" y="26092"/>
                </a:lnTo>
                <a:lnTo>
                  <a:pt x="1200912" y="42672"/>
                </a:lnTo>
                <a:lnTo>
                  <a:pt x="1200912" y="2258567"/>
                </a:lnTo>
                <a:lnTo>
                  <a:pt x="1197548" y="2275147"/>
                </a:lnTo>
                <a:lnTo>
                  <a:pt x="1188386" y="2288714"/>
                </a:lnTo>
                <a:lnTo>
                  <a:pt x="1174819" y="2297876"/>
                </a:lnTo>
                <a:lnTo>
                  <a:pt x="1158239" y="2301240"/>
                </a:lnTo>
                <a:lnTo>
                  <a:pt x="42672" y="2301240"/>
                </a:lnTo>
                <a:lnTo>
                  <a:pt x="26092" y="2297876"/>
                </a:lnTo>
                <a:lnTo>
                  <a:pt x="12525" y="2288714"/>
                </a:lnTo>
                <a:lnTo>
                  <a:pt x="3363" y="2275147"/>
                </a:lnTo>
                <a:lnTo>
                  <a:pt x="0" y="2258567"/>
                </a:lnTo>
                <a:lnTo>
                  <a:pt x="0" y="42672"/>
                </a:lnTo>
                <a:close/>
              </a:path>
            </a:pathLst>
          </a:custGeom>
          <a:ln w="12192">
            <a:solidFill>
              <a:srgbClr val="9E9DC6"/>
            </a:solidFill>
          </a:ln>
        </p:spPr>
        <p:txBody>
          <a:bodyPr wrap="square" lIns="0" tIns="0" rIns="0" bIns="0" rtlCol="0"/>
          <a:lstStyle/>
          <a:p>
            <a:endParaRPr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6255131" y="2773409"/>
            <a:ext cx="847725" cy="274320"/>
          </a:xfrm>
          <a:custGeom>
            <a:avLst/>
            <a:gdLst/>
            <a:ahLst/>
            <a:cxnLst/>
            <a:rect l="l" t="t" r="r" b="b"/>
            <a:pathLst>
              <a:path w="847725" h="274319">
                <a:moveTo>
                  <a:pt x="0" y="45720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20" y="0"/>
                </a:lnTo>
                <a:lnTo>
                  <a:pt x="801624" y="0"/>
                </a:lnTo>
                <a:lnTo>
                  <a:pt x="819429" y="3589"/>
                </a:lnTo>
                <a:lnTo>
                  <a:pt x="833961" y="13382"/>
                </a:lnTo>
                <a:lnTo>
                  <a:pt x="843754" y="27914"/>
                </a:lnTo>
                <a:lnTo>
                  <a:pt x="847344" y="45720"/>
                </a:lnTo>
                <a:lnTo>
                  <a:pt x="847344" y="228600"/>
                </a:lnTo>
                <a:lnTo>
                  <a:pt x="843754" y="246405"/>
                </a:lnTo>
                <a:lnTo>
                  <a:pt x="833961" y="260937"/>
                </a:lnTo>
                <a:lnTo>
                  <a:pt x="819429" y="270730"/>
                </a:lnTo>
                <a:lnTo>
                  <a:pt x="801624" y="274320"/>
                </a:lnTo>
                <a:lnTo>
                  <a:pt x="45720" y="274320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600"/>
                </a:lnTo>
                <a:lnTo>
                  <a:pt x="0" y="45720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5" name="object 23"/>
          <p:cNvSpPr txBox="1"/>
          <p:nvPr/>
        </p:nvSpPr>
        <p:spPr>
          <a:xfrm>
            <a:off x="6361557" y="2814303"/>
            <a:ext cx="658622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业务开发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6255131" y="4452857"/>
            <a:ext cx="847725" cy="271780"/>
          </a:xfrm>
          <a:custGeom>
            <a:avLst/>
            <a:gdLst/>
            <a:ahLst/>
            <a:cxnLst/>
            <a:rect l="l" t="t" r="r" b="b"/>
            <a:pathLst>
              <a:path w="847725" h="271779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802131" y="0"/>
                </a:lnTo>
                <a:lnTo>
                  <a:pt x="819751" y="3546"/>
                </a:lnTo>
                <a:lnTo>
                  <a:pt x="834120" y="13223"/>
                </a:lnTo>
                <a:lnTo>
                  <a:pt x="843797" y="27592"/>
                </a:lnTo>
                <a:lnTo>
                  <a:pt x="847344" y="45212"/>
                </a:lnTo>
                <a:lnTo>
                  <a:pt x="847344" y="226060"/>
                </a:lnTo>
                <a:lnTo>
                  <a:pt x="843797" y="243679"/>
                </a:lnTo>
                <a:lnTo>
                  <a:pt x="834120" y="258048"/>
                </a:lnTo>
                <a:lnTo>
                  <a:pt x="819751" y="267725"/>
                </a:lnTo>
                <a:lnTo>
                  <a:pt x="802131" y="271272"/>
                </a:lnTo>
                <a:lnTo>
                  <a:pt x="45212" y="271272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60"/>
                </a:lnTo>
                <a:lnTo>
                  <a:pt x="0" y="45212"/>
                </a:lnTo>
                <a:close/>
              </a:path>
            </a:pathLst>
          </a:custGeom>
          <a:ln w="9144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6361557" y="4492609"/>
            <a:ext cx="658622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编译调测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7686167" y="2634725"/>
            <a:ext cx="1640205" cy="2301240"/>
          </a:xfrm>
          <a:custGeom>
            <a:avLst/>
            <a:gdLst/>
            <a:ahLst/>
            <a:cxnLst/>
            <a:rect l="l" t="t" r="r" b="b"/>
            <a:pathLst>
              <a:path w="1640204" h="2301240">
                <a:moveTo>
                  <a:pt x="0" y="58292"/>
                </a:moveTo>
                <a:lnTo>
                  <a:pt x="4589" y="35629"/>
                </a:lnTo>
                <a:lnTo>
                  <a:pt x="17097" y="17097"/>
                </a:lnTo>
                <a:lnTo>
                  <a:pt x="35629" y="4589"/>
                </a:lnTo>
                <a:lnTo>
                  <a:pt x="58292" y="0"/>
                </a:lnTo>
                <a:lnTo>
                  <a:pt x="1581530" y="0"/>
                </a:lnTo>
                <a:lnTo>
                  <a:pt x="1604194" y="4589"/>
                </a:lnTo>
                <a:lnTo>
                  <a:pt x="1622726" y="17097"/>
                </a:lnTo>
                <a:lnTo>
                  <a:pt x="1635234" y="35629"/>
                </a:lnTo>
                <a:lnTo>
                  <a:pt x="1639823" y="58292"/>
                </a:lnTo>
                <a:lnTo>
                  <a:pt x="1639823" y="2242947"/>
                </a:lnTo>
                <a:lnTo>
                  <a:pt x="1635234" y="2265610"/>
                </a:lnTo>
                <a:lnTo>
                  <a:pt x="1622726" y="2284142"/>
                </a:lnTo>
                <a:lnTo>
                  <a:pt x="1604194" y="2296650"/>
                </a:lnTo>
                <a:lnTo>
                  <a:pt x="1581530" y="2301240"/>
                </a:lnTo>
                <a:lnTo>
                  <a:pt x="58292" y="2301240"/>
                </a:lnTo>
                <a:lnTo>
                  <a:pt x="35629" y="2296650"/>
                </a:lnTo>
                <a:lnTo>
                  <a:pt x="17097" y="2284142"/>
                </a:lnTo>
                <a:lnTo>
                  <a:pt x="4589" y="2265610"/>
                </a:lnTo>
                <a:lnTo>
                  <a:pt x="0" y="2242947"/>
                </a:lnTo>
                <a:lnTo>
                  <a:pt x="0" y="58292"/>
                </a:lnTo>
                <a:close/>
              </a:path>
            </a:pathLst>
          </a:custGeom>
          <a:ln w="12192">
            <a:solidFill>
              <a:srgbClr val="9E9DC6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9" name="object 27"/>
          <p:cNvSpPr/>
          <p:nvPr/>
        </p:nvSpPr>
        <p:spPr>
          <a:xfrm>
            <a:off x="6132781" y="3267185"/>
            <a:ext cx="183817" cy="411480"/>
          </a:xfrm>
          <a:custGeom>
            <a:avLst/>
            <a:gdLst/>
            <a:ahLst/>
            <a:cxnLst/>
            <a:rect l="l" t="t" r="r" b="b"/>
            <a:pathLst>
              <a:path w="149860" h="411479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124460" y="0"/>
                </a:lnTo>
                <a:lnTo>
                  <a:pt x="134135" y="1960"/>
                </a:lnTo>
                <a:lnTo>
                  <a:pt x="142049" y="7302"/>
                </a:lnTo>
                <a:lnTo>
                  <a:pt x="147391" y="15216"/>
                </a:lnTo>
                <a:lnTo>
                  <a:pt x="149351" y="24891"/>
                </a:lnTo>
                <a:lnTo>
                  <a:pt x="149351" y="386587"/>
                </a:lnTo>
                <a:lnTo>
                  <a:pt x="147391" y="396263"/>
                </a:lnTo>
                <a:lnTo>
                  <a:pt x="142049" y="404177"/>
                </a:lnTo>
                <a:lnTo>
                  <a:pt x="134135" y="409519"/>
                </a:lnTo>
                <a:lnTo>
                  <a:pt x="124460" y="411479"/>
                </a:lnTo>
                <a:lnTo>
                  <a:pt x="24891" y="411479"/>
                </a:lnTo>
                <a:lnTo>
                  <a:pt x="15216" y="409519"/>
                </a:lnTo>
                <a:lnTo>
                  <a:pt x="7302" y="404177"/>
                </a:lnTo>
                <a:lnTo>
                  <a:pt x="1960" y="396263"/>
                </a:lnTo>
                <a:lnTo>
                  <a:pt x="0" y="386587"/>
                </a:lnTo>
                <a:lnTo>
                  <a:pt x="0" y="24891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6351143" y="3276329"/>
            <a:ext cx="184911" cy="563880"/>
          </a:xfrm>
          <a:custGeom>
            <a:avLst/>
            <a:gdLst/>
            <a:ahLst/>
            <a:cxnLst/>
            <a:rect l="l" t="t" r="r" b="b"/>
            <a:pathLst>
              <a:path w="149859" h="563879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1" y="0"/>
                </a:lnTo>
                <a:lnTo>
                  <a:pt x="124460" y="0"/>
                </a:lnTo>
                <a:lnTo>
                  <a:pt x="134135" y="1960"/>
                </a:lnTo>
                <a:lnTo>
                  <a:pt x="142049" y="7302"/>
                </a:lnTo>
                <a:lnTo>
                  <a:pt x="147391" y="15216"/>
                </a:lnTo>
                <a:lnTo>
                  <a:pt x="149352" y="24891"/>
                </a:lnTo>
                <a:lnTo>
                  <a:pt x="149352" y="538988"/>
                </a:lnTo>
                <a:lnTo>
                  <a:pt x="147391" y="548663"/>
                </a:lnTo>
                <a:lnTo>
                  <a:pt x="142049" y="556577"/>
                </a:lnTo>
                <a:lnTo>
                  <a:pt x="134135" y="561919"/>
                </a:lnTo>
                <a:lnTo>
                  <a:pt x="124460" y="563880"/>
                </a:lnTo>
                <a:lnTo>
                  <a:pt x="24891" y="563880"/>
                </a:lnTo>
                <a:lnTo>
                  <a:pt x="15216" y="561919"/>
                </a:lnTo>
                <a:lnTo>
                  <a:pt x="7302" y="556577"/>
                </a:lnTo>
                <a:lnTo>
                  <a:pt x="1960" y="548663"/>
                </a:lnTo>
                <a:lnTo>
                  <a:pt x="0" y="538988"/>
                </a:lnTo>
                <a:lnTo>
                  <a:pt x="0" y="24891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1" name="object 29"/>
          <p:cNvSpPr/>
          <p:nvPr/>
        </p:nvSpPr>
        <p:spPr>
          <a:xfrm>
            <a:off x="6570599" y="3276329"/>
            <a:ext cx="181356" cy="384048"/>
          </a:xfrm>
          <a:custGeom>
            <a:avLst/>
            <a:gdLst/>
            <a:ahLst/>
            <a:cxnLst/>
            <a:rect l="l" t="t" r="r" b="b"/>
            <a:pathLst>
              <a:path w="152400" h="411479">
                <a:moveTo>
                  <a:pt x="0" y="25400"/>
                </a:moveTo>
                <a:lnTo>
                  <a:pt x="2004" y="15537"/>
                </a:lnTo>
                <a:lnTo>
                  <a:pt x="7461" y="7461"/>
                </a:lnTo>
                <a:lnTo>
                  <a:pt x="15537" y="2004"/>
                </a:lnTo>
                <a:lnTo>
                  <a:pt x="25400" y="0"/>
                </a:lnTo>
                <a:lnTo>
                  <a:pt x="127000" y="0"/>
                </a:lnTo>
                <a:lnTo>
                  <a:pt x="136862" y="2004"/>
                </a:lnTo>
                <a:lnTo>
                  <a:pt x="144938" y="7461"/>
                </a:lnTo>
                <a:lnTo>
                  <a:pt x="150395" y="15537"/>
                </a:lnTo>
                <a:lnTo>
                  <a:pt x="152400" y="25400"/>
                </a:lnTo>
                <a:lnTo>
                  <a:pt x="152400" y="386080"/>
                </a:lnTo>
                <a:lnTo>
                  <a:pt x="150395" y="395942"/>
                </a:lnTo>
                <a:lnTo>
                  <a:pt x="144938" y="404018"/>
                </a:lnTo>
                <a:lnTo>
                  <a:pt x="136862" y="409475"/>
                </a:lnTo>
                <a:lnTo>
                  <a:pt x="127000" y="411480"/>
                </a:lnTo>
                <a:lnTo>
                  <a:pt x="25400" y="411480"/>
                </a:lnTo>
                <a:lnTo>
                  <a:pt x="15537" y="409475"/>
                </a:lnTo>
                <a:lnTo>
                  <a:pt x="7461" y="404018"/>
                </a:lnTo>
                <a:lnTo>
                  <a:pt x="2004" y="395942"/>
                </a:lnTo>
                <a:lnTo>
                  <a:pt x="0" y="386080"/>
                </a:lnTo>
                <a:lnTo>
                  <a:pt x="0" y="25400"/>
                </a:lnTo>
                <a:close/>
              </a:path>
            </a:pathLst>
          </a:custGeom>
          <a:ln w="9144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object 30"/>
          <p:cNvSpPr/>
          <p:nvPr/>
        </p:nvSpPr>
        <p:spPr>
          <a:xfrm>
            <a:off x="6781928" y="3267185"/>
            <a:ext cx="180846" cy="568083"/>
          </a:xfrm>
          <a:custGeom>
            <a:avLst/>
            <a:gdLst/>
            <a:ahLst/>
            <a:cxnLst/>
            <a:rect l="l" t="t" r="r" b="b"/>
            <a:pathLst>
              <a:path w="149859" h="567054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124460" y="0"/>
                </a:lnTo>
                <a:lnTo>
                  <a:pt x="134135" y="1960"/>
                </a:lnTo>
                <a:lnTo>
                  <a:pt x="142049" y="7302"/>
                </a:lnTo>
                <a:lnTo>
                  <a:pt x="147391" y="15216"/>
                </a:lnTo>
                <a:lnTo>
                  <a:pt x="149352" y="24891"/>
                </a:lnTo>
                <a:lnTo>
                  <a:pt x="149352" y="542035"/>
                </a:lnTo>
                <a:lnTo>
                  <a:pt x="147391" y="551711"/>
                </a:lnTo>
                <a:lnTo>
                  <a:pt x="142049" y="559625"/>
                </a:lnTo>
                <a:lnTo>
                  <a:pt x="134135" y="564967"/>
                </a:lnTo>
                <a:lnTo>
                  <a:pt x="124460" y="566927"/>
                </a:lnTo>
                <a:lnTo>
                  <a:pt x="24892" y="566927"/>
                </a:lnTo>
                <a:lnTo>
                  <a:pt x="15216" y="564967"/>
                </a:lnTo>
                <a:lnTo>
                  <a:pt x="7302" y="559625"/>
                </a:lnTo>
                <a:lnTo>
                  <a:pt x="1960" y="551711"/>
                </a:lnTo>
                <a:lnTo>
                  <a:pt x="0" y="542035"/>
                </a:lnTo>
                <a:lnTo>
                  <a:pt x="0" y="24891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3" name="object 31"/>
          <p:cNvSpPr/>
          <p:nvPr/>
        </p:nvSpPr>
        <p:spPr>
          <a:xfrm>
            <a:off x="6997829" y="3267185"/>
            <a:ext cx="209548" cy="780034"/>
          </a:xfrm>
          <a:custGeom>
            <a:avLst/>
            <a:gdLst/>
            <a:ahLst/>
            <a:cxnLst/>
            <a:rect l="l" t="t" r="r" b="b"/>
            <a:pathLst>
              <a:path w="149859" h="722629">
                <a:moveTo>
                  <a:pt x="0" y="24891"/>
                </a:moveTo>
                <a:lnTo>
                  <a:pt x="1960" y="15216"/>
                </a:lnTo>
                <a:lnTo>
                  <a:pt x="7302" y="7302"/>
                </a:lnTo>
                <a:lnTo>
                  <a:pt x="15216" y="1960"/>
                </a:lnTo>
                <a:lnTo>
                  <a:pt x="24892" y="0"/>
                </a:lnTo>
                <a:lnTo>
                  <a:pt x="124459" y="0"/>
                </a:lnTo>
                <a:lnTo>
                  <a:pt x="134135" y="1960"/>
                </a:lnTo>
                <a:lnTo>
                  <a:pt x="142049" y="7302"/>
                </a:lnTo>
                <a:lnTo>
                  <a:pt x="147391" y="15216"/>
                </a:lnTo>
                <a:lnTo>
                  <a:pt x="149351" y="24891"/>
                </a:lnTo>
                <a:lnTo>
                  <a:pt x="149351" y="697483"/>
                </a:lnTo>
                <a:lnTo>
                  <a:pt x="147391" y="707159"/>
                </a:lnTo>
                <a:lnTo>
                  <a:pt x="142049" y="715073"/>
                </a:lnTo>
                <a:lnTo>
                  <a:pt x="134135" y="720415"/>
                </a:lnTo>
                <a:lnTo>
                  <a:pt x="124459" y="722375"/>
                </a:lnTo>
                <a:lnTo>
                  <a:pt x="24892" y="722375"/>
                </a:lnTo>
                <a:lnTo>
                  <a:pt x="15216" y="720415"/>
                </a:lnTo>
                <a:lnTo>
                  <a:pt x="7302" y="715073"/>
                </a:lnTo>
                <a:lnTo>
                  <a:pt x="1960" y="707159"/>
                </a:lnTo>
                <a:lnTo>
                  <a:pt x="0" y="697483"/>
                </a:lnTo>
                <a:lnTo>
                  <a:pt x="0" y="24891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8068690" y="2694161"/>
            <a:ext cx="844550" cy="271780"/>
          </a:xfrm>
          <a:custGeom>
            <a:avLst/>
            <a:gdLst/>
            <a:ahLst/>
            <a:cxnLst/>
            <a:rect l="l" t="t" r="r" b="b"/>
            <a:pathLst>
              <a:path w="844550" h="271780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799084" y="0"/>
                </a:lnTo>
                <a:lnTo>
                  <a:pt x="816703" y="3546"/>
                </a:lnTo>
                <a:lnTo>
                  <a:pt x="831072" y="13223"/>
                </a:lnTo>
                <a:lnTo>
                  <a:pt x="840749" y="27592"/>
                </a:lnTo>
                <a:lnTo>
                  <a:pt x="844296" y="45212"/>
                </a:lnTo>
                <a:lnTo>
                  <a:pt x="844296" y="226059"/>
                </a:lnTo>
                <a:lnTo>
                  <a:pt x="840749" y="243679"/>
                </a:lnTo>
                <a:lnTo>
                  <a:pt x="831072" y="258048"/>
                </a:lnTo>
                <a:lnTo>
                  <a:pt x="816703" y="267725"/>
                </a:lnTo>
                <a:lnTo>
                  <a:pt x="799084" y="271271"/>
                </a:lnTo>
                <a:lnTo>
                  <a:pt x="45212" y="271271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59"/>
                </a:lnTo>
                <a:lnTo>
                  <a:pt x="0" y="45212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6" name="object 34"/>
          <p:cNvSpPr/>
          <p:nvPr/>
        </p:nvSpPr>
        <p:spPr>
          <a:xfrm>
            <a:off x="8096122" y="3365303"/>
            <a:ext cx="844550" cy="271780"/>
          </a:xfrm>
          <a:custGeom>
            <a:avLst/>
            <a:gdLst/>
            <a:ahLst/>
            <a:cxnLst/>
            <a:rect l="l" t="t" r="r" b="b"/>
            <a:pathLst>
              <a:path w="844550" h="271779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1" y="0"/>
                </a:lnTo>
                <a:lnTo>
                  <a:pt x="799083" y="0"/>
                </a:lnTo>
                <a:lnTo>
                  <a:pt x="816703" y="3546"/>
                </a:lnTo>
                <a:lnTo>
                  <a:pt x="831072" y="13223"/>
                </a:lnTo>
                <a:lnTo>
                  <a:pt x="840749" y="27592"/>
                </a:lnTo>
                <a:lnTo>
                  <a:pt x="844296" y="45212"/>
                </a:lnTo>
                <a:lnTo>
                  <a:pt x="844296" y="226060"/>
                </a:lnTo>
                <a:lnTo>
                  <a:pt x="840749" y="243679"/>
                </a:lnTo>
                <a:lnTo>
                  <a:pt x="831072" y="258048"/>
                </a:lnTo>
                <a:lnTo>
                  <a:pt x="816703" y="267725"/>
                </a:lnTo>
                <a:lnTo>
                  <a:pt x="799083" y="271272"/>
                </a:lnTo>
                <a:lnTo>
                  <a:pt x="45211" y="271272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60"/>
                </a:lnTo>
                <a:lnTo>
                  <a:pt x="0" y="45212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7" name="object 35"/>
          <p:cNvSpPr/>
          <p:nvPr/>
        </p:nvSpPr>
        <p:spPr>
          <a:xfrm>
            <a:off x="7781036" y="3825808"/>
            <a:ext cx="1490980" cy="271780"/>
          </a:xfrm>
          <a:custGeom>
            <a:avLst/>
            <a:gdLst/>
            <a:ahLst/>
            <a:cxnLst/>
            <a:rect l="l" t="t" r="r" b="b"/>
            <a:pathLst>
              <a:path w="1490979" h="271779">
                <a:moveTo>
                  <a:pt x="0" y="45211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1445260" y="0"/>
                </a:lnTo>
                <a:lnTo>
                  <a:pt x="1462879" y="3546"/>
                </a:lnTo>
                <a:lnTo>
                  <a:pt x="1477248" y="13223"/>
                </a:lnTo>
                <a:lnTo>
                  <a:pt x="1486925" y="27592"/>
                </a:lnTo>
                <a:lnTo>
                  <a:pt x="1490472" y="45211"/>
                </a:lnTo>
                <a:lnTo>
                  <a:pt x="1490472" y="226059"/>
                </a:lnTo>
                <a:lnTo>
                  <a:pt x="1486925" y="243679"/>
                </a:lnTo>
                <a:lnTo>
                  <a:pt x="1477248" y="258048"/>
                </a:lnTo>
                <a:lnTo>
                  <a:pt x="1462879" y="267725"/>
                </a:lnTo>
                <a:lnTo>
                  <a:pt x="1445260" y="271271"/>
                </a:lnTo>
                <a:lnTo>
                  <a:pt x="45212" y="271271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59"/>
                </a:lnTo>
                <a:lnTo>
                  <a:pt x="0" y="45211"/>
                </a:lnTo>
                <a:close/>
              </a:path>
            </a:pathLst>
          </a:custGeom>
          <a:ln w="9144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8" name="object 36"/>
          <p:cNvSpPr txBox="1"/>
          <p:nvPr/>
        </p:nvSpPr>
        <p:spPr>
          <a:xfrm>
            <a:off x="7794117" y="2755564"/>
            <a:ext cx="1610995" cy="13061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18490" algn="r"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瓶颈分析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13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  <a:p>
            <a:pPr marR="641985" algn="r">
              <a:lnSpc>
                <a:spcPct val="100000"/>
              </a:lnSpc>
            </a:pPr>
            <a:r>
              <a:rPr sz="1200" spc="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编解码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Times New Roman"/>
            </a:endParaRPr>
          </a:p>
          <a:p>
            <a:pPr marL="208279">
              <a:lnSpc>
                <a:spcPct val="100000"/>
              </a:lnSpc>
            </a:pPr>
            <a:r>
              <a:rPr sz="1200" spc="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模型优化</a:t>
            </a:r>
            <a:r>
              <a:rPr sz="1200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profiling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39" name="object 37"/>
          <p:cNvSpPr/>
          <p:nvPr/>
        </p:nvSpPr>
        <p:spPr>
          <a:xfrm>
            <a:off x="8047355" y="4486385"/>
            <a:ext cx="1015365" cy="271780"/>
          </a:xfrm>
          <a:custGeom>
            <a:avLst/>
            <a:gdLst/>
            <a:ahLst/>
            <a:cxnLst/>
            <a:rect l="l" t="t" r="r" b="b"/>
            <a:pathLst>
              <a:path w="1015365" h="271779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969772" y="0"/>
                </a:lnTo>
                <a:lnTo>
                  <a:pt x="987391" y="3546"/>
                </a:lnTo>
                <a:lnTo>
                  <a:pt x="1001760" y="13223"/>
                </a:lnTo>
                <a:lnTo>
                  <a:pt x="1011437" y="27592"/>
                </a:lnTo>
                <a:lnTo>
                  <a:pt x="1014983" y="45212"/>
                </a:lnTo>
                <a:lnTo>
                  <a:pt x="1014983" y="226060"/>
                </a:lnTo>
                <a:lnTo>
                  <a:pt x="1011437" y="243679"/>
                </a:lnTo>
                <a:lnTo>
                  <a:pt x="1001760" y="258048"/>
                </a:lnTo>
                <a:lnTo>
                  <a:pt x="987391" y="267725"/>
                </a:lnTo>
                <a:lnTo>
                  <a:pt x="969772" y="271272"/>
                </a:lnTo>
                <a:lnTo>
                  <a:pt x="45212" y="271272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60"/>
                </a:lnTo>
                <a:lnTo>
                  <a:pt x="0" y="45212"/>
                </a:lnTo>
                <a:close/>
              </a:path>
            </a:pathLst>
          </a:custGeom>
          <a:ln w="9143">
            <a:solidFill>
              <a:srgbClr val="4E5050"/>
            </a:solidFill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0" name="object 38"/>
          <p:cNvSpPr txBox="1"/>
          <p:nvPr/>
        </p:nvSpPr>
        <p:spPr>
          <a:xfrm>
            <a:off x="8058538" y="4526771"/>
            <a:ext cx="99314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内存管理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41" name="object 39"/>
          <p:cNvSpPr txBox="1"/>
          <p:nvPr/>
        </p:nvSpPr>
        <p:spPr>
          <a:xfrm>
            <a:off x="2610104" y="1787508"/>
            <a:ext cx="7753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1</a:t>
            </a:r>
            <a:r>
              <a:rPr sz="1200" b="1" spc="-7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 </a:t>
            </a:r>
            <a:r>
              <a:rPr sz="1200" b="1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模型转换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42" name="object 40"/>
          <p:cNvSpPr txBox="1"/>
          <p:nvPr/>
        </p:nvSpPr>
        <p:spPr>
          <a:xfrm>
            <a:off x="4154550" y="1787508"/>
            <a:ext cx="12325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2</a:t>
            </a:r>
            <a:r>
              <a:rPr sz="1200" b="1" spc="-7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 </a:t>
            </a:r>
            <a:r>
              <a:rPr sz="1200" b="1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算子开发及调试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43" name="object 41"/>
          <p:cNvSpPr txBox="1"/>
          <p:nvPr/>
        </p:nvSpPr>
        <p:spPr>
          <a:xfrm>
            <a:off x="5974842" y="1766757"/>
            <a:ext cx="12325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3</a:t>
            </a:r>
            <a:r>
              <a:rPr sz="1200" b="1" spc="-60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 </a:t>
            </a:r>
            <a:r>
              <a:rPr sz="1200" b="1" spc="-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业务开发及调试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44" name="object 42"/>
          <p:cNvSpPr txBox="1"/>
          <p:nvPr/>
        </p:nvSpPr>
        <p:spPr>
          <a:xfrm>
            <a:off x="8040750" y="1795077"/>
            <a:ext cx="7753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4</a:t>
            </a:r>
            <a:r>
              <a:rPr sz="1200" b="1" spc="-6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 </a:t>
            </a:r>
            <a:r>
              <a:rPr sz="1200" b="1" spc="-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性能调优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45" name="object 43"/>
          <p:cNvSpPr txBox="1"/>
          <p:nvPr/>
        </p:nvSpPr>
        <p:spPr>
          <a:xfrm>
            <a:off x="9823196" y="3453571"/>
            <a:ext cx="482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全场景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部署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46" name="object 44"/>
          <p:cNvSpPr txBox="1"/>
          <p:nvPr/>
        </p:nvSpPr>
        <p:spPr>
          <a:xfrm>
            <a:off x="11210035" y="2681715"/>
            <a:ext cx="177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云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47" name="object 45"/>
          <p:cNvSpPr txBox="1"/>
          <p:nvPr/>
        </p:nvSpPr>
        <p:spPr>
          <a:xfrm>
            <a:off x="11210035" y="3583923"/>
            <a:ext cx="177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边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48" name="object 46"/>
          <p:cNvSpPr txBox="1"/>
          <p:nvPr/>
        </p:nvSpPr>
        <p:spPr>
          <a:xfrm>
            <a:off x="11220704" y="4409932"/>
            <a:ext cx="1778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微软雅黑"/>
              </a:rPr>
              <a:t>端</a:t>
            </a:r>
            <a:endParaRPr sz="1200" dirty="0">
              <a:latin typeface="方正兰亭黑简体" panose="02000000000000000000" pitchFamily="2" charset="-122"/>
              <a:ea typeface="方正兰亭黑简体" panose="02000000000000000000" pitchFamily="2" charset="-122"/>
              <a:cs typeface="微软雅黑"/>
            </a:endParaRPr>
          </a:p>
        </p:txBody>
      </p:sp>
      <p:sp>
        <p:nvSpPr>
          <p:cNvPr id="49" name="object 47"/>
          <p:cNvSpPr/>
          <p:nvPr/>
        </p:nvSpPr>
        <p:spPr>
          <a:xfrm>
            <a:off x="10543667" y="2857229"/>
            <a:ext cx="609600" cy="631190"/>
          </a:xfrm>
          <a:custGeom>
            <a:avLst/>
            <a:gdLst/>
            <a:ahLst/>
            <a:cxnLst/>
            <a:rect l="l" t="t" r="r" b="b"/>
            <a:pathLst>
              <a:path w="609600" h="631189">
                <a:moveTo>
                  <a:pt x="552024" y="50395"/>
                </a:moveTo>
                <a:lnTo>
                  <a:pt x="0" y="622046"/>
                </a:lnTo>
                <a:lnTo>
                  <a:pt x="9143" y="630809"/>
                </a:lnTo>
                <a:lnTo>
                  <a:pt x="561126" y="59201"/>
                </a:lnTo>
                <a:lnTo>
                  <a:pt x="552024" y="50395"/>
                </a:lnTo>
                <a:close/>
              </a:path>
              <a:path w="609600" h="631189">
                <a:moveTo>
                  <a:pt x="596510" y="41275"/>
                </a:moveTo>
                <a:lnTo>
                  <a:pt x="560831" y="41275"/>
                </a:lnTo>
                <a:lnTo>
                  <a:pt x="569976" y="50037"/>
                </a:lnTo>
                <a:lnTo>
                  <a:pt x="561126" y="59201"/>
                </a:lnTo>
                <a:lnTo>
                  <a:pt x="583945" y="81279"/>
                </a:lnTo>
                <a:lnTo>
                  <a:pt x="596510" y="41275"/>
                </a:lnTo>
                <a:close/>
              </a:path>
              <a:path w="609600" h="631189">
                <a:moveTo>
                  <a:pt x="560831" y="41275"/>
                </a:moveTo>
                <a:lnTo>
                  <a:pt x="552024" y="50395"/>
                </a:lnTo>
                <a:lnTo>
                  <a:pt x="561126" y="59201"/>
                </a:lnTo>
                <a:lnTo>
                  <a:pt x="569976" y="50037"/>
                </a:lnTo>
                <a:lnTo>
                  <a:pt x="560831" y="41275"/>
                </a:lnTo>
                <a:close/>
              </a:path>
              <a:path w="609600" h="631189">
                <a:moveTo>
                  <a:pt x="609472" y="0"/>
                </a:moveTo>
                <a:lnTo>
                  <a:pt x="529208" y="28321"/>
                </a:lnTo>
                <a:lnTo>
                  <a:pt x="552024" y="50395"/>
                </a:lnTo>
                <a:lnTo>
                  <a:pt x="560831" y="41275"/>
                </a:lnTo>
                <a:lnTo>
                  <a:pt x="596510" y="41275"/>
                </a:lnTo>
                <a:lnTo>
                  <a:pt x="609472" y="0"/>
                </a:lnTo>
                <a:close/>
              </a:path>
            </a:pathLst>
          </a:custGeom>
          <a:solidFill>
            <a:srgbClr val="9E9DC6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0" name="object 48"/>
          <p:cNvSpPr/>
          <p:nvPr/>
        </p:nvSpPr>
        <p:spPr>
          <a:xfrm>
            <a:off x="10537951" y="4047219"/>
            <a:ext cx="647065" cy="558165"/>
          </a:xfrm>
          <a:custGeom>
            <a:avLst/>
            <a:gdLst/>
            <a:ahLst/>
            <a:cxnLst/>
            <a:rect l="l" t="t" r="r" b="b"/>
            <a:pathLst>
              <a:path w="647065" h="558164">
                <a:moveTo>
                  <a:pt x="584909" y="512841"/>
                </a:moveTo>
                <a:lnTo>
                  <a:pt x="564133" y="536955"/>
                </a:lnTo>
                <a:lnTo>
                  <a:pt x="646810" y="557783"/>
                </a:lnTo>
                <a:lnTo>
                  <a:pt x="631453" y="521080"/>
                </a:lnTo>
                <a:lnTo>
                  <a:pt x="594486" y="521080"/>
                </a:lnTo>
                <a:lnTo>
                  <a:pt x="584909" y="512841"/>
                </a:lnTo>
                <a:close/>
              </a:path>
              <a:path w="647065" h="558164">
                <a:moveTo>
                  <a:pt x="593138" y="503290"/>
                </a:moveTo>
                <a:lnTo>
                  <a:pt x="584909" y="512841"/>
                </a:lnTo>
                <a:lnTo>
                  <a:pt x="594486" y="521080"/>
                </a:lnTo>
                <a:lnTo>
                  <a:pt x="602742" y="511555"/>
                </a:lnTo>
                <a:lnTo>
                  <a:pt x="593138" y="503290"/>
                </a:lnTo>
                <a:close/>
              </a:path>
              <a:path w="647065" h="558164">
                <a:moveTo>
                  <a:pt x="613918" y="479170"/>
                </a:moveTo>
                <a:lnTo>
                  <a:pt x="593138" y="503290"/>
                </a:lnTo>
                <a:lnTo>
                  <a:pt x="602742" y="511555"/>
                </a:lnTo>
                <a:lnTo>
                  <a:pt x="594486" y="521080"/>
                </a:lnTo>
                <a:lnTo>
                  <a:pt x="631453" y="521080"/>
                </a:lnTo>
                <a:lnTo>
                  <a:pt x="613918" y="479170"/>
                </a:lnTo>
                <a:close/>
              </a:path>
              <a:path w="647065" h="558164">
                <a:moveTo>
                  <a:pt x="8381" y="0"/>
                </a:moveTo>
                <a:lnTo>
                  <a:pt x="0" y="9651"/>
                </a:lnTo>
                <a:lnTo>
                  <a:pt x="584909" y="512841"/>
                </a:lnTo>
                <a:lnTo>
                  <a:pt x="593138" y="503290"/>
                </a:lnTo>
                <a:lnTo>
                  <a:pt x="8381" y="0"/>
                </a:lnTo>
                <a:close/>
              </a:path>
            </a:pathLst>
          </a:custGeom>
          <a:solidFill>
            <a:srgbClr val="9E9DC6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1" name="object 49"/>
          <p:cNvSpPr/>
          <p:nvPr/>
        </p:nvSpPr>
        <p:spPr>
          <a:xfrm>
            <a:off x="10554208" y="3732132"/>
            <a:ext cx="598805" cy="76200"/>
          </a:xfrm>
          <a:custGeom>
            <a:avLst/>
            <a:gdLst/>
            <a:ahLst/>
            <a:cxnLst/>
            <a:rect l="l" t="t" r="r" b="b"/>
            <a:pathLst>
              <a:path w="598804" h="76200">
                <a:moveTo>
                  <a:pt x="587948" y="31496"/>
                </a:moveTo>
                <a:lnTo>
                  <a:pt x="534797" y="31496"/>
                </a:lnTo>
                <a:lnTo>
                  <a:pt x="535051" y="44196"/>
                </a:lnTo>
                <a:lnTo>
                  <a:pt x="522298" y="44474"/>
                </a:lnTo>
                <a:lnTo>
                  <a:pt x="522986" y="76200"/>
                </a:lnTo>
                <a:lnTo>
                  <a:pt x="598424" y="36449"/>
                </a:lnTo>
                <a:lnTo>
                  <a:pt x="587948" y="31496"/>
                </a:lnTo>
                <a:close/>
              </a:path>
              <a:path w="598804" h="76200">
                <a:moveTo>
                  <a:pt x="522023" y="31775"/>
                </a:moveTo>
                <a:lnTo>
                  <a:pt x="0" y="43180"/>
                </a:lnTo>
                <a:lnTo>
                  <a:pt x="253" y="55880"/>
                </a:lnTo>
                <a:lnTo>
                  <a:pt x="522298" y="44474"/>
                </a:lnTo>
                <a:lnTo>
                  <a:pt x="522023" y="31775"/>
                </a:lnTo>
                <a:close/>
              </a:path>
              <a:path w="598804" h="76200">
                <a:moveTo>
                  <a:pt x="534797" y="31496"/>
                </a:moveTo>
                <a:lnTo>
                  <a:pt x="522023" y="31775"/>
                </a:lnTo>
                <a:lnTo>
                  <a:pt x="522298" y="44474"/>
                </a:lnTo>
                <a:lnTo>
                  <a:pt x="535051" y="44196"/>
                </a:lnTo>
                <a:lnTo>
                  <a:pt x="534797" y="31496"/>
                </a:lnTo>
                <a:close/>
              </a:path>
              <a:path w="598804" h="76200">
                <a:moveTo>
                  <a:pt x="521335" y="0"/>
                </a:moveTo>
                <a:lnTo>
                  <a:pt x="522023" y="31775"/>
                </a:lnTo>
                <a:lnTo>
                  <a:pt x="534797" y="31496"/>
                </a:lnTo>
                <a:lnTo>
                  <a:pt x="587948" y="31496"/>
                </a:lnTo>
                <a:lnTo>
                  <a:pt x="521335" y="0"/>
                </a:lnTo>
                <a:close/>
              </a:path>
            </a:pathLst>
          </a:custGeom>
          <a:solidFill>
            <a:srgbClr val="9E9DC6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2" name="object 50"/>
          <p:cNvSpPr/>
          <p:nvPr/>
        </p:nvSpPr>
        <p:spPr>
          <a:xfrm>
            <a:off x="9454007" y="3603989"/>
            <a:ext cx="219710" cy="292735"/>
          </a:xfrm>
          <a:custGeom>
            <a:avLst/>
            <a:gdLst/>
            <a:ahLst/>
            <a:cxnLst/>
            <a:rect l="l" t="t" r="r" b="b"/>
            <a:pathLst>
              <a:path w="219709" h="292735">
                <a:moveTo>
                  <a:pt x="127507" y="0"/>
                </a:moveTo>
                <a:lnTo>
                  <a:pt x="127507" y="100711"/>
                </a:lnTo>
                <a:lnTo>
                  <a:pt x="0" y="100711"/>
                </a:lnTo>
                <a:lnTo>
                  <a:pt x="0" y="197993"/>
                </a:lnTo>
                <a:lnTo>
                  <a:pt x="127507" y="197993"/>
                </a:lnTo>
                <a:lnTo>
                  <a:pt x="127507" y="292607"/>
                </a:lnTo>
                <a:lnTo>
                  <a:pt x="219455" y="149351"/>
                </a:lnTo>
                <a:lnTo>
                  <a:pt x="127507" y="0"/>
                </a:lnTo>
                <a:close/>
              </a:path>
            </a:pathLst>
          </a:custGeom>
          <a:solidFill>
            <a:srgbClr val="BDBDDA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3" name="object 51"/>
          <p:cNvSpPr/>
          <p:nvPr/>
        </p:nvSpPr>
        <p:spPr>
          <a:xfrm>
            <a:off x="7390510" y="3582653"/>
            <a:ext cx="219710" cy="292735"/>
          </a:xfrm>
          <a:custGeom>
            <a:avLst/>
            <a:gdLst/>
            <a:ahLst/>
            <a:cxnLst/>
            <a:rect l="l" t="t" r="r" b="b"/>
            <a:pathLst>
              <a:path w="219709" h="292735">
                <a:moveTo>
                  <a:pt x="127508" y="0"/>
                </a:moveTo>
                <a:lnTo>
                  <a:pt x="127508" y="100711"/>
                </a:lnTo>
                <a:lnTo>
                  <a:pt x="0" y="100711"/>
                </a:lnTo>
                <a:lnTo>
                  <a:pt x="0" y="197993"/>
                </a:lnTo>
                <a:lnTo>
                  <a:pt x="127508" y="197993"/>
                </a:lnTo>
                <a:lnTo>
                  <a:pt x="127508" y="292607"/>
                </a:lnTo>
                <a:lnTo>
                  <a:pt x="219456" y="149351"/>
                </a:lnTo>
                <a:lnTo>
                  <a:pt x="127508" y="0"/>
                </a:lnTo>
                <a:close/>
              </a:path>
            </a:pathLst>
          </a:custGeom>
          <a:solidFill>
            <a:srgbClr val="BDBDDA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5772023" y="3567413"/>
            <a:ext cx="216535" cy="289560"/>
          </a:xfrm>
          <a:custGeom>
            <a:avLst/>
            <a:gdLst/>
            <a:ahLst/>
            <a:cxnLst/>
            <a:rect l="l" t="t" r="r" b="b"/>
            <a:pathLst>
              <a:path w="216535" h="289560">
                <a:moveTo>
                  <a:pt x="125729" y="0"/>
                </a:moveTo>
                <a:lnTo>
                  <a:pt x="125729" y="99694"/>
                </a:lnTo>
                <a:lnTo>
                  <a:pt x="0" y="99694"/>
                </a:lnTo>
                <a:lnTo>
                  <a:pt x="0" y="195960"/>
                </a:lnTo>
                <a:lnTo>
                  <a:pt x="125729" y="195960"/>
                </a:lnTo>
                <a:lnTo>
                  <a:pt x="125729" y="289559"/>
                </a:lnTo>
                <a:lnTo>
                  <a:pt x="216407" y="147827"/>
                </a:lnTo>
                <a:lnTo>
                  <a:pt x="125729" y="0"/>
                </a:lnTo>
                <a:close/>
              </a:path>
            </a:pathLst>
          </a:custGeom>
          <a:solidFill>
            <a:srgbClr val="BDBDDA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5" name="object 53"/>
          <p:cNvSpPr/>
          <p:nvPr/>
        </p:nvSpPr>
        <p:spPr>
          <a:xfrm>
            <a:off x="3745102" y="3567413"/>
            <a:ext cx="216535" cy="289560"/>
          </a:xfrm>
          <a:custGeom>
            <a:avLst/>
            <a:gdLst/>
            <a:ahLst/>
            <a:cxnLst/>
            <a:rect l="l" t="t" r="r" b="b"/>
            <a:pathLst>
              <a:path w="216535" h="289560">
                <a:moveTo>
                  <a:pt x="125729" y="0"/>
                </a:moveTo>
                <a:lnTo>
                  <a:pt x="125729" y="99694"/>
                </a:lnTo>
                <a:lnTo>
                  <a:pt x="0" y="99694"/>
                </a:lnTo>
                <a:lnTo>
                  <a:pt x="0" y="195960"/>
                </a:lnTo>
                <a:lnTo>
                  <a:pt x="125729" y="195960"/>
                </a:lnTo>
                <a:lnTo>
                  <a:pt x="125729" y="289559"/>
                </a:lnTo>
                <a:lnTo>
                  <a:pt x="216408" y="147827"/>
                </a:lnTo>
                <a:lnTo>
                  <a:pt x="125729" y="0"/>
                </a:lnTo>
                <a:close/>
              </a:path>
            </a:pathLst>
          </a:custGeom>
          <a:solidFill>
            <a:srgbClr val="BDBDDA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6" name="object 54"/>
          <p:cNvSpPr/>
          <p:nvPr/>
        </p:nvSpPr>
        <p:spPr>
          <a:xfrm>
            <a:off x="2150999" y="3555221"/>
            <a:ext cx="219710" cy="289560"/>
          </a:xfrm>
          <a:custGeom>
            <a:avLst/>
            <a:gdLst/>
            <a:ahLst/>
            <a:cxnLst/>
            <a:rect l="l" t="t" r="r" b="b"/>
            <a:pathLst>
              <a:path w="219710" h="289560">
                <a:moveTo>
                  <a:pt x="127507" y="0"/>
                </a:moveTo>
                <a:lnTo>
                  <a:pt x="127507" y="99694"/>
                </a:lnTo>
                <a:lnTo>
                  <a:pt x="0" y="99694"/>
                </a:lnTo>
                <a:lnTo>
                  <a:pt x="0" y="195960"/>
                </a:lnTo>
                <a:lnTo>
                  <a:pt x="127507" y="195960"/>
                </a:lnTo>
                <a:lnTo>
                  <a:pt x="127507" y="289559"/>
                </a:lnTo>
                <a:lnTo>
                  <a:pt x="219456" y="147827"/>
                </a:lnTo>
                <a:lnTo>
                  <a:pt x="127507" y="0"/>
                </a:lnTo>
                <a:close/>
              </a:path>
            </a:pathLst>
          </a:custGeom>
          <a:solidFill>
            <a:srgbClr val="BDBDDA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7" name="object 55"/>
          <p:cNvSpPr/>
          <p:nvPr/>
        </p:nvSpPr>
        <p:spPr>
          <a:xfrm>
            <a:off x="3045333" y="4928345"/>
            <a:ext cx="1844675" cy="246379"/>
          </a:xfrm>
          <a:custGeom>
            <a:avLst/>
            <a:gdLst/>
            <a:ahLst/>
            <a:cxnLst/>
            <a:rect l="l" t="t" r="r" b="b"/>
            <a:pathLst>
              <a:path w="1844675" h="246379">
                <a:moveTo>
                  <a:pt x="12700" y="0"/>
                </a:moveTo>
                <a:lnTo>
                  <a:pt x="0" y="0"/>
                </a:lnTo>
                <a:lnTo>
                  <a:pt x="0" y="243331"/>
                </a:lnTo>
                <a:lnTo>
                  <a:pt x="2793" y="246125"/>
                </a:lnTo>
                <a:lnTo>
                  <a:pt x="1809749" y="246125"/>
                </a:lnTo>
                <a:lnTo>
                  <a:pt x="1812544" y="243331"/>
                </a:lnTo>
                <a:lnTo>
                  <a:pt x="1812544" y="239775"/>
                </a:lnTo>
                <a:lnTo>
                  <a:pt x="12700" y="239775"/>
                </a:lnTo>
                <a:lnTo>
                  <a:pt x="6350" y="233425"/>
                </a:lnTo>
                <a:lnTo>
                  <a:pt x="12700" y="233425"/>
                </a:lnTo>
                <a:lnTo>
                  <a:pt x="12700" y="0"/>
                </a:lnTo>
                <a:close/>
              </a:path>
              <a:path w="1844675" h="246379">
                <a:moveTo>
                  <a:pt x="12700" y="233425"/>
                </a:moveTo>
                <a:lnTo>
                  <a:pt x="6350" y="233425"/>
                </a:lnTo>
                <a:lnTo>
                  <a:pt x="12700" y="239775"/>
                </a:lnTo>
                <a:lnTo>
                  <a:pt x="12700" y="233425"/>
                </a:lnTo>
                <a:close/>
              </a:path>
              <a:path w="1844675" h="246379">
                <a:moveTo>
                  <a:pt x="1799844" y="233425"/>
                </a:moveTo>
                <a:lnTo>
                  <a:pt x="12700" y="233425"/>
                </a:lnTo>
                <a:lnTo>
                  <a:pt x="12700" y="239775"/>
                </a:lnTo>
                <a:lnTo>
                  <a:pt x="1799844" y="239775"/>
                </a:lnTo>
                <a:lnTo>
                  <a:pt x="1799844" y="233425"/>
                </a:lnTo>
                <a:close/>
              </a:path>
              <a:path w="1844675" h="246379">
                <a:moveTo>
                  <a:pt x="1812544" y="83057"/>
                </a:moveTo>
                <a:lnTo>
                  <a:pt x="1799844" y="83057"/>
                </a:lnTo>
                <a:lnTo>
                  <a:pt x="1799844" y="239775"/>
                </a:lnTo>
                <a:lnTo>
                  <a:pt x="1806194" y="233425"/>
                </a:lnTo>
                <a:lnTo>
                  <a:pt x="1812544" y="233425"/>
                </a:lnTo>
                <a:lnTo>
                  <a:pt x="1812544" y="83057"/>
                </a:lnTo>
                <a:close/>
              </a:path>
              <a:path w="1844675" h="246379">
                <a:moveTo>
                  <a:pt x="1812544" y="233425"/>
                </a:moveTo>
                <a:lnTo>
                  <a:pt x="1806194" y="233425"/>
                </a:lnTo>
                <a:lnTo>
                  <a:pt x="1799844" y="239775"/>
                </a:lnTo>
                <a:lnTo>
                  <a:pt x="1812544" y="239775"/>
                </a:lnTo>
                <a:lnTo>
                  <a:pt x="1812544" y="233425"/>
                </a:lnTo>
                <a:close/>
              </a:path>
              <a:path w="1844675" h="246379">
                <a:moveTo>
                  <a:pt x="1806194" y="19557"/>
                </a:moveTo>
                <a:lnTo>
                  <a:pt x="1768094" y="95757"/>
                </a:lnTo>
                <a:lnTo>
                  <a:pt x="1799844" y="95757"/>
                </a:lnTo>
                <a:lnTo>
                  <a:pt x="1799844" y="83057"/>
                </a:lnTo>
                <a:lnTo>
                  <a:pt x="1837944" y="83057"/>
                </a:lnTo>
                <a:lnTo>
                  <a:pt x="1806194" y="19557"/>
                </a:lnTo>
                <a:close/>
              </a:path>
              <a:path w="1844675" h="246379">
                <a:moveTo>
                  <a:pt x="1837944" y="83057"/>
                </a:moveTo>
                <a:lnTo>
                  <a:pt x="1812544" y="83057"/>
                </a:lnTo>
                <a:lnTo>
                  <a:pt x="1812544" y="95757"/>
                </a:lnTo>
                <a:lnTo>
                  <a:pt x="1844294" y="95757"/>
                </a:lnTo>
                <a:lnTo>
                  <a:pt x="1837944" y="83057"/>
                </a:lnTo>
                <a:close/>
              </a:path>
            </a:pathLst>
          </a:custGeom>
          <a:solidFill>
            <a:srgbClr val="C0B3BE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8" name="object 56"/>
          <p:cNvSpPr/>
          <p:nvPr/>
        </p:nvSpPr>
        <p:spPr>
          <a:xfrm>
            <a:off x="3013583" y="2288523"/>
            <a:ext cx="1844675" cy="358140"/>
          </a:xfrm>
          <a:custGeom>
            <a:avLst/>
            <a:gdLst/>
            <a:ahLst/>
            <a:cxnLst/>
            <a:rect l="l" t="t" r="r" b="b"/>
            <a:pathLst>
              <a:path w="1844675" h="358139">
                <a:moveTo>
                  <a:pt x="1831594" y="6350"/>
                </a:moveTo>
                <a:lnTo>
                  <a:pt x="1831594" y="358139"/>
                </a:lnTo>
                <a:lnTo>
                  <a:pt x="1844294" y="358139"/>
                </a:lnTo>
                <a:lnTo>
                  <a:pt x="1844294" y="12700"/>
                </a:lnTo>
                <a:lnTo>
                  <a:pt x="1837944" y="12700"/>
                </a:lnTo>
                <a:lnTo>
                  <a:pt x="1831594" y="6350"/>
                </a:lnTo>
                <a:close/>
              </a:path>
              <a:path w="1844675" h="358139">
                <a:moveTo>
                  <a:pt x="31750" y="262381"/>
                </a:moveTo>
                <a:lnTo>
                  <a:pt x="0" y="262381"/>
                </a:lnTo>
                <a:lnTo>
                  <a:pt x="38100" y="338581"/>
                </a:lnTo>
                <a:lnTo>
                  <a:pt x="69850" y="275081"/>
                </a:lnTo>
                <a:lnTo>
                  <a:pt x="31750" y="275081"/>
                </a:lnTo>
                <a:lnTo>
                  <a:pt x="31750" y="262381"/>
                </a:lnTo>
                <a:close/>
              </a:path>
              <a:path w="1844675" h="358139">
                <a:moveTo>
                  <a:pt x="1841499" y="0"/>
                </a:moveTo>
                <a:lnTo>
                  <a:pt x="34543" y="0"/>
                </a:lnTo>
                <a:lnTo>
                  <a:pt x="31750" y="2920"/>
                </a:lnTo>
                <a:lnTo>
                  <a:pt x="31750" y="275081"/>
                </a:lnTo>
                <a:lnTo>
                  <a:pt x="44450" y="275081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1844294" y="6350"/>
                </a:lnTo>
                <a:lnTo>
                  <a:pt x="1844294" y="2920"/>
                </a:lnTo>
                <a:lnTo>
                  <a:pt x="1841499" y="0"/>
                </a:lnTo>
                <a:close/>
              </a:path>
              <a:path w="1844675" h="358139">
                <a:moveTo>
                  <a:pt x="76200" y="262381"/>
                </a:moveTo>
                <a:lnTo>
                  <a:pt x="44450" y="262381"/>
                </a:lnTo>
                <a:lnTo>
                  <a:pt x="44450" y="275081"/>
                </a:lnTo>
                <a:lnTo>
                  <a:pt x="69850" y="275081"/>
                </a:lnTo>
                <a:lnTo>
                  <a:pt x="76200" y="262381"/>
                </a:lnTo>
                <a:close/>
              </a:path>
              <a:path w="1844675" h="358139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1844675" h="358139">
                <a:moveTo>
                  <a:pt x="1831594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1831594" y="12700"/>
                </a:lnTo>
                <a:lnTo>
                  <a:pt x="1831594" y="6350"/>
                </a:lnTo>
                <a:close/>
              </a:path>
              <a:path w="1844675" h="358139">
                <a:moveTo>
                  <a:pt x="1844294" y="6350"/>
                </a:moveTo>
                <a:lnTo>
                  <a:pt x="1831594" y="6350"/>
                </a:lnTo>
                <a:lnTo>
                  <a:pt x="1837944" y="12700"/>
                </a:lnTo>
                <a:lnTo>
                  <a:pt x="1844294" y="12700"/>
                </a:lnTo>
                <a:lnTo>
                  <a:pt x="1844294" y="6350"/>
                </a:lnTo>
                <a:close/>
              </a:path>
            </a:pathLst>
          </a:custGeom>
          <a:solidFill>
            <a:srgbClr val="C0B3BE"/>
          </a:solidFill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9" name="object 57"/>
          <p:cNvSpPr/>
          <p:nvPr/>
        </p:nvSpPr>
        <p:spPr>
          <a:xfrm>
            <a:off x="2150999" y="1738613"/>
            <a:ext cx="1811020" cy="3990340"/>
          </a:xfrm>
          <a:custGeom>
            <a:avLst/>
            <a:gdLst/>
            <a:ahLst/>
            <a:cxnLst/>
            <a:rect l="l" t="t" r="r" b="b"/>
            <a:pathLst>
              <a:path w="1811020" h="3990340">
                <a:moveTo>
                  <a:pt x="0" y="301751"/>
                </a:moveTo>
                <a:lnTo>
                  <a:pt x="3950" y="252813"/>
                </a:lnTo>
                <a:lnTo>
                  <a:pt x="15386" y="206386"/>
                </a:lnTo>
                <a:lnTo>
                  <a:pt x="33686" y="163092"/>
                </a:lnTo>
                <a:lnTo>
                  <a:pt x="58228" y="123553"/>
                </a:lnTo>
                <a:lnTo>
                  <a:pt x="88391" y="88392"/>
                </a:lnTo>
                <a:lnTo>
                  <a:pt x="123553" y="58228"/>
                </a:lnTo>
                <a:lnTo>
                  <a:pt x="163092" y="33686"/>
                </a:lnTo>
                <a:lnTo>
                  <a:pt x="206386" y="15386"/>
                </a:lnTo>
                <a:lnTo>
                  <a:pt x="252813" y="3950"/>
                </a:lnTo>
                <a:lnTo>
                  <a:pt x="301752" y="0"/>
                </a:lnTo>
                <a:lnTo>
                  <a:pt x="1508759" y="0"/>
                </a:lnTo>
                <a:lnTo>
                  <a:pt x="1557698" y="3950"/>
                </a:lnTo>
                <a:lnTo>
                  <a:pt x="1604125" y="15386"/>
                </a:lnTo>
                <a:lnTo>
                  <a:pt x="1647419" y="33686"/>
                </a:lnTo>
                <a:lnTo>
                  <a:pt x="1686958" y="58228"/>
                </a:lnTo>
                <a:lnTo>
                  <a:pt x="1722120" y="88392"/>
                </a:lnTo>
                <a:lnTo>
                  <a:pt x="1752283" y="123553"/>
                </a:lnTo>
                <a:lnTo>
                  <a:pt x="1776825" y="163092"/>
                </a:lnTo>
                <a:lnTo>
                  <a:pt x="1795125" y="206386"/>
                </a:lnTo>
                <a:lnTo>
                  <a:pt x="1806561" y="252813"/>
                </a:lnTo>
                <a:lnTo>
                  <a:pt x="1810512" y="301751"/>
                </a:lnTo>
                <a:lnTo>
                  <a:pt x="1810512" y="3688079"/>
                </a:lnTo>
                <a:lnTo>
                  <a:pt x="1806561" y="3737024"/>
                </a:lnTo>
                <a:lnTo>
                  <a:pt x="1795125" y="3783455"/>
                </a:lnTo>
                <a:lnTo>
                  <a:pt x="1776825" y="3826750"/>
                </a:lnTo>
                <a:lnTo>
                  <a:pt x="1752283" y="3866289"/>
                </a:lnTo>
                <a:lnTo>
                  <a:pt x="1722120" y="3901449"/>
                </a:lnTo>
                <a:lnTo>
                  <a:pt x="1686958" y="3931610"/>
                </a:lnTo>
                <a:lnTo>
                  <a:pt x="1647419" y="3956150"/>
                </a:lnTo>
                <a:lnTo>
                  <a:pt x="1604125" y="3974448"/>
                </a:lnTo>
                <a:lnTo>
                  <a:pt x="1557698" y="3985882"/>
                </a:lnTo>
                <a:lnTo>
                  <a:pt x="1508759" y="3989831"/>
                </a:lnTo>
                <a:lnTo>
                  <a:pt x="301752" y="3989831"/>
                </a:lnTo>
                <a:lnTo>
                  <a:pt x="252813" y="3985882"/>
                </a:lnTo>
                <a:lnTo>
                  <a:pt x="206386" y="3974448"/>
                </a:lnTo>
                <a:lnTo>
                  <a:pt x="163092" y="3956150"/>
                </a:lnTo>
                <a:lnTo>
                  <a:pt x="123553" y="3931610"/>
                </a:lnTo>
                <a:lnTo>
                  <a:pt x="88392" y="3901449"/>
                </a:lnTo>
                <a:lnTo>
                  <a:pt x="58228" y="3866289"/>
                </a:lnTo>
                <a:lnTo>
                  <a:pt x="33686" y="3826750"/>
                </a:lnTo>
                <a:lnTo>
                  <a:pt x="15386" y="3783455"/>
                </a:lnTo>
                <a:lnTo>
                  <a:pt x="3950" y="3737024"/>
                </a:lnTo>
                <a:lnTo>
                  <a:pt x="0" y="3688079"/>
                </a:lnTo>
                <a:lnTo>
                  <a:pt x="0" y="301751"/>
                </a:lnTo>
                <a:close/>
              </a:path>
            </a:pathLst>
          </a:custGeom>
          <a:ln w="24384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0" name="object 58"/>
          <p:cNvSpPr/>
          <p:nvPr/>
        </p:nvSpPr>
        <p:spPr>
          <a:xfrm>
            <a:off x="5796407" y="1705085"/>
            <a:ext cx="1811020" cy="3990340"/>
          </a:xfrm>
          <a:custGeom>
            <a:avLst/>
            <a:gdLst/>
            <a:ahLst/>
            <a:cxnLst/>
            <a:rect l="l" t="t" r="r" b="b"/>
            <a:pathLst>
              <a:path w="1811020" h="3990340">
                <a:moveTo>
                  <a:pt x="0" y="301751"/>
                </a:moveTo>
                <a:lnTo>
                  <a:pt x="3950" y="252813"/>
                </a:lnTo>
                <a:lnTo>
                  <a:pt x="15386" y="206386"/>
                </a:lnTo>
                <a:lnTo>
                  <a:pt x="33686" y="163092"/>
                </a:lnTo>
                <a:lnTo>
                  <a:pt x="58228" y="123553"/>
                </a:lnTo>
                <a:lnTo>
                  <a:pt x="88392" y="88392"/>
                </a:lnTo>
                <a:lnTo>
                  <a:pt x="123553" y="58228"/>
                </a:lnTo>
                <a:lnTo>
                  <a:pt x="163092" y="33686"/>
                </a:lnTo>
                <a:lnTo>
                  <a:pt x="206386" y="15386"/>
                </a:lnTo>
                <a:lnTo>
                  <a:pt x="252813" y="3950"/>
                </a:lnTo>
                <a:lnTo>
                  <a:pt x="301751" y="0"/>
                </a:lnTo>
                <a:lnTo>
                  <a:pt x="1508760" y="0"/>
                </a:lnTo>
                <a:lnTo>
                  <a:pt x="1557698" y="3950"/>
                </a:lnTo>
                <a:lnTo>
                  <a:pt x="1604125" y="15386"/>
                </a:lnTo>
                <a:lnTo>
                  <a:pt x="1647419" y="33686"/>
                </a:lnTo>
                <a:lnTo>
                  <a:pt x="1686958" y="58228"/>
                </a:lnTo>
                <a:lnTo>
                  <a:pt x="1722120" y="88392"/>
                </a:lnTo>
                <a:lnTo>
                  <a:pt x="1752283" y="123553"/>
                </a:lnTo>
                <a:lnTo>
                  <a:pt x="1776825" y="163092"/>
                </a:lnTo>
                <a:lnTo>
                  <a:pt x="1795125" y="206386"/>
                </a:lnTo>
                <a:lnTo>
                  <a:pt x="1806561" y="252813"/>
                </a:lnTo>
                <a:lnTo>
                  <a:pt x="1810512" y="301751"/>
                </a:lnTo>
                <a:lnTo>
                  <a:pt x="1810512" y="3688079"/>
                </a:lnTo>
                <a:lnTo>
                  <a:pt x="1806561" y="3737024"/>
                </a:lnTo>
                <a:lnTo>
                  <a:pt x="1795125" y="3783455"/>
                </a:lnTo>
                <a:lnTo>
                  <a:pt x="1776825" y="3826750"/>
                </a:lnTo>
                <a:lnTo>
                  <a:pt x="1752283" y="3866289"/>
                </a:lnTo>
                <a:lnTo>
                  <a:pt x="1722119" y="3901449"/>
                </a:lnTo>
                <a:lnTo>
                  <a:pt x="1686958" y="3931610"/>
                </a:lnTo>
                <a:lnTo>
                  <a:pt x="1647419" y="3956150"/>
                </a:lnTo>
                <a:lnTo>
                  <a:pt x="1604125" y="3974448"/>
                </a:lnTo>
                <a:lnTo>
                  <a:pt x="1557698" y="3985882"/>
                </a:lnTo>
                <a:lnTo>
                  <a:pt x="1508760" y="3989831"/>
                </a:lnTo>
                <a:lnTo>
                  <a:pt x="301751" y="3989831"/>
                </a:lnTo>
                <a:lnTo>
                  <a:pt x="252813" y="3985882"/>
                </a:lnTo>
                <a:lnTo>
                  <a:pt x="206386" y="3974448"/>
                </a:lnTo>
                <a:lnTo>
                  <a:pt x="163092" y="3956150"/>
                </a:lnTo>
                <a:lnTo>
                  <a:pt x="123553" y="3931610"/>
                </a:lnTo>
                <a:lnTo>
                  <a:pt x="88392" y="3901449"/>
                </a:lnTo>
                <a:lnTo>
                  <a:pt x="58228" y="3866289"/>
                </a:lnTo>
                <a:lnTo>
                  <a:pt x="33686" y="3826750"/>
                </a:lnTo>
                <a:lnTo>
                  <a:pt x="15386" y="3783455"/>
                </a:lnTo>
                <a:lnTo>
                  <a:pt x="3950" y="3737024"/>
                </a:lnTo>
                <a:lnTo>
                  <a:pt x="0" y="3688079"/>
                </a:lnTo>
                <a:lnTo>
                  <a:pt x="0" y="301751"/>
                </a:lnTo>
                <a:close/>
              </a:path>
            </a:pathLst>
          </a:custGeom>
          <a:ln w="24384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1" name="object 59"/>
          <p:cNvSpPr txBox="1"/>
          <p:nvPr/>
        </p:nvSpPr>
        <p:spPr>
          <a:xfrm>
            <a:off x="2759835" y="5349071"/>
            <a:ext cx="8606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A</a:t>
            </a:r>
            <a:r>
              <a:rPr sz="2400" spc="15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T</a:t>
            </a:r>
            <a:r>
              <a:rPr sz="2400" spc="-5" dirty="0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C</a:t>
            </a:r>
            <a:endParaRPr sz="2400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63" name="object 60"/>
          <p:cNvSpPr txBox="1"/>
          <p:nvPr/>
        </p:nvSpPr>
        <p:spPr>
          <a:xfrm>
            <a:off x="5915726" y="5183814"/>
            <a:ext cx="17704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A</a:t>
            </a:r>
            <a:r>
              <a:rPr lang="en-US" altLang="zh-CN" sz="2400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scend</a:t>
            </a:r>
            <a:r>
              <a:rPr sz="2400" spc="-5" dirty="0" err="1">
                <a:solidFill>
                  <a:srgbClr val="1D1D1A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CL</a:t>
            </a:r>
            <a:endParaRPr sz="2400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44155" y="3274085"/>
            <a:ext cx="369332" cy="4001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拉流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080028" y="3284229"/>
            <a:ext cx="553998" cy="7378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预处理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485382" y="3268298"/>
            <a:ext cx="369332" cy="4001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推理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694432" y="3276329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后处理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911736" y="3270882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显示存储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14318" y="322680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系统部署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106764" y="372499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软件配置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106764" y="422276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模型训练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2627756" y="35117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模型转换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2621914" y="42860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精度评估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4420775" y="355826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算子调优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433078" y="433042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算子调试</a:t>
            </a:r>
          </a:p>
        </p:txBody>
      </p:sp>
    </p:spTree>
    <p:extLst>
      <p:ext uri="{BB962C8B-B14F-4D97-AF65-F5344CB8AC3E}">
        <p14:creationId xmlns:p14="http://schemas.microsoft.com/office/powerpoint/2010/main" val="1669042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（单选题）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/>
              <a:t>Atlas 200 DK</a:t>
            </a:r>
            <a:r>
              <a:rPr lang="zh-CN" altLang="en-US" dirty="0"/>
              <a:t>所基于的昇腾</a:t>
            </a:r>
            <a:r>
              <a:rPr lang="en-US" altLang="zh-CN" dirty="0"/>
              <a:t>310</a:t>
            </a:r>
            <a:r>
              <a:rPr lang="zh-CN" altLang="en-US" dirty="0"/>
              <a:t>芯片主要的应用是？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>
                <a:cs typeface="+mn-ea"/>
                <a:sym typeface="+mn-lt"/>
              </a:rPr>
              <a:t>      </a:t>
            </a:r>
            <a:r>
              <a:rPr lang="en-US" altLang="zh-CN" dirty="0">
                <a:cs typeface="+mn-ea"/>
                <a:sym typeface="+mn-lt"/>
              </a:rPr>
              <a:t>A. </a:t>
            </a:r>
            <a:r>
              <a:rPr lang="zh-CN" altLang="en-US" dirty="0"/>
              <a:t>模型训练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      B. </a:t>
            </a:r>
            <a:r>
              <a:rPr lang="zh-CN" altLang="en-US" dirty="0"/>
              <a:t>模型构建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      C. </a:t>
            </a:r>
            <a:r>
              <a:rPr lang="zh-CN" altLang="en-US" dirty="0"/>
              <a:t>模型推理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D.</a:t>
            </a:r>
            <a:r>
              <a:rPr lang="zh-CN" altLang="en-US" dirty="0"/>
              <a:t>模型评估</a:t>
            </a:r>
          </a:p>
        </p:txBody>
      </p:sp>
    </p:spTree>
    <p:extLst>
      <p:ext uri="{BB962C8B-B14F-4D97-AF65-F5344CB8AC3E}">
        <p14:creationId xmlns:p14="http://schemas.microsoft.com/office/powerpoint/2010/main" val="530091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zh-CN" altLang="en-US" dirty="0"/>
              <a:t>（多选题）用于训练场景的</a:t>
            </a:r>
            <a:r>
              <a:rPr lang="en-US" altLang="zh-CN" dirty="0"/>
              <a:t>Atlas</a:t>
            </a:r>
            <a:r>
              <a:rPr lang="zh-CN" altLang="en-US" dirty="0"/>
              <a:t>产品有？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      A. </a:t>
            </a:r>
            <a:r>
              <a:rPr lang="en-US" altLang="zh-CN" dirty="0"/>
              <a:t>Atlas 300 </a:t>
            </a:r>
            <a:r>
              <a:rPr lang="zh-CN" altLang="en-US" dirty="0"/>
              <a:t>型号：</a:t>
            </a:r>
            <a:r>
              <a:rPr lang="en-US" altLang="zh-CN" dirty="0"/>
              <a:t>9000</a:t>
            </a:r>
          </a:p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      B. </a:t>
            </a:r>
            <a:r>
              <a:rPr lang="en-US" altLang="zh-CN" dirty="0"/>
              <a:t>Atlas 500</a:t>
            </a:r>
          </a:p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      C. </a:t>
            </a:r>
            <a:r>
              <a:rPr lang="en-US" altLang="zh-CN" dirty="0"/>
              <a:t>Atlas 800 </a:t>
            </a:r>
            <a:r>
              <a:rPr lang="zh-CN" altLang="en-US" dirty="0"/>
              <a:t>型号：</a:t>
            </a:r>
            <a:r>
              <a:rPr lang="en-US" altLang="zh-CN" dirty="0"/>
              <a:t>9000</a:t>
            </a:r>
          </a:p>
          <a:p>
            <a:pPr marL="0" indent="0">
              <a:buNone/>
            </a:pPr>
            <a:r>
              <a:rPr lang="en-US" altLang="zh-CN" dirty="0">
                <a:cs typeface="+mn-ea"/>
                <a:sym typeface="+mn-lt"/>
              </a:rPr>
              <a:t>      D. </a:t>
            </a:r>
            <a:r>
              <a:rPr lang="en-US" altLang="zh-CN" dirty="0"/>
              <a:t>Atlas 900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5650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3FC07A-BC70-8B61-C0CA-4AA5576502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Atlas300AI</a:t>
            </a:r>
            <a:r>
              <a:rPr lang="zh-CN" altLang="zh-CN" dirty="0"/>
              <a:t>加速卡适用于以下哪些场景</a:t>
            </a:r>
            <a:r>
              <a:rPr lang="en-US" altLang="zh-CN" dirty="0"/>
              <a:t>?</a:t>
            </a:r>
            <a:r>
              <a:rPr lang="zh-CN" altLang="zh-CN" dirty="0"/>
              <a:t>（多选题）</a:t>
            </a:r>
          </a:p>
          <a:p>
            <a:pPr marL="0" lvl="0" indent="0">
              <a:buNone/>
            </a:pP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zh-CN" altLang="zh-CN" dirty="0"/>
              <a:t>医疗影像分析</a:t>
            </a:r>
          </a:p>
          <a:p>
            <a:pPr marL="0" lvl="0" indent="0">
              <a:buNone/>
            </a:pP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zh-CN" altLang="zh-CN" dirty="0"/>
              <a:t>视频分析</a:t>
            </a:r>
          </a:p>
          <a:p>
            <a:pPr marL="0" lvl="0" indent="0">
              <a:buNone/>
            </a:pP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zh-CN" altLang="zh-CN" dirty="0"/>
              <a:t>语音服务</a:t>
            </a:r>
          </a:p>
          <a:p>
            <a:pPr marL="0" lvl="0" indent="0">
              <a:buNone/>
            </a:pP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OCR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702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1F775A-FA43-349A-11CB-57303BCCB49D}"/>
              </a:ext>
            </a:extLst>
          </p:cNvPr>
          <p:cNvSpPr txBox="1"/>
          <p:nvPr/>
        </p:nvSpPr>
        <p:spPr>
          <a:xfrm>
            <a:off x="1129039" y="1521804"/>
            <a:ext cx="7130226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用于训练的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Atlas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产品有（多选题）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Atals300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型号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9000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Atlas 800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型号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9000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Atals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500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Atals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900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CC24B0-0BCB-A000-59F1-742E749E0CB8}"/>
              </a:ext>
            </a:extLst>
          </p:cNvPr>
          <p:cNvSpPr txBox="1"/>
          <p:nvPr/>
        </p:nvSpPr>
        <p:spPr>
          <a:xfrm>
            <a:off x="884734" y="3885867"/>
            <a:ext cx="7130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Atlas800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推理服务器（型号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3000)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使用的是昇腾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_________AI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处理器。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填空题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（填空题）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323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581383-1D55-467B-A6B2-DFE030BE4F84}"/>
              </a:ext>
            </a:extLst>
          </p:cNvPr>
          <p:cNvSpPr txBox="1"/>
          <p:nvPr/>
        </p:nvSpPr>
        <p:spPr>
          <a:xfrm>
            <a:off x="1017356" y="1539470"/>
            <a:ext cx="9299309" cy="239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关于华为全栈全场景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解决方案，以下说法中哪一项是错误的？（单选题）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Atlas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：基于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Ascend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处理器，通过丰富的产品形态，打造面向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端、边、云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的全场景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基础设施方案。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应用使能：提供全流程服务（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odelArts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），分层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和预集成方案。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MindSpore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：芯片算子库和高度自动化算子开发工具。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Ascend: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基于统一、可扩展架构的系列化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芯片。</a:t>
            </a:r>
          </a:p>
        </p:txBody>
      </p:sp>
    </p:spTree>
    <p:extLst>
      <p:ext uri="{BB962C8B-B14F-4D97-AF65-F5344CB8AC3E}">
        <p14:creationId xmlns:p14="http://schemas.microsoft.com/office/powerpoint/2010/main" val="340959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+mj-lt"/>
                <a:ea typeface="+mj-ea"/>
                <a:cs typeface="Huawei Sans" panose="020C0503030203020204" pitchFamily="34" charset="0"/>
                <a:sym typeface="微软雅黑"/>
              </a:rPr>
              <a:t>昇腾全栈</a:t>
            </a:r>
            <a:r>
              <a:rPr lang="en-US" altLang="zh-CN" dirty="0">
                <a:latin typeface="+mj-lt"/>
                <a:ea typeface="+mj-ea"/>
                <a:cs typeface="Huawei Sans" panose="020C0503030203020204" pitchFamily="34" charset="0"/>
                <a:sym typeface="微软雅黑"/>
              </a:rPr>
              <a:t>AI</a:t>
            </a:r>
            <a:r>
              <a:rPr lang="zh-CN" altLang="en-US" dirty="0">
                <a:latin typeface="+mj-lt"/>
                <a:ea typeface="+mj-ea"/>
                <a:cs typeface="Huawei Sans" panose="020C0503030203020204" pitchFamily="34" charset="0"/>
                <a:sym typeface="微软雅黑"/>
              </a:rPr>
              <a:t>软硬件平台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5D12ED-6B8B-407D-BCAF-30C3FBE9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64" y="1375719"/>
            <a:ext cx="10620599" cy="42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82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3E4B66-CEF5-0FBB-C926-F454152014A8}"/>
              </a:ext>
            </a:extLst>
          </p:cNvPr>
          <p:cNvSpPr txBox="1"/>
          <p:nvPr/>
        </p:nvSpPr>
        <p:spPr>
          <a:xfrm>
            <a:off x="1059238" y="1720431"/>
            <a:ext cx="7130226" cy="71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昇腾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910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处理器支持的主要是华为自研的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_________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深度学习框架。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请写出具体框架名称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（填空题）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11342B-E62F-9446-E436-855AE2A9321A}"/>
              </a:ext>
            </a:extLst>
          </p:cNvPr>
          <p:cNvSpPr txBox="1"/>
          <p:nvPr/>
        </p:nvSpPr>
        <p:spPr>
          <a:xfrm>
            <a:off x="1129040" y="2906310"/>
            <a:ext cx="7130226" cy="2396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以下关于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mindspore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设计理念的描述中，正确的有哪几项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?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（多选题）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优化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运行解耦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实现多前端，跨芯片，跨平台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全场统一架构，接口和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统一，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应用可平滑流动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Mindspore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仅支持部署在昇腾芯片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开放通用图编译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运行能力给三方框架</a:t>
            </a:r>
          </a:p>
        </p:txBody>
      </p:sp>
    </p:spTree>
    <p:extLst>
      <p:ext uri="{BB962C8B-B14F-4D97-AF65-F5344CB8AC3E}">
        <p14:creationId xmlns:p14="http://schemas.microsoft.com/office/powerpoint/2010/main" val="3040723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3CB634B-49A8-03C7-B993-F311FE908C57}"/>
              </a:ext>
            </a:extLst>
          </p:cNvPr>
          <p:cNvSpPr txBox="1"/>
          <p:nvPr/>
        </p:nvSpPr>
        <p:spPr>
          <a:xfrm>
            <a:off x="731171" y="1557870"/>
            <a:ext cx="7130226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请正确连接昇腾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处理器的层级架构。（拖拽题）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计算资源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执行框架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芯片使能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U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应用使能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DD32EC-3FAD-87C6-AF95-CD62FED0F17F}"/>
              </a:ext>
            </a:extLst>
          </p:cNvPr>
          <p:cNvSpPr txBox="1"/>
          <p:nvPr/>
        </p:nvSpPr>
        <p:spPr>
          <a:xfrm>
            <a:off x="563648" y="3934728"/>
            <a:ext cx="7130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Atlas800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推理服务器（型号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3000)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使用的是昇腾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_________AI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处理器。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填空题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188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624CC13-F5D2-9202-3F1E-749BC530F411}"/>
              </a:ext>
            </a:extLst>
          </p:cNvPr>
          <p:cNvSpPr txBox="1"/>
          <p:nvPr/>
        </p:nvSpPr>
        <p:spPr>
          <a:xfrm>
            <a:off x="1094139" y="1589397"/>
            <a:ext cx="7130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CANN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是华为面向深度神经网络和昇腾处理器打造的芯片使能层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主要提供芯片算子库和高度自动化算子开发工具。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690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1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ea typeface="+mj-ea"/>
                <a:cs typeface="Huawei Sans" panose="020C0503030203020204" pitchFamily="34" charset="0"/>
                <a:sym typeface="微软雅黑"/>
              </a:rPr>
              <a:t>Atlas</a:t>
            </a:r>
            <a:r>
              <a:rPr lang="zh-CN" altLang="en-US" dirty="0">
                <a:latin typeface="+mj-lt"/>
                <a:ea typeface="+mj-ea"/>
                <a:cs typeface="Huawei Sans" panose="020C0503030203020204" pitchFamily="34" charset="0"/>
                <a:sym typeface="微软雅黑"/>
              </a:rPr>
              <a:t>人工智能计算平台全景图</a:t>
            </a:r>
            <a:endParaRPr lang="zh-CN" altLang="en-US" dirty="0">
              <a:latin typeface="+mj-lt"/>
              <a:ea typeface="+mj-ea"/>
            </a:endParaRPr>
          </a:p>
        </p:txBody>
      </p:sp>
      <p:pic>
        <p:nvPicPr>
          <p:cNvPr id="4" name="icon-pack.png" descr="icon-pack.png"/>
          <p:cNvPicPr>
            <a:picLocks noChangeAspect="1"/>
          </p:cNvPicPr>
          <p:nvPr/>
        </p:nvPicPr>
        <p:blipFill>
          <a:blip r:embed="rId3"/>
          <a:srcRect t="25288" b="10800"/>
          <a:stretch>
            <a:fillRect/>
          </a:stretch>
        </p:blipFill>
        <p:spPr>
          <a:xfrm>
            <a:off x="6219572" y="5226765"/>
            <a:ext cx="1566791" cy="6838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梯形 4"/>
          <p:cNvSpPr/>
          <p:nvPr/>
        </p:nvSpPr>
        <p:spPr>
          <a:xfrm>
            <a:off x="803316" y="3679841"/>
            <a:ext cx="10399919" cy="447363"/>
          </a:xfrm>
          <a:prstGeom prst="trapezoid">
            <a:avLst>
              <a:gd name="adj" fmla="val 135325"/>
            </a:avLst>
          </a:prstGeom>
          <a:gradFill>
            <a:gsLst>
              <a:gs pos="0">
                <a:srgbClr val="4BF0F0">
                  <a:alpha val="0"/>
                </a:srgbClr>
              </a:gs>
              <a:gs pos="100000">
                <a:srgbClr val="0070C0">
                  <a:alpha val="32000"/>
                </a:srgbClr>
              </a:gs>
            </a:gsLst>
            <a:lin ang="5400000" scaled="0"/>
          </a:gradFill>
          <a:ln w="6350">
            <a:gradFill>
              <a:gsLst>
                <a:gs pos="0">
                  <a:srgbClr val="4BF0F0">
                    <a:alpha val="0"/>
                  </a:srgbClr>
                </a:gs>
                <a:gs pos="50000">
                  <a:srgbClr val="4BF0F0">
                    <a:alpha val="25000"/>
                  </a:srgbClr>
                </a:gs>
                <a:gs pos="100000">
                  <a:srgbClr val="4BF0F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64" tIns="91432" rIns="182864" bIns="91432" anchor="ctr"/>
          <a:lstStyle/>
          <a:p>
            <a:pPr algn="ctr" eaLnBrk="1" hangingPunct="1">
              <a:defRPr/>
            </a:pP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3518227" y="2017393"/>
            <a:ext cx="1005404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54899">
              <a:lnSpc>
                <a:spcPct val="120000"/>
              </a:lnSpc>
            </a:pPr>
            <a:r>
              <a:rPr lang="zh-CN" altLang="en-US" sz="1600" b="1" dirty="0">
                <a:cs typeface="Huawei Sans" panose="020C0503030203020204" pitchFamily="34" charset="0"/>
                <a:sym typeface="Impact"/>
              </a:rPr>
              <a:t>超强算力</a:t>
            </a:r>
            <a:endParaRPr lang="en-US" altLang="zh-CN" sz="1600" b="1" dirty="0">
              <a:cs typeface="Huawei Sans" panose="020C0503030203020204" pitchFamily="34" charset="0"/>
              <a:sym typeface="Impac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487" y="2835795"/>
            <a:ext cx="1116911" cy="6282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83" y="2869732"/>
            <a:ext cx="933636" cy="525171"/>
          </a:xfrm>
          <a:prstGeom prst="rect">
            <a:avLst/>
          </a:prstGeom>
        </p:spPr>
      </p:pic>
      <p:pic>
        <p:nvPicPr>
          <p:cNvPr id="9" name="图片 8" descr="图片包含 电子产品&#10;&#10;描述已自动生成">
            <a:extLst>
              <a:ext uri="{FF2B5EF4-FFF2-40B4-BE49-F238E27FC236}">
                <a16:creationId xmlns:a16="http://schemas.microsoft.com/office/drawing/2014/main" id="{83C30F1D-9431-49B4-BDD1-1B9B4C67F9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4" t="58040" r="5501" b="13154"/>
          <a:stretch/>
        </p:blipFill>
        <p:spPr>
          <a:xfrm>
            <a:off x="4494234" y="3029209"/>
            <a:ext cx="1057976" cy="365694"/>
          </a:xfrm>
          <a:prstGeom prst="rect">
            <a:avLst/>
          </a:prstGeom>
          <a:effectLst>
            <a:outerShdw blurRad="50800" dist="38100" dir="5400000" algn="tr" rotWithShape="0">
              <a:prstClr val="black">
                <a:alpha val="24000"/>
              </a:prstClr>
            </a:outerShdw>
          </a:effectLst>
        </p:spPr>
      </p:pic>
      <p:sp>
        <p:nvSpPr>
          <p:cNvPr id="10" name="Text Box 103" descr="TextBox 237"/>
          <p:cNvSpPr txBox="1">
            <a:spLocks/>
          </p:cNvSpPr>
          <p:nvPr/>
        </p:nvSpPr>
        <p:spPr bwMode="auto">
          <a:xfrm>
            <a:off x="5570336" y="3508433"/>
            <a:ext cx="1841193" cy="36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1pPr>
            <a:lvl2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2pPr>
            <a:lvl3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3pPr>
            <a:lvl4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4pPr>
            <a:lvl5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5pPr>
            <a:lvl6pPr marL="4572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6pPr>
            <a:lvl7pPr marL="9144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7pPr>
            <a:lvl8pPr marL="13716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8pPr>
            <a:lvl9pPr marL="18288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9pPr>
          </a:lstStyle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Atlas 300 AI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加速卡</a:t>
            </a:r>
            <a:endParaRPr lang="en-US" altLang="zh-CN" sz="1200" dirty="0">
              <a:solidFill>
                <a:schemeClr val="tx1"/>
              </a:solidFill>
              <a:latin typeface="+mn-lt"/>
              <a:ea typeface="+mn-ea"/>
              <a:cs typeface="Huawei Sans" panose="020C0503030203020204" pitchFamily="34" charset="0"/>
              <a:sym typeface="Akkurat Pro" panose="020B0504020101020102" pitchFamily="34" charset="0"/>
            </a:endParaRPr>
          </a:p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型号：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3000/9000</a:t>
            </a:r>
          </a:p>
        </p:txBody>
      </p:sp>
      <p:sp>
        <p:nvSpPr>
          <p:cNvPr id="11" name="Text Box 103" descr="TextBox 237"/>
          <p:cNvSpPr txBox="1">
            <a:spLocks/>
          </p:cNvSpPr>
          <p:nvPr/>
        </p:nvSpPr>
        <p:spPr bwMode="auto">
          <a:xfrm>
            <a:off x="2736536" y="3546770"/>
            <a:ext cx="1436225" cy="36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1pPr>
            <a:lvl2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2pPr>
            <a:lvl3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3pPr>
            <a:lvl4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4pPr>
            <a:lvl5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5pPr>
            <a:lvl6pPr marL="4572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6pPr>
            <a:lvl7pPr marL="9144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7pPr>
            <a:lvl8pPr marL="13716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8pPr>
            <a:lvl9pPr marL="18288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9pPr>
          </a:lstStyle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Atlas 800 AI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服务器</a:t>
            </a:r>
            <a:endParaRPr lang="en-US" altLang="zh-CN" sz="1200" dirty="0">
              <a:solidFill>
                <a:schemeClr val="tx1"/>
              </a:solidFill>
              <a:latin typeface="+mn-lt"/>
              <a:ea typeface="+mn-ea"/>
              <a:cs typeface="Huawei Sans" panose="020C0503030203020204" pitchFamily="34" charset="0"/>
              <a:sym typeface="Akkurat Pro" panose="020B0504020101020102" pitchFamily="34" charset="0"/>
            </a:endParaRPr>
          </a:p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型号：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9000/9010</a:t>
            </a:r>
          </a:p>
        </p:txBody>
      </p:sp>
      <p:sp>
        <p:nvSpPr>
          <p:cNvPr id="12" name="Text Box 103" descr="TextBox 237"/>
          <p:cNvSpPr txBox="1">
            <a:spLocks/>
          </p:cNvSpPr>
          <p:nvPr/>
        </p:nvSpPr>
        <p:spPr bwMode="auto">
          <a:xfrm>
            <a:off x="7353630" y="3508433"/>
            <a:ext cx="1436225" cy="36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1pPr>
            <a:lvl2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2pPr>
            <a:lvl3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3pPr>
            <a:lvl4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4pPr>
            <a:lvl5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5pPr>
            <a:lvl6pPr marL="4572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6pPr>
            <a:lvl7pPr marL="9144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7pPr>
            <a:lvl8pPr marL="13716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8pPr>
            <a:lvl9pPr marL="18288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9pPr>
          </a:lstStyle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Atlas 500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智能小站</a:t>
            </a:r>
            <a:endParaRPr lang="en-US" altLang="zh-CN" sz="1200" dirty="0">
              <a:solidFill>
                <a:schemeClr val="tx1"/>
              </a:solidFill>
              <a:latin typeface="+mn-lt"/>
              <a:ea typeface="+mn-ea"/>
              <a:cs typeface="Huawei Sans" panose="020C0503030203020204" pitchFamily="34" charset="0"/>
              <a:sym typeface="Akkurat Pro" panose="020B0504020101020102" pitchFamily="34" charset="0"/>
            </a:endParaRPr>
          </a:p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型号：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3000/3010</a:t>
            </a:r>
          </a:p>
        </p:txBody>
      </p:sp>
      <p:sp>
        <p:nvSpPr>
          <p:cNvPr id="13" name="Text Box 103" descr="TextBox 237"/>
          <p:cNvSpPr txBox="1">
            <a:spLocks/>
          </p:cNvSpPr>
          <p:nvPr/>
        </p:nvSpPr>
        <p:spPr bwMode="auto">
          <a:xfrm>
            <a:off x="8868599" y="3496889"/>
            <a:ext cx="1498613" cy="36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1pPr>
            <a:lvl2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2pPr>
            <a:lvl3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3pPr>
            <a:lvl4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4pPr>
            <a:lvl5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5pPr>
            <a:lvl6pPr marL="4572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6pPr>
            <a:lvl7pPr marL="9144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7pPr>
            <a:lvl8pPr marL="13716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8pPr>
            <a:lvl9pPr marL="18288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9pPr>
          </a:lstStyle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Atlas 200 AI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加速模块</a:t>
            </a:r>
            <a:endParaRPr lang="en-US" altLang="zh-CN" sz="1200" dirty="0">
              <a:solidFill>
                <a:schemeClr val="tx1"/>
              </a:solidFill>
              <a:latin typeface="+mn-lt"/>
              <a:ea typeface="+mn-ea"/>
              <a:cs typeface="Huawei Sans" panose="020C0503030203020204" pitchFamily="34" charset="0"/>
              <a:sym typeface="Akkurat Pro" panose="020B0504020101020102" pitchFamily="34" charset="0"/>
            </a:endParaRPr>
          </a:p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型号：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3000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13" y="2934156"/>
            <a:ext cx="992828" cy="61644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280344" y="2017393"/>
            <a:ext cx="121058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54899">
              <a:lnSpc>
                <a:spcPct val="120000"/>
              </a:lnSpc>
            </a:pPr>
            <a:r>
              <a:rPr lang="zh-CN" altLang="en-US" sz="1600" b="1" dirty="0">
                <a:cs typeface="Huawei Sans" panose="020C0503030203020204" pitchFamily="34" charset="0"/>
                <a:sym typeface="Impact"/>
              </a:rPr>
              <a:t>全场景部署</a:t>
            </a:r>
            <a:endParaRPr lang="en-US" altLang="zh-CN" sz="1600" b="1" dirty="0">
              <a:cs typeface="Huawei Sans" panose="020C0503030203020204" pitchFamily="34" charset="0"/>
              <a:sym typeface="Impac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47646" y="2017393"/>
            <a:ext cx="1210589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54899">
              <a:lnSpc>
                <a:spcPct val="120000"/>
              </a:lnSpc>
            </a:pPr>
            <a:r>
              <a:rPr lang="zh-CN" altLang="en-US" sz="1600" b="1" dirty="0">
                <a:cs typeface="Huawei Sans" panose="020C0503030203020204" pitchFamily="34" charset="0"/>
                <a:sym typeface="Impact"/>
              </a:rPr>
              <a:t>云边端协同</a:t>
            </a:r>
            <a:endParaRPr lang="en-US" altLang="zh-CN" sz="1600" b="1" dirty="0">
              <a:cs typeface="Huawei Sans" panose="020C0503030203020204" pitchFamily="34" charset="0"/>
              <a:sym typeface="Impac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5761">
            <a:off x="5917108" y="2888530"/>
            <a:ext cx="1150109" cy="647051"/>
          </a:xfrm>
          <a:prstGeom prst="rect">
            <a:avLst/>
          </a:prstGeom>
        </p:spPr>
      </p:pic>
      <p:sp>
        <p:nvSpPr>
          <p:cNvPr id="18" name="Text Box 103" descr="TextBox 237"/>
          <p:cNvSpPr txBox="1">
            <a:spLocks/>
          </p:cNvSpPr>
          <p:nvPr/>
        </p:nvSpPr>
        <p:spPr bwMode="auto">
          <a:xfrm>
            <a:off x="1082140" y="3586208"/>
            <a:ext cx="1436225" cy="36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1pPr>
            <a:lvl2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2pPr>
            <a:lvl3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3pPr>
            <a:lvl4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4pPr>
            <a:lvl5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5pPr>
            <a:lvl6pPr marL="4572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6pPr>
            <a:lvl7pPr marL="9144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7pPr>
            <a:lvl8pPr marL="13716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8pPr>
            <a:lvl9pPr marL="18288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9pPr>
          </a:lstStyle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Atlas 900 AI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集群</a:t>
            </a:r>
            <a:endParaRPr lang="en-US" altLang="zh-CN" sz="1200" dirty="0">
              <a:solidFill>
                <a:schemeClr val="tx1"/>
              </a:solidFill>
              <a:latin typeface="+mn-lt"/>
              <a:ea typeface="+mn-ea"/>
              <a:cs typeface="Huawei Sans" panose="020C0503030203020204" pitchFamily="34" charset="0"/>
              <a:sym typeface="Akkurat Pro" panose="020B0504020101020102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716218" y="2058214"/>
            <a:ext cx="0" cy="30615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74631" y="2058214"/>
            <a:ext cx="0" cy="30615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03" descr="TextBox 237"/>
          <p:cNvSpPr txBox="1">
            <a:spLocks/>
          </p:cNvSpPr>
          <p:nvPr/>
        </p:nvSpPr>
        <p:spPr bwMode="auto">
          <a:xfrm>
            <a:off x="4305110" y="3526675"/>
            <a:ext cx="1436225" cy="36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1pPr>
            <a:lvl2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2pPr>
            <a:lvl3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3pPr>
            <a:lvl4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4pPr>
            <a:lvl5pPr defTabSz="3003550"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5pPr>
            <a:lvl6pPr marL="4572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6pPr>
            <a:lvl7pPr marL="9144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7pPr>
            <a:lvl8pPr marL="13716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8pPr>
            <a:lvl9pPr marL="1828800" algn="ctr" defTabSz="300355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defRPr>
            </a:lvl9pPr>
          </a:lstStyle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Atlas 800 AI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服务器</a:t>
            </a:r>
            <a:endParaRPr lang="en-US" altLang="zh-CN" sz="1200" dirty="0">
              <a:solidFill>
                <a:schemeClr val="tx1"/>
              </a:solidFill>
              <a:latin typeface="+mn-lt"/>
              <a:ea typeface="+mn-ea"/>
              <a:cs typeface="Huawei Sans" panose="020C0503030203020204" pitchFamily="34" charset="0"/>
              <a:sym typeface="Akkurat Pro" panose="020B0504020101020102" pitchFamily="34" charset="0"/>
            </a:endParaRPr>
          </a:p>
          <a:p>
            <a:pPr algn="ctr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型号：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+mn-ea"/>
                <a:cs typeface="Huawei Sans" panose="020C0503030203020204" pitchFamily="34" charset="0"/>
                <a:sym typeface="Akkurat Pro" panose="020B0504020101020102" pitchFamily="34" charset="0"/>
              </a:rPr>
              <a:t>3000/3010</a:t>
            </a:r>
          </a:p>
        </p:txBody>
      </p:sp>
      <p:sp>
        <p:nvSpPr>
          <p:cNvPr id="22" name="矩形 21"/>
          <p:cNvSpPr/>
          <p:nvPr/>
        </p:nvSpPr>
        <p:spPr>
          <a:xfrm>
            <a:off x="3993696" y="412356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54899"/>
            <a:r>
              <a:rPr lang="zh-CN" altLang="en-US" sz="1400" b="1" dirty="0">
                <a:cs typeface="Huawei Sans" panose="020C0503030203020204" pitchFamily="34" charset="0"/>
              </a:rPr>
              <a:t>云</a:t>
            </a:r>
          </a:p>
        </p:txBody>
      </p:sp>
      <p:sp>
        <p:nvSpPr>
          <p:cNvPr id="23" name="矩形 22"/>
          <p:cNvSpPr/>
          <p:nvPr/>
        </p:nvSpPr>
        <p:spPr>
          <a:xfrm>
            <a:off x="7522829" y="413382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54899"/>
            <a:r>
              <a:rPr lang="zh-CN" altLang="en-US" sz="1400" b="1" dirty="0">
                <a:cs typeface="Huawei Sans" panose="020C0503030203020204" pitchFamily="34" charset="0"/>
              </a:rPr>
              <a:t>边</a:t>
            </a:r>
          </a:p>
        </p:txBody>
      </p:sp>
      <p:sp>
        <p:nvSpPr>
          <p:cNvPr id="24" name="矩形 23"/>
          <p:cNvSpPr/>
          <p:nvPr/>
        </p:nvSpPr>
        <p:spPr>
          <a:xfrm>
            <a:off x="9479457" y="414189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54899"/>
            <a:r>
              <a:rPr lang="zh-CN" altLang="en-US" sz="1400" b="1" dirty="0">
                <a:cs typeface="Huawei Sans" panose="020C0503030203020204" pitchFamily="34" charset="0"/>
              </a:rPr>
              <a:t>端</a:t>
            </a:r>
          </a:p>
        </p:txBody>
      </p:sp>
      <p:sp>
        <p:nvSpPr>
          <p:cNvPr id="25" name="直接箭头连接符 27"/>
          <p:cNvSpPr/>
          <p:nvPr/>
        </p:nvSpPr>
        <p:spPr>
          <a:xfrm>
            <a:off x="828764" y="4273027"/>
            <a:ext cx="3030133" cy="11411"/>
          </a:xfrm>
          <a:prstGeom prst="line">
            <a:avLst/>
          </a:prstGeom>
          <a:ln w="12700" cap="rnd">
            <a:solidFill>
              <a:srgbClr val="C00000"/>
            </a:solidFill>
            <a:prstDash val="dash"/>
            <a:headEnd type="oval"/>
            <a:tailEnd type="none"/>
          </a:ln>
        </p:spPr>
        <p:txBody>
          <a:bodyPr lIns="33740" tIns="33740" rIns="33740" bIns="33740"/>
          <a:lstStyle/>
          <a:p>
            <a:pPr defTabSz="337962"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87">
              <a:cs typeface="Huawei Sans" panose="020C0503030203020204" pitchFamily="34" charset="0"/>
              <a:sym typeface="Calibri"/>
            </a:endParaRPr>
          </a:p>
        </p:txBody>
      </p:sp>
      <p:sp>
        <p:nvSpPr>
          <p:cNvPr id="26" name="直接箭头连接符 27"/>
          <p:cNvSpPr/>
          <p:nvPr/>
        </p:nvSpPr>
        <p:spPr>
          <a:xfrm>
            <a:off x="4527193" y="4273028"/>
            <a:ext cx="1692379" cy="0"/>
          </a:xfrm>
          <a:prstGeom prst="line">
            <a:avLst/>
          </a:prstGeom>
          <a:ln w="12700" cap="rnd">
            <a:solidFill>
              <a:srgbClr val="C00000"/>
            </a:solidFill>
            <a:prstDash val="dash"/>
            <a:headEnd type="none"/>
            <a:tailEnd type="oval"/>
          </a:ln>
        </p:spPr>
        <p:txBody>
          <a:bodyPr lIns="33740" tIns="33740" rIns="33740" bIns="33740"/>
          <a:lstStyle/>
          <a:p>
            <a:pPr defTabSz="337962"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87">
              <a:cs typeface="Huawei Sans" panose="020C0503030203020204" pitchFamily="34" charset="0"/>
              <a:sym typeface="Calibri"/>
            </a:endParaRPr>
          </a:p>
        </p:txBody>
      </p:sp>
      <p:sp>
        <p:nvSpPr>
          <p:cNvPr id="27" name="直接箭头连接符 27"/>
          <p:cNvSpPr/>
          <p:nvPr/>
        </p:nvSpPr>
        <p:spPr>
          <a:xfrm>
            <a:off x="6490933" y="4273028"/>
            <a:ext cx="922856" cy="0"/>
          </a:xfrm>
          <a:prstGeom prst="line">
            <a:avLst/>
          </a:prstGeom>
          <a:ln w="12700" cap="rnd">
            <a:solidFill>
              <a:srgbClr val="C00000"/>
            </a:solidFill>
            <a:prstDash val="dash"/>
            <a:headEnd type="oval"/>
            <a:tailEnd type="none"/>
          </a:ln>
        </p:spPr>
        <p:txBody>
          <a:bodyPr lIns="33740" tIns="33740" rIns="33740" bIns="33740"/>
          <a:lstStyle/>
          <a:p>
            <a:pPr defTabSz="337962"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87">
              <a:cs typeface="Huawei Sans" panose="020C0503030203020204" pitchFamily="34" charset="0"/>
              <a:sym typeface="Calibri"/>
            </a:endParaRPr>
          </a:p>
        </p:txBody>
      </p:sp>
      <p:sp>
        <p:nvSpPr>
          <p:cNvPr id="28" name="直接箭头连接符 27"/>
          <p:cNvSpPr/>
          <p:nvPr/>
        </p:nvSpPr>
        <p:spPr>
          <a:xfrm>
            <a:off x="7910863" y="4284440"/>
            <a:ext cx="705070" cy="0"/>
          </a:xfrm>
          <a:prstGeom prst="line">
            <a:avLst/>
          </a:prstGeom>
          <a:ln w="12700" cap="rnd">
            <a:solidFill>
              <a:srgbClr val="C00000"/>
            </a:solidFill>
            <a:prstDash val="dash"/>
            <a:headEnd type="none"/>
            <a:tailEnd type="oval"/>
          </a:ln>
        </p:spPr>
        <p:txBody>
          <a:bodyPr lIns="33740" tIns="33740" rIns="33740" bIns="33740"/>
          <a:lstStyle/>
          <a:p>
            <a:pPr defTabSz="337962"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87">
              <a:cs typeface="Huawei Sans" panose="020C0503030203020204" pitchFamily="34" charset="0"/>
              <a:sym typeface="Calibri"/>
            </a:endParaRPr>
          </a:p>
        </p:txBody>
      </p:sp>
      <p:sp>
        <p:nvSpPr>
          <p:cNvPr id="29" name="直接箭头连接符 27"/>
          <p:cNvSpPr/>
          <p:nvPr/>
        </p:nvSpPr>
        <p:spPr>
          <a:xfrm>
            <a:off x="9918100" y="4275299"/>
            <a:ext cx="637490" cy="9141"/>
          </a:xfrm>
          <a:prstGeom prst="line">
            <a:avLst/>
          </a:prstGeom>
          <a:ln w="12700" cap="rnd">
            <a:solidFill>
              <a:srgbClr val="C00000"/>
            </a:solidFill>
            <a:prstDash val="dash"/>
            <a:headEnd type="none"/>
            <a:tailEnd type="oval"/>
          </a:ln>
        </p:spPr>
        <p:txBody>
          <a:bodyPr lIns="33740" tIns="33740" rIns="33740" bIns="33740"/>
          <a:lstStyle/>
          <a:p>
            <a:pPr defTabSz="337962"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87">
              <a:cs typeface="Huawei Sans" panose="020C0503030203020204" pitchFamily="34" charset="0"/>
              <a:sym typeface="Calibri"/>
            </a:endParaRPr>
          </a:p>
        </p:txBody>
      </p:sp>
      <p:sp>
        <p:nvSpPr>
          <p:cNvPr id="30" name="直接箭头连接符 27"/>
          <p:cNvSpPr/>
          <p:nvPr/>
        </p:nvSpPr>
        <p:spPr>
          <a:xfrm>
            <a:off x="8867715" y="4284440"/>
            <a:ext cx="591336" cy="0"/>
          </a:xfrm>
          <a:prstGeom prst="line">
            <a:avLst/>
          </a:prstGeom>
          <a:ln w="12700" cap="rnd">
            <a:solidFill>
              <a:srgbClr val="C00000"/>
            </a:solidFill>
            <a:prstDash val="dash"/>
            <a:headEnd type="oval"/>
            <a:tailEnd type="none"/>
          </a:ln>
        </p:spPr>
        <p:txBody>
          <a:bodyPr lIns="33740" tIns="33740" rIns="33740" bIns="33740"/>
          <a:lstStyle/>
          <a:p>
            <a:pPr defTabSz="337962"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87">
              <a:cs typeface="Huawei Sans" panose="020C0503030203020204" pitchFamily="34" charset="0"/>
              <a:sym typeface="Calibri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209448" y="51562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4899">
              <a:defRPr/>
            </a:pPr>
            <a:r>
              <a:rPr lang="zh-CN" altLang="en-US" sz="1200" kern="0" dirty="0">
                <a:cs typeface="Huawei Sans" panose="020C0503030203020204" pitchFamily="34" charset="0"/>
                <a:sym typeface="+mn-lt"/>
              </a:rPr>
              <a:t>昇腾</a:t>
            </a:r>
            <a:r>
              <a:rPr lang="en-US" altLang="zh-CN" sz="1200" kern="0" dirty="0">
                <a:cs typeface="Huawei Sans" panose="020C0503030203020204" pitchFamily="34" charset="0"/>
                <a:sym typeface="+mn-lt"/>
              </a:rPr>
              <a:t>910</a:t>
            </a:r>
          </a:p>
          <a:p>
            <a:pPr defTabSz="154899">
              <a:defRPr/>
            </a:pPr>
            <a:r>
              <a:rPr lang="en-US" altLang="zh-CN" sz="1200" kern="0" dirty="0">
                <a:cs typeface="Huawei Sans" panose="020C0503030203020204" pitchFamily="34" charset="0"/>
                <a:sym typeface="+mn-lt"/>
              </a:rPr>
              <a:t>AI</a:t>
            </a:r>
            <a:r>
              <a:rPr lang="zh-CN" altLang="en-US" sz="1200" kern="0" dirty="0">
                <a:cs typeface="Huawei Sans" panose="020C0503030203020204" pitchFamily="34" charset="0"/>
                <a:sym typeface="+mn-lt"/>
              </a:rPr>
              <a:t>处理器</a:t>
            </a:r>
            <a:endParaRPr lang="en-US" altLang="zh-CN" sz="1200" dirty="0">
              <a:cs typeface="Huawei Sans" panose="020C0503030203020204" pitchFamily="34" charset="0"/>
              <a:sym typeface="Impac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61556" y="515561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154899">
              <a:defRPr/>
            </a:pPr>
            <a:r>
              <a:rPr lang="zh-CN" altLang="en-US" sz="1200" kern="0" dirty="0">
                <a:cs typeface="Huawei Sans" panose="020C0503030203020204" pitchFamily="34" charset="0"/>
                <a:sym typeface="+mn-lt"/>
              </a:rPr>
              <a:t>昇腾</a:t>
            </a:r>
            <a:r>
              <a:rPr lang="en-US" altLang="zh-CN" sz="1200" kern="0" dirty="0">
                <a:cs typeface="Huawei Sans" panose="020C0503030203020204" pitchFamily="34" charset="0"/>
                <a:sym typeface="+mn-lt"/>
              </a:rPr>
              <a:t>310</a:t>
            </a:r>
          </a:p>
          <a:p>
            <a:pPr algn="r" defTabSz="154899">
              <a:defRPr/>
            </a:pPr>
            <a:r>
              <a:rPr lang="en-US" altLang="zh-CN" sz="1200" kern="0" dirty="0">
                <a:cs typeface="Huawei Sans" panose="020C0503030203020204" pitchFamily="34" charset="0"/>
                <a:sym typeface="+mn-lt"/>
              </a:rPr>
              <a:t>AI</a:t>
            </a:r>
            <a:r>
              <a:rPr lang="zh-CN" altLang="en-US" sz="1200" kern="0" dirty="0">
                <a:cs typeface="Huawei Sans" panose="020C0503030203020204" pitchFamily="34" charset="0"/>
                <a:sym typeface="+mn-lt"/>
              </a:rPr>
              <a:t>处理器</a:t>
            </a:r>
            <a:endParaRPr lang="en-US" altLang="zh-CN" sz="1200" dirty="0">
              <a:cs typeface="Huawei Sans" panose="020C0503030203020204" pitchFamily="34" charset="0"/>
              <a:sym typeface="Impac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317" y="2934156"/>
            <a:ext cx="1877726" cy="54049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3202" y="5167382"/>
            <a:ext cx="429058" cy="43813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4338" y="5121169"/>
            <a:ext cx="428400" cy="468526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991112" y="2054138"/>
            <a:ext cx="314310" cy="314309"/>
            <a:chOff x="9012237" y="1735138"/>
            <a:chExt cx="514351" cy="514350"/>
          </a:xfrm>
          <a:solidFill>
            <a:srgbClr val="C00000"/>
          </a:solidFill>
        </p:grpSpPr>
        <p:sp>
          <p:nvSpPr>
            <p:cNvPr id="37" name="Freeform 48"/>
            <p:cNvSpPr>
              <a:spLocks noEditPoints="1"/>
            </p:cNvSpPr>
            <p:nvPr/>
          </p:nvSpPr>
          <p:spPr bwMode="auto">
            <a:xfrm>
              <a:off x="9012237" y="1735138"/>
              <a:ext cx="514351" cy="514350"/>
            </a:xfrm>
            <a:custGeom>
              <a:avLst/>
              <a:gdLst>
                <a:gd name="T0" fmla="*/ 59 w 134"/>
                <a:gd name="T1" fmla="*/ 134 h 134"/>
                <a:gd name="T2" fmla="*/ 56 w 134"/>
                <a:gd name="T3" fmla="*/ 123 h 134"/>
                <a:gd name="T4" fmla="*/ 29 w 134"/>
                <a:gd name="T5" fmla="*/ 120 h 134"/>
                <a:gd name="T6" fmla="*/ 14 w 134"/>
                <a:gd name="T7" fmla="*/ 109 h 134"/>
                <a:gd name="T8" fmla="*/ 20 w 134"/>
                <a:gd name="T9" fmla="*/ 99 h 134"/>
                <a:gd name="T10" fmla="*/ 3 w 134"/>
                <a:gd name="T11" fmla="*/ 78 h 134"/>
                <a:gd name="T12" fmla="*/ 0 w 134"/>
                <a:gd name="T13" fmla="*/ 59 h 134"/>
                <a:gd name="T14" fmla="*/ 11 w 134"/>
                <a:gd name="T15" fmla="*/ 56 h 134"/>
                <a:gd name="T16" fmla="*/ 14 w 134"/>
                <a:gd name="T17" fmla="*/ 29 h 134"/>
                <a:gd name="T18" fmla="*/ 14 w 134"/>
                <a:gd name="T19" fmla="*/ 25 h 134"/>
                <a:gd name="T20" fmla="*/ 29 w 134"/>
                <a:gd name="T21" fmla="*/ 14 h 134"/>
                <a:gd name="T22" fmla="*/ 56 w 134"/>
                <a:gd name="T23" fmla="*/ 11 h 134"/>
                <a:gd name="T24" fmla="*/ 59 w 134"/>
                <a:gd name="T25" fmla="*/ 0 h 134"/>
                <a:gd name="T26" fmla="*/ 78 w 134"/>
                <a:gd name="T27" fmla="*/ 3 h 134"/>
                <a:gd name="T28" fmla="*/ 99 w 134"/>
                <a:gd name="T29" fmla="*/ 20 h 134"/>
                <a:gd name="T30" fmla="*/ 107 w 134"/>
                <a:gd name="T31" fmla="*/ 13 h 134"/>
                <a:gd name="T32" fmla="*/ 109 w 134"/>
                <a:gd name="T33" fmla="*/ 14 h 134"/>
                <a:gd name="T34" fmla="*/ 121 w 134"/>
                <a:gd name="T35" fmla="*/ 27 h 134"/>
                <a:gd name="T36" fmla="*/ 114 w 134"/>
                <a:gd name="T37" fmla="*/ 35 h 134"/>
                <a:gd name="T38" fmla="*/ 131 w 134"/>
                <a:gd name="T39" fmla="*/ 56 h 134"/>
                <a:gd name="T40" fmla="*/ 134 w 134"/>
                <a:gd name="T41" fmla="*/ 59 h 134"/>
                <a:gd name="T42" fmla="*/ 131 w 134"/>
                <a:gd name="T43" fmla="*/ 78 h 134"/>
                <a:gd name="T44" fmla="*/ 114 w 134"/>
                <a:gd name="T45" fmla="*/ 99 h 134"/>
                <a:gd name="T46" fmla="*/ 121 w 134"/>
                <a:gd name="T47" fmla="*/ 107 h 134"/>
                <a:gd name="T48" fmla="*/ 109 w 134"/>
                <a:gd name="T49" fmla="*/ 120 h 134"/>
                <a:gd name="T50" fmla="*/ 99 w 134"/>
                <a:gd name="T51" fmla="*/ 114 h 134"/>
                <a:gd name="T52" fmla="*/ 78 w 134"/>
                <a:gd name="T53" fmla="*/ 131 h 134"/>
                <a:gd name="T54" fmla="*/ 62 w 134"/>
                <a:gd name="T55" fmla="*/ 128 h 134"/>
                <a:gd name="T56" fmla="*/ 72 w 134"/>
                <a:gd name="T57" fmla="*/ 121 h 134"/>
                <a:gd name="T58" fmla="*/ 98 w 134"/>
                <a:gd name="T59" fmla="*/ 109 h 134"/>
                <a:gd name="T60" fmla="*/ 102 w 134"/>
                <a:gd name="T61" fmla="*/ 109 h 134"/>
                <a:gd name="T62" fmla="*/ 114 w 134"/>
                <a:gd name="T63" fmla="*/ 107 h 134"/>
                <a:gd name="T64" fmla="*/ 109 w 134"/>
                <a:gd name="T65" fmla="*/ 98 h 134"/>
                <a:gd name="T66" fmla="*/ 121 w 134"/>
                <a:gd name="T67" fmla="*/ 72 h 134"/>
                <a:gd name="T68" fmla="*/ 128 w 134"/>
                <a:gd name="T69" fmla="*/ 62 h 134"/>
                <a:gd name="T70" fmla="*/ 119 w 134"/>
                <a:gd name="T71" fmla="*/ 61 h 134"/>
                <a:gd name="T72" fmla="*/ 109 w 134"/>
                <a:gd name="T73" fmla="*/ 36 h 134"/>
                <a:gd name="T74" fmla="*/ 114 w 134"/>
                <a:gd name="T75" fmla="*/ 27 h 134"/>
                <a:gd name="T76" fmla="*/ 101 w 134"/>
                <a:gd name="T77" fmla="*/ 25 h 134"/>
                <a:gd name="T78" fmla="*/ 98 w 134"/>
                <a:gd name="T79" fmla="*/ 25 h 134"/>
                <a:gd name="T80" fmla="*/ 98 w 134"/>
                <a:gd name="T81" fmla="*/ 25 h 134"/>
                <a:gd name="T82" fmla="*/ 75 w 134"/>
                <a:gd name="T83" fmla="*/ 16 h 134"/>
                <a:gd name="T84" fmla="*/ 72 w 134"/>
                <a:gd name="T85" fmla="*/ 6 h 134"/>
                <a:gd name="T86" fmla="*/ 62 w 134"/>
                <a:gd name="T87" fmla="*/ 13 h 134"/>
                <a:gd name="T88" fmla="*/ 36 w 134"/>
                <a:gd name="T89" fmla="*/ 25 h 134"/>
                <a:gd name="T90" fmla="*/ 32 w 134"/>
                <a:gd name="T91" fmla="*/ 25 h 134"/>
                <a:gd name="T92" fmla="*/ 20 w 134"/>
                <a:gd name="T93" fmla="*/ 27 h 134"/>
                <a:gd name="T94" fmla="*/ 25 w 134"/>
                <a:gd name="T95" fmla="*/ 36 h 134"/>
                <a:gd name="T96" fmla="*/ 15 w 134"/>
                <a:gd name="T97" fmla="*/ 61 h 134"/>
                <a:gd name="T98" fmla="*/ 6 w 134"/>
                <a:gd name="T99" fmla="*/ 62 h 134"/>
                <a:gd name="T100" fmla="*/ 13 w 134"/>
                <a:gd name="T101" fmla="*/ 72 h 134"/>
                <a:gd name="T102" fmla="*/ 25 w 134"/>
                <a:gd name="T103" fmla="*/ 98 h 134"/>
                <a:gd name="T104" fmla="*/ 25 w 134"/>
                <a:gd name="T105" fmla="*/ 102 h 134"/>
                <a:gd name="T106" fmla="*/ 27 w 134"/>
                <a:gd name="T107" fmla="*/ 114 h 134"/>
                <a:gd name="T108" fmla="*/ 36 w 134"/>
                <a:gd name="T109" fmla="*/ 109 h 134"/>
                <a:gd name="T110" fmla="*/ 36 w 134"/>
                <a:gd name="T111" fmla="*/ 109 h 134"/>
                <a:gd name="T112" fmla="*/ 59 w 134"/>
                <a:gd name="T113" fmla="*/ 118 h 134"/>
                <a:gd name="T114" fmla="*/ 62 w 134"/>
                <a:gd name="T115" fmla="*/ 128 h 134"/>
                <a:gd name="T116" fmla="*/ 23 w 134"/>
                <a:gd name="T117" fmla="*/ 67 h 134"/>
                <a:gd name="T118" fmla="*/ 111 w 134"/>
                <a:gd name="T119" fmla="*/ 67 h 134"/>
                <a:gd name="T120" fmla="*/ 67 w 134"/>
                <a:gd name="T121" fmla="*/ 28 h 134"/>
                <a:gd name="T122" fmla="*/ 67 w 134"/>
                <a:gd name="T123" fmla="*/ 106 h 134"/>
                <a:gd name="T124" fmla="*/ 67 w 134"/>
                <a:gd name="T125" fmla="*/ 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4" h="134">
                  <a:moveTo>
                    <a:pt x="75" y="134"/>
                  </a:moveTo>
                  <a:cubicBezTo>
                    <a:pt x="59" y="134"/>
                    <a:pt x="59" y="134"/>
                    <a:pt x="59" y="134"/>
                  </a:cubicBezTo>
                  <a:cubicBezTo>
                    <a:pt x="58" y="134"/>
                    <a:pt x="56" y="132"/>
                    <a:pt x="56" y="131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49" y="122"/>
                    <a:pt x="41" y="119"/>
                    <a:pt x="35" y="114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8" y="121"/>
                    <a:pt x="27" y="121"/>
                    <a:pt x="25" y="120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3" y="107"/>
                    <a:pt x="13" y="106"/>
                    <a:pt x="14" y="105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15" y="93"/>
                    <a:pt x="12" y="85"/>
                    <a:pt x="11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2" y="78"/>
                    <a:pt x="0" y="76"/>
                    <a:pt x="0" y="75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8"/>
                    <a:pt x="2" y="56"/>
                    <a:pt x="3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2" y="48"/>
                    <a:pt x="15" y="41"/>
                    <a:pt x="20" y="3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3" y="28"/>
                    <a:pt x="13" y="27"/>
                  </a:cubicBezTo>
                  <a:cubicBezTo>
                    <a:pt x="13" y="27"/>
                    <a:pt x="14" y="26"/>
                    <a:pt x="14" y="2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7" y="13"/>
                    <a:pt x="28" y="13"/>
                    <a:pt x="29" y="14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41" y="15"/>
                    <a:pt x="49" y="12"/>
                    <a:pt x="56" y="11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2"/>
                    <a:pt x="58" y="0"/>
                    <a:pt x="59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6" y="0"/>
                    <a:pt x="78" y="2"/>
                    <a:pt x="78" y="3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85" y="12"/>
                    <a:pt x="93" y="15"/>
                    <a:pt x="99" y="20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6" y="13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8" y="14"/>
                    <a:pt x="109" y="14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0" y="26"/>
                    <a:pt x="121" y="27"/>
                    <a:pt x="121" y="27"/>
                  </a:cubicBezTo>
                  <a:cubicBezTo>
                    <a:pt x="121" y="28"/>
                    <a:pt x="120" y="29"/>
                    <a:pt x="120" y="29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9" y="41"/>
                    <a:pt x="122" y="49"/>
                    <a:pt x="123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32" y="56"/>
                    <a:pt x="132" y="57"/>
                    <a:pt x="133" y="57"/>
                  </a:cubicBezTo>
                  <a:cubicBezTo>
                    <a:pt x="133" y="58"/>
                    <a:pt x="134" y="58"/>
                    <a:pt x="134" y="59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4" y="76"/>
                    <a:pt x="132" y="78"/>
                    <a:pt x="131" y="78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2" y="85"/>
                    <a:pt x="119" y="93"/>
                    <a:pt x="114" y="99"/>
                  </a:cubicBezTo>
                  <a:cubicBezTo>
                    <a:pt x="120" y="105"/>
                    <a:pt x="120" y="105"/>
                    <a:pt x="120" y="105"/>
                  </a:cubicBezTo>
                  <a:cubicBezTo>
                    <a:pt x="120" y="105"/>
                    <a:pt x="121" y="106"/>
                    <a:pt x="121" y="107"/>
                  </a:cubicBezTo>
                  <a:cubicBezTo>
                    <a:pt x="121" y="107"/>
                    <a:pt x="120" y="108"/>
                    <a:pt x="120" y="109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7" y="121"/>
                    <a:pt x="106" y="121"/>
                    <a:pt x="105" y="120"/>
                  </a:cubicBezTo>
                  <a:cubicBezTo>
                    <a:pt x="99" y="114"/>
                    <a:pt x="99" y="114"/>
                    <a:pt x="99" y="114"/>
                  </a:cubicBezTo>
                  <a:cubicBezTo>
                    <a:pt x="93" y="119"/>
                    <a:pt x="85" y="122"/>
                    <a:pt x="78" y="123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2"/>
                    <a:pt x="76" y="134"/>
                    <a:pt x="75" y="134"/>
                  </a:cubicBezTo>
                  <a:close/>
                  <a:moveTo>
                    <a:pt x="62" y="128"/>
                  </a:moveTo>
                  <a:cubicBezTo>
                    <a:pt x="72" y="128"/>
                    <a:pt x="72" y="128"/>
                    <a:pt x="72" y="128"/>
                  </a:cubicBezTo>
                  <a:cubicBezTo>
                    <a:pt x="72" y="121"/>
                    <a:pt x="72" y="121"/>
                    <a:pt x="72" y="121"/>
                  </a:cubicBezTo>
                  <a:cubicBezTo>
                    <a:pt x="72" y="120"/>
                    <a:pt x="73" y="118"/>
                    <a:pt x="75" y="118"/>
                  </a:cubicBezTo>
                  <a:cubicBezTo>
                    <a:pt x="83" y="117"/>
                    <a:pt x="91" y="114"/>
                    <a:pt x="98" y="109"/>
                  </a:cubicBezTo>
                  <a:cubicBezTo>
                    <a:pt x="99" y="108"/>
                    <a:pt x="101" y="108"/>
                    <a:pt x="102" y="10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8" y="100"/>
                    <a:pt x="108" y="99"/>
                    <a:pt x="109" y="98"/>
                  </a:cubicBezTo>
                  <a:cubicBezTo>
                    <a:pt x="114" y="91"/>
                    <a:pt x="117" y="83"/>
                    <a:pt x="118" y="75"/>
                  </a:cubicBezTo>
                  <a:cubicBezTo>
                    <a:pt x="118" y="73"/>
                    <a:pt x="120" y="72"/>
                    <a:pt x="121" y="72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0" y="62"/>
                    <a:pt x="120" y="62"/>
                    <a:pt x="119" y="61"/>
                  </a:cubicBezTo>
                  <a:cubicBezTo>
                    <a:pt x="119" y="60"/>
                    <a:pt x="118" y="60"/>
                    <a:pt x="118" y="59"/>
                  </a:cubicBezTo>
                  <a:cubicBezTo>
                    <a:pt x="117" y="51"/>
                    <a:pt x="114" y="43"/>
                    <a:pt x="109" y="36"/>
                  </a:cubicBezTo>
                  <a:cubicBezTo>
                    <a:pt x="108" y="35"/>
                    <a:pt x="108" y="34"/>
                    <a:pt x="109" y="33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99" y="26"/>
                    <a:pt x="98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1" y="20"/>
                    <a:pt x="83" y="17"/>
                    <a:pt x="75" y="16"/>
                  </a:cubicBezTo>
                  <a:cubicBezTo>
                    <a:pt x="73" y="16"/>
                    <a:pt x="72" y="14"/>
                    <a:pt x="72" y="13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1" y="16"/>
                    <a:pt x="59" y="16"/>
                  </a:cubicBezTo>
                  <a:cubicBezTo>
                    <a:pt x="51" y="17"/>
                    <a:pt x="43" y="20"/>
                    <a:pt x="36" y="25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5"/>
                    <a:pt x="25" y="36"/>
                  </a:cubicBezTo>
                  <a:cubicBezTo>
                    <a:pt x="20" y="43"/>
                    <a:pt x="17" y="51"/>
                    <a:pt x="16" y="59"/>
                  </a:cubicBezTo>
                  <a:cubicBezTo>
                    <a:pt x="16" y="60"/>
                    <a:pt x="15" y="61"/>
                    <a:pt x="15" y="61"/>
                  </a:cubicBezTo>
                  <a:cubicBezTo>
                    <a:pt x="14" y="62"/>
                    <a:pt x="14" y="62"/>
                    <a:pt x="13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6" y="73"/>
                    <a:pt x="16" y="75"/>
                  </a:cubicBezTo>
                  <a:cubicBezTo>
                    <a:pt x="17" y="83"/>
                    <a:pt x="20" y="91"/>
                    <a:pt x="25" y="98"/>
                  </a:cubicBezTo>
                  <a:cubicBezTo>
                    <a:pt x="26" y="99"/>
                    <a:pt x="26" y="101"/>
                    <a:pt x="25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8"/>
                    <a:pt x="35" y="108"/>
                    <a:pt x="36" y="109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43" y="114"/>
                    <a:pt x="51" y="117"/>
                    <a:pt x="59" y="118"/>
                  </a:cubicBezTo>
                  <a:cubicBezTo>
                    <a:pt x="61" y="118"/>
                    <a:pt x="62" y="120"/>
                    <a:pt x="62" y="121"/>
                  </a:cubicBezTo>
                  <a:lnTo>
                    <a:pt x="62" y="128"/>
                  </a:lnTo>
                  <a:close/>
                  <a:moveTo>
                    <a:pt x="67" y="111"/>
                  </a:moveTo>
                  <a:cubicBezTo>
                    <a:pt x="43" y="111"/>
                    <a:pt x="23" y="91"/>
                    <a:pt x="23" y="67"/>
                  </a:cubicBezTo>
                  <a:cubicBezTo>
                    <a:pt x="23" y="43"/>
                    <a:pt x="43" y="23"/>
                    <a:pt x="67" y="23"/>
                  </a:cubicBezTo>
                  <a:cubicBezTo>
                    <a:pt x="91" y="23"/>
                    <a:pt x="111" y="43"/>
                    <a:pt x="111" y="67"/>
                  </a:cubicBezTo>
                  <a:cubicBezTo>
                    <a:pt x="111" y="91"/>
                    <a:pt x="91" y="111"/>
                    <a:pt x="67" y="111"/>
                  </a:cubicBezTo>
                  <a:close/>
                  <a:moveTo>
                    <a:pt x="67" y="28"/>
                  </a:moveTo>
                  <a:cubicBezTo>
                    <a:pt x="46" y="28"/>
                    <a:pt x="28" y="46"/>
                    <a:pt x="28" y="67"/>
                  </a:cubicBezTo>
                  <a:cubicBezTo>
                    <a:pt x="28" y="88"/>
                    <a:pt x="46" y="106"/>
                    <a:pt x="67" y="106"/>
                  </a:cubicBezTo>
                  <a:cubicBezTo>
                    <a:pt x="88" y="106"/>
                    <a:pt x="106" y="88"/>
                    <a:pt x="106" y="67"/>
                  </a:cubicBezTo>
                  <a:cubicBezTo>
                    <a:pt x="106" y="46"/>
                    <a:pt x="88" y="28"/>
                    <a:pt x="6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9166225" y="1889126"/>
              <a:ext cx="214313" cy="214313"/>
            </a:xfrm>
            <a:custGeom>
              <a:avLst/>
              <a:gdLst>
                <a:gd name="T0" fmla="*/ 54 w 56"/>
                <a:gd name="T1" fmla="*/ 7 h 56"/>
                <a:gd name="T2" fmla="*/ 53 w 56"/>
                <a:gd name="T3" fmla="*/ 6 h 56"/>
                <a:gd name="T4" fmla="*/ 51 w 56"/>
                <a:gd name="T5" fmla="*/ 6 h 56"/>
                <a:gd name="T6" fmla="*/ 47 w 56"/>
                <a:gd name="T7" fmla="*/ 11 h 56"/>
                <a:gd name="T8" fmla="*/ 45 w 56"/>
                <a:gd name="T9" fmla="*/ 9 h 56"/>
                <a:gd name="T10" fmla="*/ 50 w 56"/>
                <a:gd name="T11" fmla="*/ 5 h 56"/>
                <a:gd name="T12" fmla="*/ 50 w 56"/>
                <a:gd name="T13" fmla="*/ 4 h 56"/>
                <a:gd name="T14" fmla="*/ 49 w 56"/>
                <a:gd name="T15" fmla="*/ 2 h 56"/>
                <a:gd name="T16" fmla="*/ 38 w 56"/>
                <a:gd name="T17" fmla="*/ 4 h 56"/>
                <a:gd name="T18" fmla="*/ 35 w 56"/>
                <a:gd name="T19" fmla="*/ 11 h 56"/>
                <a:gd name="T20" fmla="*/ 11 w 56"/>
                <a:gd name="T21" fmla="*/ 35 h 56"/>
                <a:gd name="T22" fmla="*/ 4 w 56"/>
                <a:gd name="T23" fmla="*/ 38 h 56"/>
                <a:gd name="T24" fmla="*/ 4 w 56"/>
                <a:gd name="T25" fmla="*/ 52 h 56"/>
                <a:gd name="T26" fmla="*/ 19 w 56"/>
                <a:gd name="T27" fmla="*/ 52 h 56"/>
                <a:gd name="T28" fmla="*/ 22 w 56"/>
                <a:gd name="T29" fmla="*/ 45 h 56"/>
                <a:gd name="T30" fmla="*/ 45 w 56"/>
                <a:gd name="T31" fmla="*/ 22 h 56"/>
                <a:gd name="T32" fmla="*/ 52 w 56"/>
                <a:gd name="T33" fmla="*/ 19 h 56"/>
                <a:gd name="T34" fmla="*/ 54 w 56"/>
                <a:gd name="T35" fmla="*/ 7 h 56"/>
                <a:gd name="T36" fmla="*/ 49 w 56"/>
                <a:gd name="T37" fmla="*/ 16 h 56"/>
                <a:gd name="T38" fmla="*/ 44 w 56"/>
                <a:gd name="T39" fmla="*/ 18 h 56"/>
                <a:gd name="T40" fmla="*/ 43 w 56"/>
                <a:gd name="T41" fmla="*/ 18 h 56"/>
                <a:gd name="T42" fmla="*/ 18 w 56"/>
                <a:gd name="T43" fmla="*/ 43 h 56"/>
                <a:gd name="T44" fmla="*/ 18 w 56"/>
                <a:gd name="T45" fmla="*/ 44 h 56"/>
                <a:gd name="T46" fmla="*/ 16 w 56"/>
                <a:gd name="T47" fmla="*/ 49 h 56"/>
                <a:gd name="T48" fmla="*/ 7 w 56"/>
                <a:gd name="T49" fmla="*/ 49 h 56"/>
                <a:gd name="T50" fmla="*/ 7 w 56"/>
                <a:gd name="T51" fmla="*/ 40 h 56"/>
                <a:gd name="T52" fmla="*/ 12 w 56"/>
                <a:gd name="T53" fmla="*/ 38 h 56"/>
                <a:gd name="T54" fmla="*/ 13 w 56"/>
                <a:gd name="T55" fmla="*/ 38 h 56"/>
                <a:gd name="T56" fmla="*/ 38 w 56"/>
                <a:gd name="T57" fmla="*/ 13 h 56"/>
                <a:gd name="T58" fmla="*/ 38 w 56"/>
                <a:gd name="T59" fmla="*/ 12 h 56"/>
                <a:gd name="T60" fmla="*/ 40 w 56"/>
                <a:gd name="T61" fmla="*/ 7 h 56"/>
                <a:gd name="T62" fmla="*/ 45 w 56"/>
                <a:gd name="T63" fmla="*/ 5 h 56"/>
                <a:gd name="T64" fmla="*/ 42 w 56"/>
                <a:gd name="T65" fmla="*/ 8 h 56"/>
                <a:gd name="T66" fmla="*/ 42 w 56"/>
                <a:gd name="T67" fmla="*/ 11 h 56"/>
                <a:gd name="T68" fmla="*/ 45 w 56"/>
                <a:gd name="T69" fmla="*/ 15 h 56"/>
                <a:gd name="T70" fmla="*/ 48 w 56"/>
                <a:gd name="T71" fmla="*/ 15 h 56"/>
                <a:gd name="T72" fmla="*/ 51 w 56"/>
                <a:gd name="T73" fmla="*/ 12 h 56"/>
                <a:gd name="T74" fmla="*/ 49 w 56"/>
                <a:gd name="T75" fmla="*/ 16 h 56"/>
                <a:gd name="T76" fmla="*/ 9 w 56"/>
                <a:gd name="T77" fmla="*/ 43 h 56"/>
                <a:gd name="T78" fmla="*/ 9 w 56"/>
                <a:gd name="T79" fmla="*/ 47 h 56"/>
                <a:gd name="T80" fmla="*/ 13 w 56"/>
                <a:gd name="T81" fmla="*/ 47 h 56"/>
                <a:gd name="T82" fmla="*/ 13 w 56"/>
                <a:gd name="T83" fmla="*/ 43 h 56"/>
                <a:gd name="T84" fmla="*/ 9 w 56"/>
                <a:gd name="T85" fmla="*/ 4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" h="56">
                  <a:moveTo>
                    <a:pt x="54" y="7"/>
                  </a:moveTo>
                  <a:cubicBezTo>
                    <a:pt x="54" y="6"/>
                    <a:pt x="53" y="6"/>
                    <a:pt x="53" y="6"/>
                  </a:cubicBezTo>
                  <a:cubicBezTo>
                    <a:pt x="52" y="6"/>
                    <a:pt x="51" y="6"/>
                    <a:pt x="51" y="6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4"/>
                    <a:pt x="50" y="4"/>
                  </a:cubicBezTo>
                  <a:cubicBezTo>
                    <a:pt x="50" y="3"/>
                    <a:pt x="50" y="2"/>
                    <a:pt x="49" y="2"/>
                  </a:cubicBezTo>
                  <a:cubicBezTo>
                    <a:pt x="45" y="0"/>
                    <a:pt x="41" y="1"/>
                    <a:pt x="38" y="4"/>
                  </a:cubicBezTo>
                  <a:cubicBezTo>
                    <a:pt x="36" y="6"/>
                    <a:pt x="35" y="8"/>
                    <a:pt x="35" y="1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8" y="35"/>
                    <a:pt x="6" y="36"/>
                    <a:pt x="4" y="38"/>
                  </a:cubicBezTo>
                  <a:cubicBezTo>
                    <a:pt x="0" y="42"/>
                    <a:pt x="0" y="48"/>
                    <a:pt x="4" y="52"/>
                  </a:cubicBezTo>
                  <a:cubicBezTo>
                    <a:pt x="8" y="56"/>
                    <a:pt x="15" y="56"/>
                    <a:pt x="19" y="52"/>
                  </a:cubicBezTo>
                  <a:cubicBezTo>
                    <a:pt x="20" y="50"/>
                    <a:pt x="21" y="48"/>
                    <a:pt x="22" y="45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8" y="21"/>
                    <a:pt x="50" y="20"/>
                    <a:pt x="52" y="19"/>
                  </a:cubicBezTo>
                  <a:cubicBezTo>
                    <a:pt x="55" y="16"/>
                    <a:pt x="56" y="11"/>
                    <a:pt x="54" y="7"/>
                  </a:cubicBezTo>
                  <a:close/>
                  <a:moveTo>
                    <a:pt x="49" y="16"/>
                  </a:moveTo>
                  <a:cubicBezTo>
                    <a:pt x="48" y="17"/>
                    <a:pt x="46" y="18"/>
                    <a:pt x="44" y="18"/>
                  </a:cubicBezTo>
                  <a:cubicBezTo>
                    <a:pt x="44" y="18"/>
                    <a:pt x="43" y="18"/>
                    <a:pt x="43" y="18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4"/>
                    <a:pt x="18" y="44"/>
                  </a:cubicBezTo>
                  <a:cubicBezTo>
                    <a:pt x="18" y="46"/>
                    <a:pt x="17" y="48"/>
                    <a:pt x="16" y="49"/>
                  </a:cubicBezTo>
                  <a:cubicBezTo>
                    <a:pt x="13" y="52"/>
                    <a:pt x="9" y="52"/>
                    <a:pt x="7" y="49"/>
                  </a:cubicBezTo>
                  <a:cubicBezTo>
                    <a:pt x="4" y="47"/>
                    <a:pt x="4" y="43"/>
                    <a:pt x="7" y="40"/>
                  </a:cubicBezTo>
                  <a:cubicBezTo>
                    <a:pt x="8" y="39"/>
                    <a:pt x="10" y="38"/>
                    <a:pt x="12" y="38"/>
                  </a:cubicBezTo>
                  <a:cubicBezTo>
                    <a:pt x="12" y="38"/>
                    <a:pt x="13" y="38"/>
                    <a:pt x="13" y="38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2"/>
                    <a:pt x="38" y="12"/>
                  </a:cubicBezTo>
                  <a:cubicBezTo>
                    <a:pt x="38" y="10"/>
                    <a:pt x="39" y="8"/>
                    <a:pt x="40" y="7"/>
                  </a:cubicBezTo>
                  <a:cubicBezTo>
                    <a:pt x="41" y="6"/>
                    <a:pt x="43" y="5"/>
                    <a:pt x="45" y="5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41" y="10"/>
                    <a:pt x="42" y="11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5"/>
                    <a:pt x="47" y="15"/>
                    <a:pt x="48" y="15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5"/>
                    <a:pt x="49" y="16"/>
                  </a:cubicBezTo>
                  <a:close/>
                  <a:moveTo>
                    <a:pt x="9" y="43"/>
                  </a:moveTo>
                  <a:cubicBezTo>
                    <a:pt x="8" y="44"/>
                    <a:pt x="8" y="46"/>
                    <a:pt x="9" y="47"/>
                  </a:cubicBezTo>
                  <a:cubicBezTo>
                    <a:pt x="11" y="48"/>
                    <a:pt x="12" y="48"/>
                    <a:pt x="13" y="47"/>
                  </a:cubicBezTo>
                  <a:cubicBezTo>
                    <a:pt x="14" y="46"/>
                    <a:pt x="14" y="44"/>
                    <a:pt x="13" y="43"/>
                  </a:cubicBezTo>
                  <a:cubicBezTo>
                    <a:pt x="12" y="42"/>
                    <a:pt x="11" y="42"/>
                    <a:pt x="9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910185" y="2105019"/>
            <a:ext cx="363830" cy="212547"/>
            <a:chOff x="5354638" y="5407025"/>
            <a:chExt cx="461963" cy="269876"/>
          </a:xfrm>
          <a:solidFill>
            <a:srgbClr val="C00000"/>
          </a:solidFill>
        </p:grpSpPr>
        <p:sp>
          <p:nvSpPr>
            <p:cNvPr id="40" name="Freeform 78"/>
            <p:cNvSpPr>
              <a:spLocks/>
            </p:cNvSpPr>
            <p:nvPr/>
          </p:nvSpPr>
          <p:spPr bwMode="auto">
            <a:xfrm>
              <a:off x="5421313" y="5407025"/>
              <a:ext cx="395288" cy="269875"/>
            </a:xfrm>
            <a:custGeom>
              <a:avLst/>
              <a:gdLst>
                <a:gd name="T0" fmla="*/ 80 w 105"/>
                <a:gd name="T1" fmla="*/ 20 h 70"/>
                <a:gd name="T2" fmla="*/ 79 w 105"/>
                <a:gd name="T3" fmla="*/ 20 h 70"/>
                <a:gd name="T4" fmla="*/ 52 w 105"/>
                <a:gd name="T5" fmla="*/ 0 h 70"/>
                <a:gd name="T6" fmla="*/ 25 w 105"/>
                <a:gd name="T7" fmla="*/ 25 h 70"/>
                <a:gd name="T8" fmla="*/ 3 w 105"/>
                <a:gd name="T9" fmla="*/ 25 h 70"/>
                <a:gd name="T10" fmla="*/ 0 w 105"/>
                <a:gd name="T11" fmla="*/ 28 h 70"/>
                <a:gd name="T12" fmla="*/ 3 w 105"/>
                <a:gd name="T13" fmla="*/ 30 h 70"/>
                <a:gd name="T14" fmla="*/ 27 w 105"/>
                <a:gd name="T15" fmla="*/ 30 h 70"/>
                <a:gd name="T16" fmla="*/ 28 w 105"/>
                <a:gd name="T17" fmla="*/ 30 h 70"/>
                <a:gd name="T18" fmla="*/ 28 w 105"/>
                <a:gd name="T19" fmla="*/ 30 h 70"/>
                <a:gd name="T20" fmla="*/ 30 w 105"/>
                <a:gd name="T21" fmla="*/ 28 h 70"/>
                <a:gd name="T22" fmla="*/ 52 w 105"/>
                <a:gd name="T23" fmla="*/ 5 h 70"/>
                <a:gd name="T24" fmla="*/ 74 w 105"/>
                <a:gd name="T25" fmla="*/ 23 h 70"/>
                <a:gd name="T26" fmla="*/ 77 w 105"/>
                <a:gd name="T27" fmla="*/ 25 h 70"/>
                <a:gd name="T28" fmla="*/ 80 w 105"/>
                <a:gd name="T29" fmla="*/ 25 h 70"/>
                <a:gd name="T30" fmla="*/ 99 w 105"/>
                <a:gd name="T31" fmla="*/ 45 h 70"/>
                <a:gd name="T32" fmla="*/ 80 w 105"/>
                <a:gd name="T33" fmla="*/ 64 h 70"/>
                <a:gd name="T34" fmla="*/ 79 w 105"/>
                <a:gd name="T35" fmla="*/ 64 h 70"/>
                <a:gd name="T36" fmla="*/ 48 w 105"/>
                <a:gd name="T37" fmla="*/ 64 h 70"/>
                <a:gd name="T38" fmla="*/ 46 w 105"/>
                <a:gd name="T39" fmla="*/ 67 h 70"/>
                <a:gd name="T40" fmla="*/ 48 w 105"/>
                <a:gd name="T41" fmla="*/ 70 h 70"/>
                <a:gd name="T42" fmla="*/ 80 w 105"/>
                <a:gd name="T43" fmla="*/ 70 h 70"/>
                <a:gd name="T44" fmla="*/ 80 w 105"/>
                <a:gd name="T45" fmla="*/ 70 h 70"/>
                <a:gd name="T46" fmla="*/ 105 w 105"/>
                <a:gd name="T47" fmla="*/ 45 h 70"/>
                <a:gd name="T48" fmla="*/ 80 w 105"/>
                <a:gd name="T49" fmla="*/ 2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70">
                  <a:moveTo>
                    <a:pt x="80" y="20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75" y="8"/>
                    <a:pt x="64" y="0"/>
                    <a:pt x="52" y="0"/>
                  </a:cubicBezTo>
                  <a:cubicBezTo>
                    <a:pt x="38" y="0"/>
                    <a:pt x="26" y="11"/>
                    <a:pt x="2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5"/>
                    <a:pt x="0" y="26"/>
                    <a:pt x="0" y="28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30" y="29"/>
                    <a:pt x="30" y="28"/>
                  </a:cubicBezTo>
                  <a:cubicBezTo>
                    <a:pt x="30" y="15"/>
                    <a:pt x="40" y="5"/>
                    <a:pt x="52" y="5"/>
                  </a:cubicBezTo>
                  <a:cubicBezTo>
                    <a:pt x="63" y="5"/>
                    <a:pt x="72" y="13"/>
                    <a:pt x="74" y="23"/>
                  </a:cubicBezTo>
                  <a:cubicBezTo>
                    <a:pt x="74" y="24"/>
                    <a:pt x="76" y="25"/>
                    <a:pt x="77" y="25"/>
                  </a:cubicBezTo>
                  <a:cubicBezTo>
                    <a:pt x="78" y="25"/>
                    <a:pt x="79" y="25"/>
                    <a:pt x="80" y="25"/>
                  </a:cubicBezTo>
                  <a:cubicBezTo>
                    <a:pt x="90" y="25"/>
                    <a:pt x="99" y="34"/>
                    <a:pt x="99" y="45"/>
                  </a:cubicBezTo>
                  <a:cubicBezTo>
                    <a:pt x="99" y="55"/>
                    <a:pt x="90" y="64"/>
                    <a:pt x="80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7" y="64"/>
                    <a:pt x="46" y="66"/>
                    <a:pt x="46" y="67"/>
                  </a:cubicBezTo>
                  <a:cubicBezTo>
                    <a:pt x="46" y="68"/>
                    <a:pt x="47" y="70"/>
                    <a:pt x="48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93" y="69"/>
                    <a:pt x="105" y="58"/>
                    <a:pt x="105" y="45"/>
                  </a:cubicBezTo>
                  <a:cubicBezTo>
                    <a:pt x="105" y="31"/>
                    <a:pt x="93" y="20"/>
                    <a:pt x="8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9"/>
            <p:cNvSpPr>
              <a:spLocks/>
            </p:cNvSpPr>
            <p:nvPr/>
          </p:nvSpPr>
          <p:spPr bwMode="auto">
            <a:xfrm>
              <a:off x="5376863" y="5576888"/>
              <a:ext cx="157163" cy="19050"/>
            </a:xfrm>
            <a:custGeom>
              <a:avLst/>
              <a:gdLst>
                <a:gd name="T0" fmla="*/ 3 w 42"/>
                <a:gd name="T1" fmla="*/ 5 h 5"/>
                <a:gd name="T2" fmla="*/ 39 w 42"/>
                <a:gd name="T3" fmla="*/ 5 h 5"/>
                <a:gd name="T4" fmla="*/ 42 w 42"/>
                <a:gd name="T5" fmla="*/ 2 h 5"/>
                <a:gd name="T6" fmla="*/ 39 w 42"/>
                <a:gd name="T7" fmla="*/ 0 h 5"/>
                <a:gd name="T8" fmla="*/ 3 w 42"/>
                <a:gd name="T9" fmla="*/ 0 h 5"/>
                <a:gd name="T10" fmla="*/ 0 w 42"/>
                <a:gd name="T11" fmla="*/ 2 h 5"/>
                <a:gd name="T12" fmla="*/ 3 w 4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">
                  <a:moveTo>
                    <a:pt x="3" y="5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41" y="5"/>
                    <a:pt x="42" y="4"/>
                    <a:pt x="42" y="2"/>
                  </a:cubicBezTo>
                  <a:cubicBezTo>
                    <a:pt x="42" y="1"/>
                    <a:pt x="41" y="0"/>
                    <a:pt x="3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5354638" y="5541963"/>
              <a:ext cx="300038" cy="134938"/>
            </a:xfrm>
            <a:custGeom>
              <a:avLst/>
              <a:gdLst>
                <a:gd name="T0" fmla="*/ 69 w 80"/>
                <a:gd name="T1" fmla="*/ 14 h 35"/>
                <a:gd name="T2" fmla="*/ 74 w 80"/>
                <a:gd name="T3" fmla="*/ 19 h 35"/>
                <a:gd name="T4" fmla="*/ 80 w 80"/>
                <a:gd name="T5" fmla="*/ 0 h 35"/>
                <a:gd name="T6" fmla="*/ 60 w 80"/>
                <a:gd name="T7" fmla="*/ 5 h 35"/>
                <a:gd name="T8" fmla="*/ 66 w 80"/>
                <a:gd name="T9" fmla="*/ 11 h 35"/>
                <a:gd name="T10" fmla="*/ 47 w 80"/>
                <a:gd name="T11" fmla="*/ 29 h 35"/>
                <a:gd name="T12" fmla="*/ 3 w 80"/>
                <a:gd name="T13" fmla="*/ 29 h 35"/>
                <a:gd name="T14" fmla="*/ 0 w 80"/>
                <a:gd name="T15" fmla="*/ 32 h 35"/>
                <a:gd name="T16" fmla="*/ 3 w 80"/>
                <a:gd name="T17" fmla="*/ 35 h 35"/>
                <a:gd name="T18" fmla="*/ 48 w 80"/>
                <a:gd name="T19" fmla="*/ 35 h 35"/>
                <a:gd name="T20" fmla="*/ 50 w 80"/>
                <a:gd name="T21" fmla="*/ 34 h 35"/>
                <a:gd name="T22" fmla="*/ 69 w 80"/>
                <a:gd name="T23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35">
                  <a:moveTo>
                    <a:pt x="69" y="14"/>
                  </a:moveTo>
                  <a:cubicBezTo>
                    <a:pt x="74" y="19"/>
                    <a:pt x="74" y="19"/>
                    <a:pt x="74" y="1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" y="29"/>
                    <a:pt x="0" y="31"/>
                    <a:pt x="0" y="32"/>
                  </a:cubicBezTo>
                  <a:cubicBezTo>
                    <a:pt x="0" y="33"/>
                    <a:pt x="1" y="35"/>
                    <a:pt x="3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9" y="35"/>
                    <a:pt x="49" y="34"/>
                    <a:pt x="50" y="34"/>
                  </a:cubicBezTo>
                  <a:lnTo>
                    <a:pt x="6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258422" y="2091422"/>
            <a:ext cx="239740" cy="239740"/>
            <a:chOff x="5840413" y="3186113"/>
            <a:chExt cx="512762" cy="487362"/>
          </a:xfrm>
          <a:solidFill>
            <a:srgbClr val="C00000"/>
          </a:solidFill>
        </p:grpSpPr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5840413" y="3505200"/>
              <a:ext cx="111125" cy="168275"/>
            </a:xfrm>
            <a:custGeom>
              <a:avLst/>
              <a:gdLst>
                <a:gd name="T0" fmla="*/ 26 w 29"/>
                <a:gd name="T1" fmla="*/ 44 h 44"/>
                <a:gd name="T2" fmla="*/ 3 w 29"/>
                <a:gd name="T3" fmla="*/ 44 h 44"/>
                <a:gd name="T4" fmla="*/ 0 w 29"/>
                <a:gd name="T5" fmla="*/ 41 h 44"/>
                <a:gd name="T6" fmla="*/ 0 w 29"/>
                <a:gd name="T7" fmla="*/ 3 h 44"/>
                <a:gd name="T8" fmla="*/ 3 w 29"/>
                <a:gd name="T9" fmla="*/ 0 h 44"/>
                <a:gd name="T10" fmla="*/ 26 w 29"/>
                <a:gd name="T11" fmla="*/ 0 h 44"/>
                <a:gd name="T12" fmla="*/ 29 w 29"/>
                <a:gd name="T13" fmla="*/ 3 h 44"/>
                <a:gd name="T14" fmla="*/ 29 w 29"/>
                <a:gd name="T15" fmla="*/ 41 h 44"/>
                <a:gd name="T16" fmla="*/ 26 w 29"/>
                <a:gd name="T17" fmla="*/ 44 h 44"/>
                <a:gd name="T18" fmla="*/ 6 w 29"/>
                <a:gd name="T19" fmla="*/ 38 h 44"/>
                <a:gd name="T20" fmla="*/ 24 w 29"/>
                <a:gd name="T21" fmla="*/ 38 h 44"/>
                <a:gd name="T22" fmla="*/ 24 w 29"/>
                <a:gd name="T23" fmla="*/ 5 h 44"/>
                <a:gd name="T24" fmla="*/ 6 w 29"/>
                <a:gd name="T25" fmla="*/ 5 h 44"/>
                <a:gd name="T26" fmla="*/ 6 w 29"/>
                <a:gd name="T2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6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2" y="44"/>
                    <a:pt x="0" y="42"/>
                    <a:pt x="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1"/>
                    <a:pt x="29" y="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8" y="44"/>
                    <a:pt x="26" y="44"/>
                  </a:cubicBezTo>
                  <a:close/>
                  <a:moveTo>
                    <a:pt x="6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5975350" y="3440113"/>
              <a:ext cx="111125" cy="233362"/>
            </a:xfrm>
            <a:custGeom>
              <a:avLst/>
              <a:gdLst>
                <a:gd name="T0" fmla="*/ 26 w 29"/>
                <a:gd name="T1" fmla="*/ 61 h 61"/>
                <a:gd name="T2" fmla="*/ 3 w 29"/>
                <a:gd name="T3" fmla="*/ 61 h 61"/>
                <a:gd name="T4" fmla="*/ 0 w 29"/>
                <a:gd name="T5" fmla="*/ 58 h 61"/>
                <a:gd name="T6" fmla="*/ 0 w 29"/>
                <a:gd name="T7" fmla="*/ 2 h 61"/>
                <a:gd name="T8" fmla="*/ 3 w 29"/>
                <a:gd name="T9" fmla="*/ 0 h 61"/>
                <a:gd name="T10" fmla="*/ 26 w 29"/>
                <a:gd name="T11" fmla="*/ 0 h 61"/>
                <a:gd name="T12" fmla="*/ 29 w 29"/>
                <a:gd name="T13" fmla="*/ 2 h 61"/>
                <a:gd name="T14" fmla="*/ 29 w 29"/>
                <a:gd name="T15" fmla="*/ 58 h 61"/>
                <a:gd name="T16" fmla="*/ 26 w 29"/>
                <a:gd name="T17" fmla="*/ 61 h 61"/>
                <a:gd name="T18" fmla="*/ 6 w 29"/>
                <a:gd name="T19" fmla="*/ 55 h 61"/>
                <a:gd name="T20" fmla="*/ 23 w 29"/>
                <a:gd name="T21" fmla="*/ 55 h 61"/>
                <a:gd name="T22" fmla="*/ 23 w 29"/>
                <a:gd name="T23" fmla="*/ 5 h 61"/>
                <a:gd name="T24" fmla="*/ 6 w 29"/>
                <a:gd name="T25" fmla="*/ 5 h 61"/>
                <a:gd name="T26" fmla="*/ 6 w 29"/>
                <a:gd name="T27" fmla="*/ 5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61">
                  <a:moveTo>
                    <a:pt x="26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1" y="61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59"/>
                    <a:pt x="28" y="61"/>
                    <a:pt x="26" y="61"/>
                  </a:cubicBezTo>
                  <a:close/>
                  <a:moveTo>
                    <a:pt x="6" y="55"/>
                  </a:moveTo>
                  <a:cubicBezTo>
                    <a:pt x="23" y="55"/>
                    <a:pt x="23" y="55"/>
                    <a:pt x="23" y="5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84"/>
            <p:cNvSpPr>
              <a:spLocks noEditPoints="1"/>
            </p:cNvSpPr>
            <p:nvPr/>
          </p:nvSpPr>
          <p:spPr bwMode="auto">
            <a:xfrm>
              <a:off x="6108700" y="3478213"/>
              <a:ext cx="111125" cy="195262"/>
            </a:xfrm>
            <a:custGeom>
              <a:avLst/>
              <a:gdLst>
                <a:gd name="T0" fmla="*/ 26 w 29"/>
                <a:gd name="T1" fmla="*/ 51 h 51"/>
                <a:gd name="T2" fmla="*/ 3 w 29"/>
                <a:gd name="T3" fmla="*/ 51 h 51"/>
                <a:gd name="T4" fmla="*/ 0 w 29"/>
                <a:gd name="T5" fmla="*/ 48 h 51"/>
                <a:gd name="T6" fmla="*/ 0 w 29"/>
                <a:gd name="T7" fmla="*/ 3 h 51"/>
                <a:gd name="T8" fmla="*/ 3 w 29"/>
                <a:gd name="T9" fmla="*/ 0 h 51"/>
                <a:gd name="T10" fmla="*/ 26 w 29"/>
                <a:gd name="T11" fmla="*/ 0 h 51"/>
                <a:gd name="T12" fmla="*/ 29 w 29"/>
                <a:gd name="T13" fmla="*/ 3 h 51"/>
                <a:gd name="T14" fmla="*/ 29 w 29"/>
                <a:gd name="T15" fmla="*/ 48 h 51"/>
                <a:gd name="T16" fmla="*/ 26 w 29"/>
                <a:gd name="T17" fmla="*/ 51 h 51"/>
                <a:gd name="T18" fmla="*/ 6 w 29"/>
                <a:gd name="T19" fmla="*/ 45 h 51"/>
                <a:gd name="T20" fmla="*/ 23 w 29"/>
                <a:gd name="T21" fmla="*/ 45 h 51"/>
                <a:gd name="T22" fmla="*/ 23 w 29"/>
                <a:gd name="T23" fmla="*/ 5 h 51"/>
                <a:gd name="T24" fmla="*/ 6 w 29"/>
                <a:gd name="T25" fmla="*/ 5 h 51"/>
                <a:gd name="T26" fmla="*/ 6 w 29"/>
                <a:gd name="T27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1">
                  <a:moveTo>
                    <a:pt x="26" y="51"/>
                  </a:move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49"/>
                    <a:pt x="0" y="4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1"/>
                    <a:pt x="29" y="3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9"/>
                    <a:pt x="28" y="51"/>
                    <a:pt x="26" y="51"/>
                  </a:cubicBezTo>
                  <a:close/>
                  <a:moveTo>
                    <a:pt x="6" y="45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5"/>
            <p:cNvSpPr>
              <a:spLocks noEditPoints="1"/>
            </p:cNvSpPr>
            <p:nvPr/>
          </p:nvSpPr>
          <p:spPr bwMode="auto">
            <a:xfrm>
              <a:off x="6242050" y="3343275"/>
              <a:ext cx="111125" cy="330200"/>
            </a:xfrm>
            <a:custGeom>
              <a:avLst/>
              <a:gdLst>
                <a:gd name="T0" fmla="*/ 26 w 29"/>
                <a:gd name="T1" fmla="*/ 86 h 86"/>
                <a:gd name="T2" fmla="*/ 3 w 29"/>
                <a:gd name="T3" fmla="*/ 86 h 86"/>
                <a:gd name="T4" fmla="*/ 0 w 29"/>
                <a:gd name="T5" fmla="*/ 83 h 86"/>
                <a:gd name="T6" fmla="*/ 0 w 29"/>
                <a:gd name="T7" fmla="*/ 3 h 86"/>
                <a:gd name="T8" fmla="*/ 3 w 29"/>
                <a:gd name="T9" fmla="*/ 0 h 86"/>
                <a:gd name="T10" fmla="*/ 26 w 29"/>
                <a:gd name="T11" fmla="*/ 0 h 86"/>
                <a:gd name="T12" fmla="*/ 29 w 29"/>
                <a:gd name="T13" fmla="*/ 3 h 86"/>
                <a:gd name="T14" fmla="*/ 29 w 29"/>
                <a:gd name="T15" fmla="*/ 83 h 86"/>
                <a:gd name="T16" fmla="*/ 26 w 29"/>
                <a:gd name="T17" fmla="*/ 86 h 86"/>
                <a:gd name="T18" fmla="*/ 5 w 29"/>
                <a:gd name="T19" fmla="*/ 80 h 86"/>
                <a:gd name="T20" fmla="*/ 23 w 29"/>
                <a:gd name="T21" fmla="*/ 80 h 86"/>
                <a:gd name="T22" fmla="*/ 23 w 29"/>
                <a:gd name="T23" fmla="*/ 6 h 86"/>
                <a:gd name="T24" fmla="*/ 5 w 29"/>
                <a:gd name="T25" fmla="*/ 6 h 86"/>
                <a:gd name="T26" fmla="*/ 5 w 29"/>
                <a:gd name="T2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86">
                  <a:moveTo>
                    <a:pt x="26" y="86"/>
                  </a:moveTo>
                  <a:cubicBezTo>
                    <a:pt x="3" y="86"/>
                    <a:pt x="3" y="86"/>
                    <a:pt x="3" y="86"/>
                  </a:cubicBezTo>
                  <a:cubicBezTo>
                    <a:pt x="1" y="86"/>
                    <a:pt x="0" y="84"/>
                    <a:pt x="0" y="8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9" y="2"/>
                    <a:pt x="29" y="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4"/>
                    <a:pt x="27" y="86"/>
                    <a:pt x="26" y="86"/>
                  </a:cubicBezTo>
                  <a:close/>
                  <a:moveTo>
                    <a:pt x="5" y="80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5" y="6"/>
                    <a:pt x="5" y="6"/>
                    <a:pt x="5" y="6"/>
                  </a:cubicBezTo>
                  <a:lnTo>
                    <a:pt x="5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6"/>
            <p:cNvSpPr>
              <a:spLocks/>
            </p:cNvSpPr>
            <p:nvPr/>
          </p:nvSpPr>
          <p:spPr bwMode="auto">
            <a:xfrm>
              <a:off x="5840413" y="3186113"/>
              <a:ext cx="501650" cy="241300"/>
            </a:xfrm>
            <a:custGeom>
              <a:avLst/>
              <a:gdLst>
                <a:gd name="T0" fmla="*/ 105 w 131"/>
                <a:gd name="T1" fmla="*/ 0 h 63"/>
                <a:gd name="T2" fmla="*/ 105 w 131"/>
                <a:gd name="T3" fmla="*/ 4 h 63"/>
                <a:gd name="T4" fmla="*/ 122 w 131"/>
                <a:gd name="T5" fmla="*/ 4 h 63"/>
                <a:gd name="T6" fmla="*/ 83 w 131"/>
                <a:gd name="T7" fmla="*/ 40 h 63"/>
                <a:gd name="T8" fmla="*/ 49 w 131"/>
                <a:gd name="T9" fmla="*/ 14 h 63"/>
                <a:gd name="T10" fmla="*/ 45 w 131"/>
                <a:gd name="T11" fmla="*/ 14 h 63"/>
                <a:gd name="T12" fmla="*/ 1 w 131"/>
                <a:gd name="T13" fmla="*/ 58 h 63"/>
                <a:gd name="T14" fmla="*/ 1 w 131"/>
                <a:gd name="T15" fmla="*/ 62 h 63"/>
                <a:gd name="T16" fmla="*/ 3 w 131"/>
                <a:gd name="T17" fmla="*/ 63 h 63"/>
                <a:gd name="T18" fmla="*/ 5 w 131"/>
                <a:gd name="T19" fmla="*/ 62 h 63"/>
                <a:gd name="T20" fmla="*/ 47 w 131"/>
                <a:gd name="T21" fmla="*/ 20 h 63"/>
                <a:gd name="T22" fmla="*/ 81 w 131"/>
                <a:gd name="T23" fmla="*/ 46 h 63"/>
                <a:gd name="T24" fmla="*/ 85 w 131"/>
                <a:gd name="T25" fmla="*/ 46 h 63"/>
                <a:gd name="T26" fmla="*/ 126 w 131"/>
                <a:gd name="T27" fmla="*/ 8 h 63"/>
                <a:gd name="T28" fmla="*/ 125 w 131"/>
                <a:gd name="T29" fmla="*/ 26 h 63"/>
                <a:gd name="T30" fmla="*/ 129 w 131"/>
                <a:gd name="T31" fmla="*/ 26 h 63"/>
                <a:gd name="T32" fmla="*/ 131 w 131"/>
                <a:gd name="T33" fmla="*/ 0 h 63"/>
                <a:gd name="T34" fmla="*/ 105 w 131"/>
                <a:gd name="T3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63">
                  <a:moveTo>
                    <a:pt x="105" y="0"/>
                  </a:moveTo>
                  <a:cubicBezTo>
                    <a:pt x="105" y="4"/>
                    <a:pt x="105" y="4"/>
                    <a:pt x="105" y="4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3"/>
                    <a:pt x="46" y="13"/>
                    <a:pt x="45" y="14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59"/>
                    <a:pt x="0" y="61"/>
                    <a:pt x="1" y="62"/>
                  </a:cubicBezTo>
                  <a:cubicBezTo>
                    <a:pt x="2" y="62"/>
                    <a:pt x="2" y="63"/>
                    <a:pt x="3" y="63"/>
                  </a:cubicBezTo>
                  <a:cubicBezTo>
                    <a:pt x="4" y="63"/>
                    <a:pt x="4" y="62"/>
                    <a:pt x="5" y="62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2" y="47"/>
                    <a:pt x="84" y="47"/>
                    <a:pt x="85" y="46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0"/>
                    <a:pt x="131" y="0"/>
                    <a:pt x="131" y="0"/>
                  </a:cubicBezTo>
                  <a:lnTo>
                    <a:pt x="10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9" name="icon-pack.png" descr="icon-pack.png"/>
          <p:cNvPicPr>
            <a:picLocks noChangeAspect="1"/>
          </p:cNvPicPr>
          <p:nvPr/>
        </p:nvPicPr>
        <p:blipFill>
          <a:blip r:embed="rId3"/>
          <a:srcRect t="25288" b="10800"/>
          <a:stretch>
            <a:fillRect/>
          </a:stretch>
        </p:blipFill>
        <p:spPr>
          <a:xfrm>
            <a:off x="3984335" y="5238205"/>
            <a:ext cx="1566791" cy="6838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0" name="Picture 4" descr="C:\Users\f00213800\AppData\Roaming\eSpace_Desktop\UserData\f00213800\imagefiles\4BF2B7CB-F0E5-4692-9E4F-03A9B7CF9327.pn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E8EAED"/>
              </a:clrFrom>
              <a:clrTo>
                <a:srgbClr val="E8EAED">
                  <a:alpha val="0"/>
                </a:srgbClr>
              </a:clrTo>
            </a:clrChange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754" y="2854004"/>
            <a:ext cx="514289" cy="61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5710" y="2934156"/>
            <a:ext cx="557526" cy="341056"/>
          </a:xfrm>
          <a:prstGeom prst="rect">
            <a:avLst/>
          </a:prstGeom>
        </p:spPr>
      </p:pic>
      <p:sp>
        <p:nvSpPr>
          <p:cNvPr id="53" name="文本框 84"/>
          <p:cNvSpPr txBox="1"/>
          <p:nvPr/>
        </p:nvSpPr>
        <p:spPr>
          <a:xfrm>
            <a:off x="10316901" y="3353662"/>
            <a:ext cx="132625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914034">
              <a:lnSpc>
                <a:spcPct val="150000"/>
              </a:lnSpc>
              <a:defRPr/>
            </a:pPr>
            <a:r>
              <a:rPr lang="en-US" altLang="zh-CN" sz="1200" dirty="0" err="1">
                <a:latin typeface="+mn-lt"/>
                <a:ea typeface="+mn-ea"/>
                <a:cs typeface="+mn-ea"/>
                <a:sym typeface="Microsoft YaHei" panose="020B0503020204020204" pitchFamily="34" charset="-122"/>
              </a:rPr>
              <a:t>Atals</a:t>
            </a:r>
            <a:r>
              <a:rPr lang="en-US" altLang="zh-CN" sz="1200" dirty="0">
                <a:latin typeface="+mn-lt"/>
                <a:ea typeface="+mn-ea"/>
                <a:cs typeface="+mn-ea"/>
                <a:sym typeface="Microsoft YaHei" panose="020B0503020204020204" pitchFamily="34" charset="-122"/>
              </a:rPr>
              <a:t> 200DK </a:t>
            </a:r>
          </a:p>
          <a:p>
            <a:pPr algn="ctr" defTabSz="914034">
              <a:lnSpc>
                <a:spcPct val="150000"/>
              </a:lnSpc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Microsoft YaHei" panose="020B0503020204020204" pitchFamily="34" charset="-122"/>
              </a:rPr>
              <a:t>开发者套件</a:t>
            </a:r>
            <a:endParaRPr lang="en-US" altLang="zh-CN" sz="1200" dirty="0">
              <a:latin typeface="+mn-lt"/>
              <a:ea typeface="+mn-ea"/>
              <a:cs typeface="+mn-ea"/>
              <a:sym typeface="Microsoft YaHei" panose="020B0503020204020204" pitchFamily="34" charset="-122"/>
            </a:endParaRPr>
          </a:p>
          <a:p>
            <a:pPr algn="ctr" defTabSz="914034">
              <a:defRPr/>
            </a:pPr>
            <a:endParaRPr lang="en-US" sz="1200" dirty="0">
              <a:solidFill>
                <a:srgbClr val="1D1D1A"/>
              </a:solidFill>
              <a:latin typeface="+mn-lt"/>
              <a:ea typeface="+mn-ea"/>
              <a:cs typeface="Huawei Sans" panose="020C0503030203020204" pitchFamily="34" charset="0"/>
              <a:sym typeface="Helvetica Neue Medium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630031" y="413382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54899"/>
            <a:r>
              <a:rPr lang="zh-CN" altLang="en-US" sz="1400" b="1" dirty="0">
                <a:cs typeface="Huawei Sans" panose="020C0503030203020204" pitchFamily="34" charset="0"/>
              </a:rPr>
              <a:t>生态</a:t>
            </a:r>
          </a:p>
        </p:txBody>
      </p:sp>
      <p:sp>
        <p:nvSpPr>
          <p:cNvPr id="56" name="直接箭头连接符 27"/>
          <p:cNvSpPr/>
          <p:nvPr/>
        </p:nvSpPr>
        <p:spPr>
          <a:xfrm>
            <a:off x="11173769" y="4295778"/>
            <a:ext cx="225751" cy="2833"/>
          </a:xfrm>
          <a:prstGeom prst="line">
            <a:avLst/>
          </a:prstGeom>
          <a:ln w="12700" cap="rnd">
            <a:solidFill>
              <a:srgbClr val="C00000"/>
            </a:solidFill>
            <a:prstDash val="dash"/>
            <a:headEnd type="none"/>
            <a:tailEnd type="oval"/>
          </a:ln>
        </p:spPr>
        <p:txBody>
          <a:bodyPr lIns="33740" tIns="33740" rIns="33740" bIns="33740"/>
          <a:lstStyle/>
          <a:p>
            <a:pPr defTabSz="337962">
              <a:defRPr sz="3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87">
              <a:cs typeface="Huawei Sans" panose="020C0503030203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025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>
                <a:latin typeface="+mj-lt"/>
                <a:ea typeface="+mj-ea"/>
                <a:cs typeface="+mn-ea"/>
                <a:sym typeface="+mn-lt"/>
              </a:rPr>
              <a:t>Da Vinci</a:t>
            </a:r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架构构建澎湃</a:t>
            </a:r>
            <a:r>
              <a:rPr kumimoji="1" lang="en-US" altLang="zh-CN" dirty="0">
                <a:latin typeface="+mj-lt"/>
                <a:ea typeface="+mj-ea"/>
                <a:cs typeface="+mn-ea"/>
                <a:sym typeface="+mn-lt"/>
              </a:rPr>
              <a:t>AI</a:t>
            </a:r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算力</a:t>
            </a:r>
            <a:b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27075" y="1168134"/>
            <a:ext cx="10625735" cy="5012909"/>
            <a:chOff x="284334" y="1202696"/>
            <a:chExt cx="11622894" cy="4980477"/>
          </a:xfrm>
        </p:grpSpPr>
        <p:sp>
          <p:nvSpPr>
            <p:cNvPr id="4" name="Rectangle: Rounded Corners 6">
              <a:extLst>
                <a:ext uri="{FF2B5EF4-FFF2-40B4-BE49-F238E27FC236}">
                  <a16:creationId xmlns:a16="http://schemas.microsoft.com/office/drawing/2014/main" id="{F9849005-B5DB-434C-95CC-B9BB21787915}"/>
                </a:ext>
              </a:extLst>
            </p:cNvPr>
            <p:cNvSpPr/>
            <p:nvPr/>
          </p:nvSpPr>
          <p:spPr>
            <a:xfrm>
              <a:off x="284334" y="1212038"/>
              <a:ext cx="11622894" cy="4971135"/>
            </a:xfrm>
            <a:prstGeom prst="roundRect">
              <a:avLst>
                <a:gd name="adj" fmla="val 231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Rectangle: Top Corners Rounded 7">
              <a:extLst>
                <a:ext uri="{FF2B5EF4-FFF2-40B4-BE49-F238E27FC236}">
                  <a16:creationId xmlns:a16="http://schemas.microsoft.com/office/drawing/2014/main" id="{41BAA81E-475E-41DC-9D35-C9C496228651}"/>
                </a:ext>
              </a:extLst>
            </p:cNvPr>
            <p:cNvSpPr/>
            <p:nvPr/>
          </p:nvSpPr>
          <p:spPr>
            <a:xfrm rot="16200000" flipH="1">
              <a:off x="704912" y="788906"/>
              <a:ext cx="4980477" cy="5808057"/>
            </a:xfrm>
            <a:prstGeom prst="round2SameRect">
              <a:avLst>
                <a:gd name="adj1" fmla="val 2206"/>
                <a:gd name="adj2" fmla="val 0"/>
              </a:avLst>
            </a:prstGeom>
            <a:solidFill>
              <a:srgbClr val="E0E0E0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26747" y="2135571"/>
            <a:ext cx="80155" cy="1144689"/>
            <a:chOff x="478766" y="3444240"/>
            <a:chExt cx="177800" cy="25391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572621" y="3985002"/>
              <a:ext cx="0" cy="1484465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  <p:sp>
          <p:nvSpPr>
            <p:cNvPr id="8" name="椭圆 7"/>
            <p:cNvSpPr/>
            <p:nvPr/>
          </p:nvSpPr>
          <p:spPr>
            <a:xfrm>
              <a:off x="478766" y="4129631"/>
              <a:ext cx="177800" cy="1778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78766" y="5078781"/>
              <a:ext cx="177800" cy="1778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72621" y="3444240"/>
              <a:ext cx="0" cy="475237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  <p:cxnSp>
          <p:nvCxnSpPr>
            <p:cNvPr id="11" name="直接连接符 10"/>
            <p:cNvCxnSpPr/>
            <p:nvPr/>
          </p:nvCxnSpPr>
          <p:spPr>
            <a:xfrm>
              <a:off x="572621" y="5508152"/>
              <a:ext cx="0" cy="475237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</p:grpSp>
      <p:sp>
        <p:nvSpPr>
          <p:cNvPr id="12" name="矩形 11"/>
          <p:cNvSpPr/>
          <p:nvPr/>
        </p:nvSpPr>
        <p:spPr>
          <a:xfrm>
            <a:off x="1149213" y="2290595"/>
            <a:ext cx="2795414" cy="377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5">
              <a:lnSpc>
                <a:spcPct val="125000"/>
              </a:lnSpc>
              <a:defRPr/>
            </a:pPr>
            <a:r>
              <a:rPr lang="zh-CN" altLang="en-US" sz="1600" b="1" kern="0" dirty="0">
                <a:solidFill>
                  <a:srgbClr val="1D1D1A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单卡算力是友商的</a:t>
            </a:r>
            <a:r>
              <a:rPr lang="en-US" altLang="zh-CN" sz="1600" b="1" kern="0" dirty="0">
                <a:solidFill>
                  <a:srgbClr val="C7000B"/>
                </a:solidFill>
                <a:cs typeface="+mn-ea"/>
                <a:sym typeface="+mn-lt"/>
              </a:rPr>
              <a:t>1.33</a:t>
            </a:r>
            <a:r>
              <a:rPr lang="zh-CN" altLang="en-US" sz="1600" b="1" kern="0" dirty="0">
                <a:solidFill>
                  <a:srgbClr val="C7000B"/>
                </a:solidFill>
                <a:cs typeface="+mn-ea"/>
                <a:sym typeface="+mn-lt"/>
              </a:rPr>
              <a:t>倍</a:t>
            </a:r>
            <a:endParaRPr lang="en-US" altLang="zh-CN" sz="1600" b="1" kern="0" dirty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9213" y="2725839"/>
            <a:ext cx="3006128" cy="377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5">
              <a:lnSpc>
                <a:spcPct val="125000"/>
              </a:lnSpc>
              <a:defRPr/>
            </a:pPr>
            <a:r>
              <a:rPr lang="zh-CN" altLang="en-US" sz="1600" b="1" kern="0" dirty="0">
                <a:solidFill>
                  <a:srgbClr val="1D1D1A">
                    <a:lumMod val="75000"/>
                    <a:lumOff val="25000"/>
                  </a:srgbClr>
                </a:solidFill>
                <a:cs typeface="+mn-ea"/>
                <a:sym typeface="+mn-lt"/>
              </a:rPr>
              <a:t>单卡视频分析路数是友商</a:t>
            </a:r>
            <a:r>
              <a:rPr lang="en-US" altLang="zh-CN" sz="1600" b="1" kern="0" dirty="0">
                <a:solidFill>
                  <a:srgbClr val="C7000B"/>
                </a:solidFill>
                <a:cs typeface="+mn-ea"/>
                <a:sym typeface="+mn-lt"/>
              </a:rPr>
              <a:t>2</a:t>
            </a:r>
            <a:r>
              <a:rPr lang="zh-CN" altLang="en-US" sz="1600" b="1" kern="0" dirty="0">
                <a:solidFill>
                  <a:srgbClr val="C7000B"/>
                </a:solidFill>
                <a:cs typeface="+mn-ea"/>
                <a:sym typeface="+mn-lt"/>
              </a:rPr>
              <a:t>倍</a:t>
            </a:r>
            <a:endParaRPr lang="en-US" altLang="zh-CN" sz="1600" b="1" kern="0" dirty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14" name="TextBox 60"/>
          <p:cNvSpPr txBox="1"/>
          <p:nvPr/>
        </p:nvSpPr>
        <p:spPr>
          <a:xfrm>
            <a:off x="1277648" y="1359264"/>
            <a:ext cx="4418019" cy="42061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en-US" altLang="zh-CN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Atlas 300I</a:t>
            </a:r>
            <a:r>
              <a:rPr lang="zh-CN" altLang="en-US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2000" b="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业界领先视频分析推理卡</a:t>
            </a:r>
          </a:p>
        </p:txBody>
      </p:sp>
      <p:cxnSp>
        <p:nvCxnSpPr>
          <p:cNvPr id="15" name="直接连接符 14"/>
          <p:cNvCxnSpPr/>
          <p:nvPr/>
        </p:nvCxnSpPr>
        <p:spPr bwMode="auto">
          <a:xfrm>
            <a:off x="2050345" y="1808825"/>
            <a:ext cx="2520000" cy="0"/>
          </a:xfrm>
          <a:prstGeom prst="line">
            <a:avLst/>
          </a:prstGeom>
          <a:noFill/>
          <a:ln w="19050" cap="flat" cmpd="sng" algn="ctr">
            <a:solidFill>
              <a:srgbClr val="C8102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748212509"/>
              </p:ext>
            </p:extLst>
          </p:nvPr>
        </p:nvGraphicFramePr>
        <p:xfrm>
          <a:off x="1011777" y="3446119"/>
          <a:ext cx="2639481" cy="2175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图表 16"/>
          <p:cNvGraphicFramePr/>
          <p:nvPr>
            <p:extLst>
              <p:ext uri="{D42A27DB-BD31-4B8C-83A1-F6EECF244321}">
                <p14:modId xmlns:p14="http://schemas.microsoft.com/office/powerpoint/2010/main" val="2216014002"/>
              </p:ext>
            </p:extLst>
          </p:nvPr>
        </p:nvGraphicFramePr>
        <p:xfrm>
          <a:off x="3499617" y="3434469"/>
          <a:ext cx="2317968" cy="2175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矩形 17"/>
          <p:cNvSpPr/>
          <p:nvPr/>
        </p:nvSpPr>
        <p:spPr>
          <a:xfrm>
            <a:off x="1685309" y="5549991"/>
            <a:ext cx="1293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单卡算力</a:t>
            </a:r>
            <a:r>
              <a:rPr lang="en-US" altLang="zh-CN" sz="1200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@INT8</a:t>
            </a:r>
            <a:endParaRPr lang="zh-CN" altLang="en-US" sz="1200" b="1" i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18229" y="5549991"/>
            <a:ext cx="1877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单卡全高清视频分析路数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122" y="2195854"/>
            <a:ext cx="1516914" cy="1196002"/>
          </a:xfrm>
          <a:prstGeom prst="rect">
            <a:avLst/>
          </a:prstGeom>
        </p:spPr>
      </p:pic>
      <p:sp>
        <p:nvSpPr>
          <p:cNvPr id="21" name="TextBox 60"/>
          <p:cNvSpPr txBox="1"/>
          <p:nvPr/>
        </p:nvSpPr>
        <p:spPr>
          <a:xfrm>
            <a:off x="6726922" y="1353072"/>
            <a:ext cx="4179621" cy="39970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en-US" altLang="zh-CN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Atlas 300T</a:t>
            </a:r>
            <a:r>
              <a:rPr lang="zh-CN" altLang="en-US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2000" b="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业界领先算力训练卡</a:t>
            </a: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7495130" y="1808825"/>
            <a:ext cx="2520000" cy="0"/>
          </a:xfrm>
          <a:prstGeom prst="line">
            <a:avLst/>
          </a:prstGeom>
          <a:noFill/>
          <a:ln w="19050" cap="flat" cmpd="sng" algn="ctr">
            <a:solidFill>
              <a:srgbClr val="C8102E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3" name="直接连接符 47"/>
          <p:cNvCxnSpPr/>
          <p:nvPr/>
        </p:nvCxnSpPr>
        <p:spPr>
          <a:xfrm>
            <a:off x="8541739" y="3230956"/>
            <a:ext cx="2514037" cy="0"/>
          </a:xfrm>
          <a:prstGeom prst="line">
            <a:avLst/>
          </a:prstGeom>
          <a:noFill/>
          <a:ln w="6350" cap="flat" cmpd="sng" algn="ctr">
            <a:gradFill flip="none" rotWithShape="1">
              <a:gsLst>
                <a:gs pos="100000">
                  <a:srgbClr val="666666">
                    <a:alpha val="0"/>
                  </a:srgbClr>
                </a:gs>
                <a:gs pos="0">
                  <a:srgbClr val="666666">
                    <a:alpha val="7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/>
        </p:spPr>
      </p:cxnSp>
      <p:sp>
        <p:nvSpPr>
          <p:cNvPr id="24" name="矩形 23"/>
          <p:cNvSpPr/>
          <p:nvPr/>
        </p:nvSpPr>
        <p:spPr>
          <a:xfrm>
            <a:off x="9055112" y="3290321"/>
            <a:ext cx="1234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5">
              <a:defRPr/>
            </a:pPr>
            <a:r>
              <a:rPr lang="zh-CN" altLang="en-US" sz="1200" kern="0" dirty="0">
                <a:solidFill>
                  <a:srgbClr val="666666"/>
                </a:solidFill>
                <a:cs typeface="+mn-ea"/>
                <a:sym typeface="+mn-lt"/>
              </a:rPr>
              <a:t>业界</a:t>
            </a:r>
            <a:r>
              <a:rPr lang="en-US" altLang="zh-CN" sz="1200" kern="0" dirty="0">
                <a:solidFill>
                  <a:srgbClr val="666666"/>
                </a:solidFill>
                <a:cs typeface="+mn-ea"/>
                <a:sym typeface="+mn-lt"/>
              </a:rPr>
              <a:t>AI</a:t>
            </a:r>
            <a:r>
              <a:rPr lang="zh-CN" altLang="en-US" sz="1200" kern="0" dirty="0">
                <a:solidFill>
                  <a:srgbClr val="666666"/>
                </a:solidFill>
                <a:cs typeface="+mn-ea"/>
                <a:sym typeface="+mn-lt"/>
              </a:rPr>
              <a:t>训练卡</a:t>
            </a:r>
          </a:p>
        </p:txBody>
      </p:sp>
      <p:sp>
        <p:nvSpPr>
          <p:cNvPr id="25" name="矩形 24"/>
          <p:cNvSpPr/>
          <p:nvPr/>
        </p:nvSpPr>
        <p:spPr>
          <a:xfrm>
            <a:off x="9033395" y="2804433"/>
            <a:ext cx="251714" cy="427456"/>
          </a:xfrm>
          <a:prstGeom prst="rect">
            <a:avLst/>
          </a:prstGeom>
          <a:solidFill>
            <a:srgbClr val="B0B0B0"/>
          </a:solidFill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368418">
              <a:defRPr/>
            </a:pPr>
            <a:endParaRPr lang="zh-CN" altLang="en-US" sz="16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491923" y="2763803"/>
            <a:ext cx="251714" cy="466316"/>
          </a:xfrm>
          <a:prstGeom prst="rect">
            <a:avLst/>
          </a:prstGeom>
          <a:solidFill>
            <a:srgbClr val="B0B0B0"/>
          </a:solidFill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368418">
              <a:defRPr/>
            </a:pPr>
            <a:endParaRPr lang="zh-CN" altLang="en-US" sz="16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408982" y="2349815"/>
            <a:ext cx="284840" cy="888821"/>
          </a:xfrm>
          <a:prstGeom prst="rect">
            <a:avLst/>
          </a:prstGeom>
          <a:solidFill>
            <a:srgbClr val="C00000"/>
          </a:solidFill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368418">
              <a:defRPr/>
            </a:pPr>
            <a:endParaRPr lang="zh-CN" altLang="en-US" sz="16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911624" y="2530348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5">
              <a:defRPr/>
            </a:pPr>
            <a:r>
              <a:rPr lang="en-US" altLang="zh-CN" sz="1200" kern="0" dirty="0">
                <a:solidFill>
                  <a:srgbClr val="666666"/>
                </a:solidFill>
                <a:cs typeface="+mn-ea"/>
                <a:sym typeface="+mn-lt"/>
              </a:rPr>
              <a:t>112T</a:t>
            </a:r>
            <a:endParaRPr lang="zh-CN" altLang="en-US" sz="1200" kern="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381145" y="2481257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5">
              <a:defRPr/>
            </a:pPr>
            <a:r>
              <a:rPr lang="en-US" altLang="zh-CN" sz="1200" kern="0" dirty="0">
                <a:solidFill>
                  <a:srgbClr val="666666"/>
                </a:solidFill>
                <a:cs typeface="+mn-ea"/>
                <a:sym typeface="+mn-lt"/>
              </a:rPr>
              <a:t>125T</a:t>
            </a:r>
            <a:endParaRPr lang="zh-CN" altLang="en-US" sz="1200" kern="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303033" y="2084126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5">
              <a:defRPr/>
            </a:pPr>
            <a:r>
              <a:rPr lang="en-US" altLang="zh-CN" sz="1200" kern="0" dirty="0">
                <a:solidFill>
                  <a:srgbClr val="666666"/>
                </a:solidFill>
                <a:cs typeface="+mn-ea"/>
                <a:sym typeface="+mn-lt"/>
              </a:rPr>
              <a:t>280T</a:t>
            </a:r>
            <a:endParaRPr lang="zh-CN" altLang="en-US" sz="1200" kern="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950452" y="2373852"/>
            <a:ext cx="251714" cy="860714"/>
          </a:xfrm>
          <a:prstGeom prst="rect">
            <a:avLst/>
          </a:prstGeom>
          <a:solidFill>
            <a:srgbClr val="B0B0B0"/>
          </a:solidFill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368418">
              <a:defRPr/>
            </a:pPr>
            <a:endParaRPr lang="zh-CN" altLang="en-US" sz="16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47547" y="2108096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55">
              <a:defRPr/>
            </a:pPr>
            <a:r>
              <a:rPr lang="en-US" altLang="zh-CN" sz="1200" kern="0" dirty="0">
                <a:solidFill>
                  <a:srgbClr val="666666"/>
                </a:solidFill>
                <a:cs typeface="+mn-ea"/>
                <a:sym typeface="+mn-lt"/>
              </a:rPr>
              <a:t>280T</a:t>
            </a:r>
            <a:endParaRPr lang="zh-CN" altLang="en-US" sz="1200" kern="0" dirty="0">
              <a:solidFill>
                <a:srgbClr val="666666"/>
              </a:solidFill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774938" y="3848133"/>
            <a:ext cx="0" cy="198143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0089179" y="3290321"/>
            <a:ext cx="944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5">
              <a:defRPr/>
            </a:pPr>
            <a:r>
              <a:rPr lang="en-US" altLang="zh-CN" sz="1200" b="1" kern="0" dirty="0">
                <a:solidFill>
                  <a:srgbClr val="666666"/>
                </a:solidFill>
                <a:cs typeface="Huawei Sans" panose="020C0503030203020204" pitchFamily="34" charset="0"/>
                <a:sym typeface="+mn-lt"/>
              </a:rPr>
              <a:t>Atlas 300T</a:t>
            </a:r>
            <a:endParaRPr lang="zh-CN" altLang="en-US" sz="1200" b="1" kern="0" dirty="0">
              <a:solidFill>
                <a:srgbClr val="666666"/>
              </a:solidFill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61419" y="3858151"/>
            <a:ext cx="203132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kern="0" dirty="0">
                <a:solidFill>
                  <a:prstClr val="black"/>
                </a:solidFill>
                <a:cs typeface="+mn-ea"/>
                <a:sym typeface="+mn-lt"/>
              </a:rPr>
              <a:t>每时钟周期运转次数</a:t>
            </a:r>
            <a:endParaRPr lang="zh-CN" altLang="en-US" sz="1600" b="1" kern="0" dirty="0">
              <a:solidFill>
                <a:srgbClr val="C00000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rgbClr val="C7000B"/>
                </a:solidFill>
              </a:rPr>
              <a:t>131072</a:t>
            </a:r>
            <a:r>
              <a:rPr lang="zh-CN" altLang="en-US" sz="1400" dirty="0">
                <a:solidFill>
                  <a:srgbClr val="1D1D1A"/>
                </a:solidFill>
              </a:rPr>
              <a:t>次运算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4688" y="4600439"/>
            <a:ext cx="1106103" cy="129730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972223" y="3933303"/>
            <a:ext cx="2106667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kern="0" dirty="0">
                <a:solidFill>
                  <a:prstClr val="black"/>
                </a:solidFill>
                <a:cs typeface="+mn-ea"/>
                <a:sym typeface="+mn-lt"/>
              </a:rPr>
              <a:t>阶梯版</a:t>
            </a:r>
            <a:r>
              <a:rPr lang="en-US" altLang="zh-CN" sz="1600" b="1" kern="0" dirty="0">
                <a:solidFill>
                  <a:prstClr val="black"/>
                </a:solidFill>
                <a:cs typeface="+mn-ea"/>
                <a:sym typeface="+mn-lt"/>
              </a:rPr>
              <a:t>+</a:t>
            </a:r>
            <a:r>
              <a:rPr lang="zh-CN" altLang="en-US" sz="1600" b="1" kern="0" dirty="0">
                <a:solidFill>
                  <a:prstClr val="black"/>
                </a:solidFill>
                <a:cs typeface="+mn-ea"/>
                <a:sym typeface="+mn-lt"/>
              </a:rPr>
              <a:t>长短孔设计</a:t>
            </a:r>
            <a:endParaRPr lang="en-US" altLang="zh-CN" sz="1600" b="1" kern="0" dirty="0">
              <a:solidFill>
                <a:prstClr val="black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C7000B"/>
                </a:solidFill>
                <a:sym typeface="+mn-lt"/>
              </a:rPr>
              <a:t>1047uf</a:t>
            </a:r>
            <a:r>
              <a:rPr lang="zh-CN" altLang="en-US" sz="1200" dirty="0">
                <a:solidFill>
                  <a:srgbClr val="C7000B"/>
                </a:solidFill>
                <a:sym typeface="+mn-lt"/>
              </a:rPr>
              <a:t>电容</a:t>
            </a:r>
            <a:endParaRPr lang="en-US" altLang="zh-CN" sz="1200" dirty="0">
              <a:solidFill>
                <a:srgbClr val="C7000B"/>
              </a:solidFill>
              <a:sym typeface="+mn-lt"/>
            </a:endParaRPr>
          </a:p>
          <a:p>
            <a:pPr marL="285750" indent="-28575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C7000B"/>
                </a:solidFill>
                <a:sym typeface="+mn-lt"/>
              </a:rPr>
              <a:t>14</a:t>
            </a:r>
            <a:r>
              <a:rPr lang="zh-CN" altLang="en-US" sz="1200" dirty="0">
                <a:solidFill>
                  <a:srgbClr val="C7000B"/>
                </a:solidFill>
                <a:sym typeface="+mn-lt"/>
              </a:rPr>
              <a:t>相</a:t>
            </a:r>
            <a:r>
              <a:rPr lang="zh-CN" altLang="en-US" sz="1200" kern="0" dirty="0">
                <a:solidFill>
                  <a:srgbClr val="C7000B"/>
                </a:solidFill>
                <a:cs typeface="+mn-ea"/>
                <a:sym typeface="+mn-lt"/>
              </a:rPr>
              <a:t>电源</a:t>
            </a:r>
            <a:endParaRPr lang="en-US" altLang="zh-CN" sz="1200" kern="0" dirty="0">
              <a:solidFill>
                <a:srgbClr val="C7000B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20000"/>
              </a:lnSpc>
              <a:buSzPct val="50000"/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srgbClr val="C7000B"/>
                </a:solidFill>
                <a:sym typeface="+mn-lt"/>
              </a:rPr>
              <a:t>1000A/us</a:t>
            </a:r>
            <a:r>
              <a:rPr lang="zh-CN" altLang="en-US" sz="1200" kern="0" dirty="0">
                <a:solidFill>
                  <a:srgbClr val="C7000B"/>
                </a:solidFill>
                <a:cs typeface="+mn-ea"/>
                <a:sym typeface="+mn-lt"/>
              </a:rPr>
              <a:t>负载电流变化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194" y="4992996"/>
            <a:ext cx="1941871" cy="90475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509" y="2111772"/>
            <a:ext cx="1919176" cy="107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cs typeface="+mn-ea"/>
                <a:sym typeface="+mn-lt"/>
              </a:rPr>
              <a:t>极致散热，打造更优能效比</a:t>
            </a:r>
            <a:br>
              <a:rPr kumimoji="1" lang="zh-CN" altLang="en-US" dirty="0">
                <a:cs typeface="+mn-ea"/>
                <a:sym typeface="+mn-lt"/>
              </a:rPr>
            </a:br>
            <a:endParaRPr lang="zh-CN" altLang="en-US" dirty="0"/>
          </a:p>
        </p:txBody>
      </p:sp>
      <p:sp>
        <p:nvSpPr>
          <p:cNvPr id="4" name="TextBox 60"/>
          <p:cNvSpPr txBox="1"/>
          <p:nvPr/>
        </p:nvSpPr>
        <p:spPr>
          <a:xfrm>
            <a:off x="1484419" y="1433550"/>
            <a:ext cx="3312380" cy="39970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en-US" altLang="zh-CN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Atlas 200 AI</a:t>
            </a:r>
            <a:r>
              <a:rPr lang="zh-CN" altLang="en-US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加速模块</a:t>
            </a:r>
          </a:p>
        </p:txBody>
      </p:sp>
      <p:sp>
        <p:nvSpPr>
          <p:cNvPr id="5" name="TextBox 60"/>
          <p:cNvSpPr txBox="1"/>
          <p:nvPr/>
        </p:nvSpPr>
        <p:spPr>
          <a:xfrm>
            <a:off x="1484419" y="1769064"/>
            <a:ext cx="3312380" cy="39970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zh-CN" altLang="en-US" sz="1400" b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超低功耗使能端侧智能分析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808569" y="2199996"/>
            <a:ext cx="26640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0"/>
          <p:cNvSpPr txBox="1"/>
          <p:nvPr/>
        </p:nvSpPr>
        <p:spPr>
          <a:xfrm>
            <a:off x="772176" y="5226374"/>
            <a:ext cx="1352958" cy="50555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达芬奇架构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超高能效比</a:t>
            </a:r>
          </a:p>
        </p:txBody>
      </p:sp>
      <p:sp>
        <p:nvSpPr>
          <p:cNvPr id="8" name="矩形 7"/>
          <p:cNvSpPr/>
          <p:nvPr/>
        </p:nvSpPr>
        <p:spPr>
          <a:xfrm>
            <a:off x="733940" y="4987221"/>
            <a:ext cx="1440000" cy="206478"/>
          </a:xfrm>
          <a:prstGeom prst="rect">
            <a:avLst/>
          </a:prstGeom>
          <a:solidFill>
            <a:srgbClr val="E98C8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60584" y="4987221"/>
            <a:ext cx="1440000" cy="206478"/>
          </a:xfrm>
          <a:prstGeom prst="rect">
            <a:avLst/>
          </a:prstGeom>
          <a:solidFill>
            <a:srgbClr val="F08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65405" y="4990917"/>
            <a:ext cx="1440000" cy="206478"/>
          </a:xfrm>
          <a:prstGeom prst="rect">
            <a:avLst/>
          </a:prstGeom>
          <a:solidFill>
            <a:srgbClr val="B5B5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TextBox 60"/>
          <p:cNvSpPr txBox="1"/>
          <p:nvPr/>
        </p:nvSpPr>
        <p:spPr>
          <a:xfrm>
            <a:off x="2360585" y="5226374"/>
            <a:ext cx="1440000" cy="50555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四级功耗档位</a:t>
            </a:r>
            <a:endParaRPr lang="en-US" altLang="zh-CN" sz="1200" kern="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毫秒级休眠唤醒</a:t>
            </a:r>
          </a:p>
        </p:txBody>
      </p:sp>
      <p:sp>
        <p:nvSpPr>
          <p:cNvPr id="12" name="TextBox 60"/>
          <p:cNvSpPr txBox="1"/>
          <p:nvPr/>
        </p:nvSpPr>
        <p:spPr>
          <a:xfrm>
            <a:off x="3965406" y="5226374"/>
            <a:ext cx="1440000" cy="50555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宽温度适应性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828886" y="4404491"/>
            <a:ext cx="1297103" cy="6712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9967" tIns="179967" rIns="179967" bIns="179967" anchor="ctr">
            <a:spAutoFit/>
          </a:bodyPr>
          <a:lstStyle>
            <a:lvl1pPr algn="r" defTabSz="611480">
              <a:defRPr sz="16400" b="1">
                <a:solidFill>
                  <a:schemeClr val="accent5"/>
                </a:solidFill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marL="0" marR="0" lvl="0" indent="0" algn="ctr" defTabSz="6114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lang="en-US" altLang="zh-CN" sz="1200" b="0" kern="0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TOPS/W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3811596" y="4423550"/>
            <a:ext cx="1755629" cy="6404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9967" tIns="179967" rIns="179967" bIns="179967" anchor="ctr">
            <a:spAutoFit/>
          </a:bodyPr>
          <a:lstStyle>
            <a:lvl1pPr algn="r" defTabSz="611480">
              <a:defRPr sz="16400" b="1">
                <a:solidFill>
                  <a:schemeClr val="accent5"/>
                </a:solidFill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marL="0" marR="0" lvl="0" indent="0" algn="ctr" defTabSz="6114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-25~80 </a:t>
            </a:r>
            <a:r>
              <a:rPr lang="zh-CN" altLang="en-US" sz="1200" b="0" kern="0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℃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998638" y="4440986"/>
            <a:ext cx="2245098" cy="6404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9967" tIns="179967" rIns="179967" bIns="179967" anchor="ctr">
            <a:spAutoFit/>
          </a:bodyPr>
          <a:lstStyle>
            <a:lvl1pPr algn="r" defTabSz="611480">
              <a:defRPr sz="16400" b="1">
                <a:solidFill>
                  <a:schemeClr val="accent5"/>
                </a:solidFill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marL="0" marR="0" lvl="0" indent="0" algn="ctr" defTabSz="6114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&lt;100 </a:t>
            </a:r>
            <a:r>
              <a:rPr lang="en-US" altLang="zh-CN" sz="1800" kern="0" dirty="0" err="1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mW</a:t>
            </a:r>
            <a:r>
              <a:rPr lang="zh-CN" altLang="en-US" sz="1200" b="0" kern="0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休眠功耗</a:t>
            </a:r>
            <a:endParaRPr sz="1200" b="0" kern="0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169446" y="2743772"/>
            <a:ext cx="1958883" cy="1123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19" tIns="45709" rIns="91419" bIns="45709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122502" y="2752368"/>
            <a:ext cx="1958883" cy="1115911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  <a:effectLst/>
        </p:spPr>
        <p:txBody>
          <a:bodyPr vert="horz" wrap="square" lIns="91419" tIns="45709" rIns="91419" bIns="45709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19951" y="3505879"/>
            <a:ext cx="100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友商</a:t>
            </a:r>
            <a:r>
              <a:rPr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模块</a:t>
            </a:r>
            <a:endParaRPr lang="zh-CN" altLang="en-US" sz="1200" dirty="0">
              <a:solidFill>
                <a:srgbClr val="FFCC99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 bwMode="white">
          <a:xfrm>
            <a:off x="1176709" y="3466145"/>
            <a:ext cx="956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C7000B"/>
                </a:solidFill>
                <a:cs typeface="+mn-ea"/>
                <a:sym typeface="+mn-lt"/>
              </a:rPr>
              <a:t>Atlas 200</a:t>
            </a:r>
          </a:p>
        </p:txBody>
      </p:sp>
      <p:sp>
        <p:nvSpPr>
          <p:cNvPr id="21" name="文本框 20"/>
          <p:cNvSpPr txBox="1"/>
          <p:nvPr/>
        </p:nvSpPr>
        <p:spPr bwMode="white">
          <a:xfrm>
            <a:off x="1960392" y="2960090"/>
            <a:ext cx="863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C7000B"/>
                </a:solidFill>
                <a:cs typeface="+mn-ea"/>
                <a:sym typeface="+mn-lt"/>
              </a:rPr>
              <a:t>22 TOPS</a:t>
            </a:r>
            <a:endParaRPr lang="zh-CN" altLang="en-US" sz="1200" dirty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 bwMode="white">
          <a:xfrm>
            <a:off x="2664973" y="2954194"/>
            <a:ext cx="616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17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FF0000"/>
                </a:solidFill>
                <a:cs typeface="+mn-ea"/>
              </a:defRPr>
            </a:lvl1pPr>
          </a:lstStyle>
          <a:p>
            <a:r>
              <a:rPr lang="en-US" altLang="zh-CN" dirty="0">
                <a:solidFill>
                  <a:srgbClr val="C7000B"/>
                </a:solidFill>
                <a:sym typeface="+mn-lt"/>
              </a:rPr>
              <a:t>8 W</a:t>
            </a:r>
            <a:endParaRPr lang="zh-CN" altLang="en-US" dirty="0">
              <a:solidFill>
                <a:srgbClr val="C7000B"/>
              </a:solidFill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21254" y="2969507"/>
            <a:ext cx="926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cs typeface="+mn-ea"/>
                <a:sym typeface="+mn-lt"/>
              </a:rPr>
              <a:t>2.6 TOPS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114079" y="3245646"/>
            <a:ext cx="86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cs typeface="+mn-ea"/>
                <a:sym typeface="+mn-lt"/>
              </a:rPr>
              <a:t>7.5~15 W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 bwMode="white">
          <a:xfrm>
            <a:off x="1957626" y="3205132"/>
            <a:ext cx="863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17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FF0000"/>
                </a:solidFill>
                <a:cs typeface="+mn-ea"/>
              </a:defRPr>
            </a:lvl1pPr>
          </a:lstStyle>
          <a:p>
            <a:r>
              <a:rPr lang="en-US" altLang="zh-CN" dirty="0">
                <a:solidFill>
                  <a:srgbClr val="C7000B"/>
                </a:solidFill>
                <a:sym typeface="+mn-lt"/>
              </a:rPr>
              <a:t>11 TOPS</a:t>
            </a:r>
            <a:endParaRPr lang="zh-CN" altLang="en-US" dirty="0">
              <a:solidFill>
                <a:srgbClr val="C7000B"/>
              </a:solidFill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 bwMode="white">
          <a:xfrm>
            <a:off x="2664973" y="3198228"/>
            <a:ext cx="616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17" fontAlgn="base">
              <a:spcBef>
                <a:spcPct val="0"/>
              </a:spcBef>
              <a:spcAft>
                <a:spcPct val="0"/>
              </a:spcAft>
              <a:defRPr sz="1200">
                <a:solidFill>
                  <a:srgbClr val="FF0000"/>
                </a:solidFill>
                <a:cs typeface="+mn-ea"/>
              </a:defRPr>
            </a:lvl1pPr>
          </a:lstStyle>
          <a:p>
            <a:r>
              <a:rPr lang="en-US" altLang="zh-CN" dirty="0">
                <a:solidFill>
                  <a:srgbClr val="C7000B"/>
                </a:solidFill>
                <a:sym typeface="+mn-lt"/>
              </a:rPr>
              <a:t>4 W</a:t>
            </a:r>
            <a:endParaRPr lang="zh-CN" altLang="en-US" dirty="0">
              <a:solidFill>
                <a:srgbClr val="C7000B"/>
              </a:solidFill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2" y="2908923"/>
            <a:ext cx="1159691" cy="652327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3335662" y="3026899"/>
            <a:ext cx="756978" cy="405464"/>
            <a:chOff x="1906254" y="2807414"/>
            <a:chExt cx="756978" cy="405464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6254" y="2807414"/>
              <a:ext cx="756978" cy="405464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2249260" y="2923432"/>
              <a:ext cx="93328" cy="88509"/>
            </a:xfrm>
            <a:prstGeom prst="rect">
              <a:avLst/>
            </a:prstGeom>
            <a:solidFill>
              <a:srgbClr val="B6B9D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0" name="矩形 29"/>
          <p:cNvSpPr/>
          <p:nvPr/>
        </p:nvSpPr>
        <p:spPr bwMode="auto">
          <a:xfrm>
            <a:off x="1163619" y="3872729"/>
            <a:ext cx="1958883" cy="439324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</a:ln>
          <a:effectLst/>
        </p:spPr>
        <p:txBody>
          <a:bodyPr vert="horz" wrap="square" lIns="91419" tIns="45709" rIns="91419" bIns="45709" numCol="1" rtlCol="0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31" name="TextBox 60"/>
          <p:cNvSpPr txBox="1"/>
          <p:nvPr/>
        </p:nvSpPr>
        <p:spPr>
          <a:xfrm>
            <a:off x="1647705" y="3897725"/>
            <a:ext cx="1044576" cy="39970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en-US" altLang="zh-CN" sz="16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2 TOPS/W</a:t>
            </a:r>
            <a:endParaRPr lang="zh-CN" altLang="en-US" sz="1600" kern="0" dirty="0">
              <a:solidFill>
                <a:srgbClr val="C7000B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60"/>
          <p:cNvSpPr txBox="1"/>
          <p:nvPr/>
        </p:nvSpPr>
        <p:spPr bwMode="ltGray">
          <a:xfrm>
            <a:off x="3120893" y="3875489"/>
            <a:ext cx="1950740" cy="4219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en-US" altLang="zh-CN" sz="16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0.17~0.34 TOPS/W</a:t>
            </a:r>
            <a:endParaRPr lang="zh-CN" altLang="en-US" sz="1600" kern="0" dirty="0">
              <a:solidFill>
                <a:srgbClr val="C7000B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TextBox 60"/>
          <p:cNvSpPr txBox="1"/>
          <p:nvPr/>
        </p:nvSpPr>
        <p:spPr>
          <a:xfrm>
            <a:off x="1468685" y="2273546"/>
            <a:ext cx="3312380" cy="39970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zh-CN" altLang="en-US" sz="1600" b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能效比是业界产品的</a:t>
            </a:r>
            <a:r>
              <a:rPr lang="en-US" altLang="zh-CN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倍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12" y="2428263"/>
            <a:ext cx="2842058" cy="1598658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7736473" y="4320981"/>
            <a:ext cx="1799297" cy="1640684"/>
          </a:xfrm>
          <a:prstGeom prst="rect">
            <a:avLst/>
          </a:prstGeom>
          <a:solidFill>
            <a:sysClr val="window" lastClr="FFFFFF">
              <a:lumMod val="85000"/>
              <a:alpha val="5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6">
              <a:defRPr/>
            </a:pPr>
            <a:endParaRPr lang="en-US" sz="120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271561" y="2339027"/>
            <a:ext cx="689401" cy="689401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6">
              <a:defRPr/>
            </a:pPr>
            <a:endParaRPr lang="en-US" sz="1349" kern="0">
              <a:solidFill>
                <a:srgbClr val="C7000B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 bwMode="gray">
          <a:xfrm>
            <a:off x="10141018" y="2614509"/>
            <a:ext cx="901940" cy="279581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35986" rIns="35986" rtlCol="0" anchor="ctr" anchorCtr="0">
            <a:noAutofit/>
          </a:bodyPr>
          <a:lstStyle/>
          <a:p>
            <a:pPr algn="ctr" defTabSz="685526">
              <a:defRPr/>
            </a:pPr>
            <a:r>
              <a:rPr lang="en-US" sz="1599" b="1" kern="0" dirty="0">
                <a:solidFill>
                  <a:srgbClr val="C7000B"/>
                </a:solidFill>
                <a:cs typeface="+mn-ea"/>
                <a:sym typeface="+mn-lt"/>
              </a:rPr>
              <a:t>&lt;1.1</a:t>
            </a:r>
          </a:p>
        </p:txBody>
      </p:sp>
      <p:sp>
        <p:nvSpPr>
          <p:cNvPr id="41" name="椭圆 40"/>
          <p:cNvSpPr/>
          <p:nvPr/>
        </p:nvSpPr>
        <p:spPr>
          <a:xfrm>
            <a:off x="10283385" y="3169224"/>
            <a:ext cx="689401" cy="689401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6">
              <a:defRPr/>
            </a:pPr>
            <a:endParaRPr lang="en-US" sz="1349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 bwMode="gray">
          <a:xfrm>
            <a:off x="10178946" y="3439384"/>
            <a:ext cx="901940" cy="27958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35986" rIns="35986" rtlCol="0" anchor="ctr" anchorCtr="0">
            <a:noAutofit/>
          </a:bodyPr>
          <a:lstStyle/>
          <a:p>
            <a:pPr algn="ctr" defTabSz="685526">
              <a:defRPr/>
            </a:pPr>
            <a:r>
              <a:rPr lang="en-US" sz="1599" b="1" kern="0" dirty="0">
                <a:solidFill>
                  <a:srgbClr val="666666"/>
                </a:solidFill>
                <a:cs typeface="+mn-ea"/>
                <a:sym typeface="+mn-lt"/>
              </a:rPr>
              <a:t>1.5</a:t>
            </a:r>
          </a:p>
        </p:txBody>
      </p:sp>
      <p:sp>
        <p:nvSpPr>
          <p:cNvPr id="43" name="矩形 42"/>
          <p:cNvSpPr/>
          <p:nvPr/>
        </p:nvSpPr>
        <p:spPr>
          <a:xfrm>
            <a:off x="6381378" y="2358864"/>
            <a:ext cx="2401618" cy="41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989">
              <a:lnSpc>
                <a:spcPct val="125000"/>
              </a:lnSpc>
              <a:defRPr/>
            </a:pPr>
            <a:r>
              <a:rPr lang="en-US" altLang="zh-CN" sz="1799" b="1" kern="0" dirty="0">
                <a:solidFill>
                  <a:srgbClr val="666666"/>
                </a:solidFill>
                <a:cs typeface="+mn-ea"/>
                <a:sym typeface="+mn-lt"/>
              </a:rPr>
              <a:t>AI</a:t>
            </a:r>
            <a:r>
              <a:rPr lang="zh-CN" altLang="en-US" sz="1799" b="1" kern="0" dirty="0">
                <a:solidFill>
                  <a:srgbClr val="666666"/>
                </a:solidFill>
                <a:cs typeface="+mn-ea"/>
                <a:sym typeface="+mn-lt"/>
              </a:rPr>
              <a:t>集群</a:t>
            </a:r>
            <a:r>
              <a:rPr lang="en-US" altLang="zh-CN" sz="1799" b="1" kern="0" dirty="0">
                <a:solidFill>
                  <a:srgbClr val="C7000B"/>
                </a:solidFill>
                <a:cs typeface="+mn-ea"/>
                <a:sym typeface="+mn-lt"/>
              </a:rPr>
              <a:t>PUE</a:t>
            </a:r>
            <a:r>
              <a:rPr lang="zh-CN" altLang="en-US" sz="1799" b="1" kern="0" dirty="0">
                <a:solidFill>
                  <a:srgbClr val="C7000B"/>
                </a:solidFill>
                <a:cs typeface="+mn-ea"/>
                <a:sym typeface="+mn-lt"/>
              </a:rPr>
              <a:t>降低</a:t>
            </a:r>
            <a:r>
              <a:rPr lang="en-US" altLang="zh-CN" sz="1799" b="1" kern="0" dirty="0">
                <a:solidFill>
                  <a:srgbClr val="C7000B"/>
                </a:solidFill>
                <a:cs typeface="+mn-ea"/>
                <a:sym typeface="+mn-lt"/>
              </a:rPr>
              <a:t>~30%</a:t>
            </a:r>
          </a:p>
        </p:txBody>
      </p:sp>
      <p:sp>
        <p:nvSpPr>
          <p:cNvPr id="44" name="矩形 43"/>
          <p:cNvSpPr/>
          <p:nvPr/>
        </p:nvSpPr>
        <p:spPr>
          <a:xfrm>
            <a:off x="5870463" y="4319895"/>
            <a:ext cx="1799297" cy="1641771"/>
          </a:xfrm>
          <a:prstGeom prst="rect">
            <a:avLst/>
          </a:prstGeom>
          <a:solidFill>
            <a:sysClr val="window" lastClr="FFFFFF">
              <a:lumMod val="95000"/>
              <a:alpha val="38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6">
              <a:defRPr/>
            </a:pPr>
            <a:endParaRPr lang="en-US" sz="120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5" name="矩形 11"/>
          <p:cNvSpPr/>
          <p:nvPr/>
        </p:nvSpPr>
        <p:spPr>
          <a:xfrm>
            <a:off x="9219099" y="2610839"/>
            <a:ext cx="1068730" cy="215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sz="12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Atlas 900</a:t>
            </a:r>
          </a:p>
        </p:txBody>
      </p:sp>
      <p:sp>
        <p:nvSpPr>
          <p:cNvPr id="46" name="矩形 11"/>
          <p:cNvSpPr/>
          <p:nvPr/>
        </p:nvSpPr>
        <p:spPr>
          <a:xfrm>
            <a:off x="9313625" y="3292144"/>
            <a:ext cx="879676" cy="400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lang="zh-CN" altLang="en-US" sz="1200" kern="0" dirty="0">
                <a:solidFill>
                  <a:srgbClr val="1D1D1A">
                    <a:lumMod val="90000"/>
                    <a:lumOff val="10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业界</a:t>
            </a:r>
            <a:endParaRPr lang="en-US" altLang="zh-CN" sz="1200" kern="0" dirty="0">
              <a:solidFill>
                <a:srgbClr val="1D1D1A">
                  <a:lumMod val="90000"/>
                  <a:lumOff val="1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 hangingPunct="0">
              <a:defRPr/>
            </a:pPr>
            <a:r>
              <a:rPr lang="zh-CN" altLang="en-US" sz="1200" kern="0" dirty="0">
                <a:solidFill>
                  <a:srgbClr val="1D1D1A">
                    <a:lumMod val="90000"/>
                    <a:lumOff val="10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风冷集群</a:t>
            </a:r>
            <a:endParaRPr sz="1200" kern="0" dirty="0">
              <a:solidFill>
                <a:srgbClr val="1D1D1A">
                  <a:lumMod val="90000"/>
                  <a:lumOff val="1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矩形 11"/>
          <p:cNvSpPr/>
          <p:nvPr/>
        </p:nvSpPr>
        <p:spPr>
          <a:xfrm>
            <a:off x="10184755" y="2438677"/>
            <a:ext cx="869328" cy="215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lang="en-US" sz="12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PUE</a:t>
            </a:r>
            <a:endParaRPr sz="1200" kern="0" dirty="0">
              <a:solidFill>
                <a:srgbClr val="C7000B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矩形 11"/>
          <p:cNvSpPr/>
          <p:nvPr/>
        </p:nvSpPr>
        <p:spPr>
          <a:xfrm>
            <a:off x="10196579" y="3269004"/>
            <a:ext cx="869328" cy="215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lang="en-US" sz="1200" kern="0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PUE</a:t>
            </a:r>
            <a:endParaRPr sz="1200" kern="0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119713" y="5212343"/>
            <a:ext cx="715501" cy="400957"/>
            <a:chOff x="827663" y="1185341"/>
            <a:chExt cx="1359385" cy="761782"/>
          </a:xfrm>
          <a:solidFill>
            <a:srgbClr val="666666">
              <a:alpha val="51000"/>
            </a:srgbClr>
          </a:solidFill>
        </p:grpSpPr>
        <p:sp>
          <p:nvSpPr>
            <p:cNvPr id="50" name="Freeform 63"/>
            <p:cNvSpPr>
              <a:spLocks/>
            </p:cNvSpPr>
            <p:nvPr/>
          </p:nvSpPr>
          <p:spPr bwMode="auto">
            <a:xfrm flipH="1">
              <a:off x="827663" y="1185341"/>
              <a:ext cx="447105" cy="761782"/>
            </a:xfrm>
            <a:custGeom>
              <a:avLst/>
              <a:gdLst/>
              <a:ahLst/>
              <a:cxnLst>
                <a:cxn ang="0">
                  <a:pos x="4913" y="0"/>
                </a:cxn>
                <a:cxn ang="0">
                  <a:pos x="11380" y="9251"/>
                </a:cxn>
                <a:cxn ang="0">
                  <a:pos x="8661" y="9251"/>
                </a:cxn>
                <a:cxn ang="0">
                  <a:pos x="8667" y="9270"/>
                </a:cxn>
                <a:cxn ang="0">
                  <a:pos x="4712" y="9270"/>
                </a:cxn>
                <a:cxn ang="0">
                  <a:pos x="6491" y="16420"/>
                </a:cxn>
                <a:cxn ang="0">
                  <a:pos x="0" y="7132"/>
                </a:cxn>
                <a:cxn ang="0">
                  <a:pos x="6689" y="7132"/>
                </a:cxn>
                <a:cxn ang="0">
                  <a:pos x="4913" y="0"/>
                </a:cxn>
              </a:cxnLst>
              <a:rect l="0" t="0" r="r" b="b"/>
              <a:pathLst>
                <a:path w="11380" h="16420">
                  <a:moveTo>
                    <a:pt x="4913" y="0"/>
                  </a:moveTo>
                  <a:lnTo>
                    <a:pt x="11380" y="9251"/>
                  </a:lnTo>
                  <a:lnTo>
                    <a:pt x="8661" y="9251"/>
                  </a:lnTo>
                  <a:lnTo>
                    <a:pt x="8667" y="9270"/>
                  </a:lnTo>
                  <a:lnTo>
                    <a:pt x="4712" y="9270"/>
                  </a:lnTo>
                  <a:lnTo>
                    <a:pt x="6491" y="16420"/>
                  </a:lnTo>
                  <a:lnTo>
                    <a:pt x="0" y="7132"/>
                  </a:lnTo>
                  <a:lnTo>
                    <a:pt x="6689" y="7132"/>
                  </a:lnTo>
                  <a:lnTo>
                    <a:pt x="49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685526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63"/>
            <p:cNvSpPr>
              <a:spLocks/>
            </p:cNvSpPr>
            <p:nvPr/>
          </p:nvSpPr>
          <p:spPr bwMode="auto">
            <a:xfrm flipH="1">
              <a:off x="1283803" y="1185341"/>
              <a:ext cx="447105" cy="761782"/>
            </a:xfrm>
            <a:custGeom>
              <a:avLst/>
              <a:gdLst/>
              <a:ahLst/>
              <a:cxnLst>
                <a:cxn ang="0">
                  <a:pos x="4913" y="0"/>
                </a:cxn>
                <a:cxn ang="0">
                  <a:pos x="11380" y="9251"/>
                </a:cxn>
                <a:cxn ang="0">
                  <a:pos x="8661" y="9251"/>
                </a:cxn>
                <a:cxn ang="0">
                  <a:pos x="8667" y="9270"/>
                </a:cxn>
                <a:cxn ang="0">
                  <a:pos x="4712" y="9270"/>
                </a:cxn>
                <a:cxn ang="0">
                  <a:pos x="6491" y="16420"/>
                </a:cxn>
                <a:cxn ang="0">
                  <a:pos x="0" y="7132"/>
                </a:cxn>
                <a:cxn ang="0">
                  <a:pos x="6689" y="7132"/>
                </a:cxn>
                <a:cxn ang="0">
                  <a:pos x="4913" y="0"/>
                </a:cxn>
              </a:cxnLst>
              <a:rect l="0" t="0" r="r" b="b"/>
              <a:pathLst>
                <a:path w="11380" h="16420">
                  <a:moveTo>
                    <a:pt x="4913" y="0"/>
                  </a:moveTo>
                  <a:lnTo>
                    <a:pt x="11380" y="9251"/>
                  </a:lnTo>
                  <a:lnTo>
                    <a:pt x="8661" y="9251"/>
                  </a:lnTo>
                  <a:lnTo>
                    <a:pt x="8667" y="9270"/>
                  </a:lnTo>
                  <a:lnTo>
                    <a:pt x="4712" y="9270"/>
                  </a:lnTo>
                  <a:lnTo>
                    <a:pt x="6491" y="16420"/>
                  </a:lnTo>
                  <a:lnTo>
                    <a:pt x="0" y="7132"/>
                  </a:lnTo>
                  <a:lnTo>
                    <a:pt x="6689" y="7132"/>
                  </a:lnTo>
                  <a:lnTo>
                    <a:pt x="49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685526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 flipH="1">
              <a:off x="1739943" y="1185341"/>
              <a:ext cx="447105" cy="761782"/>
            </a:xfrm>
            <a:custGeom>
              <a:avLst/>
              <a:gdLst/>
              <a:ahLst/>
              <a:cxnLst>
                <a:cxn ang="0">
                  <a:pos x="4913" y="0"/>
                </a:cxn>
                <a:cxn ang="0">
                  <a:pos x="11380" y="9251"/>
                </a:cxn>
                <a:cxn ang="0">
                  <a:pos x="8661" y="9251"/>
                </a:cxn>
                <a:cxn ang="0">
                  <a:pos x="8667" y="9270"/>
                </a:cxn>
                <a:cxn ang="0">
                  <a:pos x="4712" y="9270"/>
                </a:cxn>
                <a:cxn ang="0">
                  <a:pos x="6491" y="16420"/>
                </a:cxn>
                <a:cxn ang="0">
                  <a:pos x="0" y="7132"/>
                </a:cxn>
                <a:cxn ang="0">
                  <a:pos x="6689" y="7132"/>
                </a:cxn>
                <a:cxn ang="0">
                  <a:pos x="4913" y="0"/>
                </a:cxn>
              </a:cxnLst>
              <a:rect l="0" t="0" r="r" b="b"/>
              <a:pathLst>
                <a:path w="11380" h="16420">
                  <a:moveTo>
                    <a:pt x="4913" y="0"/>
                  </a:moveTo>
                  <a:lnTo>
                    <a:pt x="11380" y="9251"/>
                  </a:lnTo>
                  <a:lnTo>
                    <a:pt x="8661" y="9251"/>
                  </a:lnTo>
                  <a:lnTo>
                    <a:pt x="8667" y="9270"/>
                  </a:lnTo>
                  <a:lnTo>
                    <a:pt x="4712" y="9270"/>
                  </a:lnTo>
                  <a:lnTo>
                    <a:pt x="6491" y="16420"/>
                  </a:lnTo>
                  <a:lnTo>
                    <a:pt x="0" y="7132"/>
                  </a:lnTo>
                  <a:lnTo>
                    <a:pt x="6689" y="7132"/>
                  </a:lnTo>
                  <a:lnTo>
                    <a:pt x="49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685526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109579" y="4433391"/>
            <a:ext cx="1195670" cy="400957"/>
            <a:chOff x="827663" y="1185341"/>
            <a:chExt cx="2271663" cy="761782"/>
          </a:xfrm>
          <a:solidFill>
            <a:srgbClr val="C00000">
              <a:alpha val="51000"/>
            </a:srgbClr>
          </a:solidFill>
        </p:grpSpPr>
        <p:sp>
          <p:nvSpPr>
            <p:cNvPr id="54" name="Freeform 63"/>
            <p:cNvSpPr>
              <a:spLocks/>
            </p:cNvSpPr>
            <p:nvPr/>
          </p:nvSpPr>
          <p:spPr bwMode="auto">
            <a:xfrm flipH="1">
              <a:off x="827663" y="1185341"/>
              <a:ext cx="447105" cy="761782"/>
            </a:xfrm>
            <a:custGeom>
              <a:avLst/>
              <a:gdLst/>
              <a:ahLst/>
              <a:cxnLst>
                <a:cxn ang="0">
                  <a:pos x="4913" y="0"/>
                </a:cxn>
                <a:cxn ang="0">
                  <a:pos x="11380" y="9251"/>
                </a:cxn>
                <a:cxn ang="0">
                  <a:pos x="8661" y="9251"/>
                </a:cxn>
                <a:cxn ang="0">
                  <a:pos x="8667" y="9270"/>
                </a:cxn>
                <a:cxn ang="0">
                  <a:pos x="4712" y="9270"/>
                </a:cxn>
                <a:cxn ang="0">
                  <a:pos x="6491" y="16420"/>
                </a:cxn>
                <a:cxn ang="0">
                  <a:pos x="0" y="7132"/>
                </a:cxn>
                <a:cxn ang="0">
                  <a:pos x="6689" y="7132"/>
                </a:cxn>
                <a:cxn ang="0">
                  <a:pos x="4913" y="0"/>
                </a:cxn>
              </a:cxnLst>
              <a:rect l="0" t="0" r="r" b="b"/>
              <a:pathLst>
                <a:path w="11380" h="16420">
                  <a:moveTo>
                    <a:pt x="4913" y="0"/>
                  </a:moveTo>
                  <a:lnTo>
                    <a:pt x="11380" y="9251"/>
                  </a:lnTo>
                  <a:lnTo>
                    <a:pt x="8661" y="9251"/>
                  </a:lnTo>
                  <a:lnTo>
                    <a:pt x="8667" y="9270"/>
                  </a:lnTo>
                  <a:lnTo>
                    <a:pt x="4712" y="9270"/>
                  </a:lnTo>
                  <a:lnTo>
                    <a:pt x="6491" y="16420"/>
                  </a:lnTo>
                  <a:lnTo>
                    <a:pt x="0" y="7132"/>
                  </a:lnTo>
                  <a:lnTo>
                    <a:pt x="6689" y="7132"/>
                  </a:lnTo>
                  <a:lnTo>
                    <a:pt x="49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685526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63"/>
            <p:cNvSpPr>
              <a:spLocks/>
            </p:cNvSpPr>
            <p:nvPr/>
          </p:nvSpPr>
          <p:spPr bwMode="auto">
            <a:xfrm flipH="1">
              <a:off x="1283803" y="1185341"/>
              <a:ext cx="447105" cy="761782"/>
            </a:xfrm>
            <a:custGeom>
              <a:avLst/>
              <a:gdLst/>
              <a:ahLst/>
              <a:cxnLst>
                <a:cxn ang="0">
                  <a:pos x="4913" y="0"/>
                </a:cxn>
                <a:cxn ang="0">
                  <a:pos x="11380" y="9251"/>
                </a:cxn>
                <a:cxn ang="0">
                  <a:pos x="8661" y="9251"/>
                </a:cxn>
                <a:cxn ang="0">
                  <a:pos x="8667" y="9270"/>
                </a:cxn>
                <a:cxn ang="0">
                  <a:pos x="4712" y="9270"/>
                </a:cxn>
                <a:cxn ang="0">
                  <a:pos x="6491" y="16420"/>
                </a:cxn>
                <a:cxn ang="0">
                  <a:pos x="0" y="7132"/>
                </a:cxn>
                <a:cxn ang="0">
                  <a:pos x="6689" y="7132"/>
                </a:cxn>
                <a:cxn ang="0">
                  <a:pos x="4913" y="0"/>
                </a:cxn>
              </a:cxnLst>
              <a:rect l="0" t="0" r="r" b="b"/>
              <a:pathLst>
                <a:path w="11380" h="16420">
                  <a:moveTo>
                    <a:pt x="4913" y="0"/>
                  </a:moveTo>
                  <a:lnTo>
                    <a:pt x="11380" y="9251"/>
                  </a:lnTo>
                  <a:lnTo>
                    <a:pt x="8661" y="9251"/>
                  </a:lnTo>
                  <a:lnTo>
                    <a:pt x="8667" y="9270"/>
                  </a:lnTo>
                  <a:lnTo>
                    <a:pt x="4712" y="9270"/>
                  </a:lnTo>
                  <a:lnTo>
                    <a:pt x="6491" y="16420"/>
                  </a:lnTo>
                  <a:lnTo>
                    <a:pt x="0" y="7132"/>
                  </a:lnTo>
                  <a:lnTo>
                    <a:pt x="6689" y="7132"/>
                  </a:lnTo>
                  <a:lnTo>
                    <a:pt x="49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685526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63"/>
            <p:cNvSpPr>
              <a:spLocks/>
            </p:cNvSpPr>
            <p:nvPr/>
          </p:nvSpPr>
          <p:spPr bwMode="auto">
            <a:xfrm flipH="1">
              <a:off x="1739943" y="1185341"/>
              <a:ext cx="447105" cy="761782"/>
            </a:xfrm>
            <a:custGeom>
              <a:avLst/>
              <a:gdLst/>
              <a:ahLst/>
              <a:cxnLst>
                <a:cxn ang="0">
                  <a:pos x="4913" y="0"/>
                </a:cxn>
                <a:cxn ang="0">
                  <a:pos x="11380" y="9251"/>
                </a:cxn>
                <a:cxn ang="0">
                  <a:pos x="8661" y="9251"/>
                </a:cxn>
                <a:cxn ang="0">
                  <a:pos x="8667" y="9270"/>
                </a:cxn>
                <a:cxn ang="0">
                  <a:pos x="4712" y="9270"/>
                </a:cxn>
                <a:cxn ang="0">
                  <a:pos x="6491" y="16420"/>
                </a:cxn>
                <a:cxn ang="0">
                  <a:pos x="0" y="7132"/>
                </a:cxn>
                <a:cxn ang="0">
                  <a:pos x="6689" y="7132"/>
                </a:cxn>
                <a:cxn ang="0">
                  <a:pos x="4913" y="0"/>
                </a:cxn>
              </a:cxnLst>
              <a:rect l="0" t="0" r="r" b="b"/>
              <a:pathLst>
                <a:path w="11380" h="16420">
                  <a:moveTo>
                    <a:pt x="4913" y="0"/>
                  </a:moveTo>
                  <a:lnTo>
                    <a:pt x="11380" y="9251"/>
                  </a:lnTo>
                  <a:lnTo>
                    <a:pt x="8661" y="9251"/>
                  </a:lnTo>
                  <a:lnTo>
                    <a:pt x="8667" y="9270"/>
                  </a:lnTo>
                  <a:lnTo>
                    <a:pt x="4712" y="9270"/>
                  </a:lnTo>
                  <a:lnTo>
                    <a:pt x="6491" y="16420"/>
                  </a:lnTo>
                  <a:lnTo>
                    <a:pt x="0" y="7132"/>
                  </a:lnTo>
                  <a:lnTo>
                    <a:pt x="6689" y="7132"/>
                  </a:lnTo>
                  <a:lnTo>
                    <a:pt x="49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685526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63"/>
            <p:cNvSpPr>
              <a:spLocks/>
            </p:cNvSpPr>
            <p:nvPr/>
          </p:nvSpPr>
          <p:spPr bwMode="auto">
            <a:xfrm flipH="1">
              <a:off x="2196083" y="1185341"/>
              <a:ext cx="447105" cy="761782"/>
            </a:xfrm>
            <a:custGeom>
              <a:avLst/>
              <a:gdLst/>
              <a:ahLst/>
              <a:cxnLst>
                <a:cxn ang="0">
                  <a:pos x="4913" y="0"/>
                </a:cxn>
                <a:cxn ang="0">
                  <a:pos x="11380" y="9251"/>
                </a:cxn>
                <a:cxn ang="0">
                  <a:pos x="8661" y="9251"/>
                </a:cxn>
                <a:cxn ang="0">
                  <a:pos x="8667" y="9270"/>
                </a:cxn>
                <a:cxn ang="0">
                  <a:pos x="4712" y="9270"/>
                </a:cxn>
                <a:cxn ang="0">
                  <a:pos x="6491" y="16420"/>
                </a:cxn>
                <a:cxn ang="0">
                  <a:pos x="0" y="7132"/>
                </a:cxn>
                <a:cxn ang="0">
                  <a:pos x="6689" y="7132"/>
                </a:cxn>
                <a:cxn ang="0">
                  <a:pos x="4913" y="0"/>
                </a:cxn>
              </a:cxnLst>
              <a:rect l="0" t="0" r="r" b="b"/>
              <a:pathLst>
                <a:path w="11380" h="16420">
                  <a:moveTo>
                    <a:pt x="4913" y="0"/>
                  </a:moveTo>
                  <a:lnTo>
                    <a:pt x="11380" y="9251"/>
                  </a:lnTo>
                  <a:lnTo>
                    <a:pt x="8661" y="9251"/>
                  </a:lnTo>
                  <a:lnTo>
                    <a:pt x="8667" y="9270"/>
                  </a:lnTo>
                  <a:lnTo>
                    <a:pt x="4712" y="9270"/>
                  </a:lnTo>
                  <a:lnTo>
                    <a:pt x="6491" y="16420"/>
                  </a:lnTo>
                  <a:lnTo>
                    <a:pt x="0" y="7132"/>
                  </a:lnTo>
                  <a:lnTo>
                    <a:pt x="6689" y="7132"/>
                  </a:lnTo>
                  <a:lnTo>
                    <a:pt x="49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685526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63"/>
            <p:cNvSpPr>
              <a:spLocks/>
            </p:cNvSpPr>
            <p:nvPr/>
          </p:nvSpPr>
          <p:spPr bwMode="auto">
            <a:xfrm flipH="1">
              <a:off x="2652221" y="1185341"/>
              <a:ext cx="447105" cy="761782"/>
            </a:xfrm>
            <a:custGeom>
              <a:avLst/>
              <a:gdLst/>
              <a:ahLst/>
              <a:cxnLst>
                <a:cxn ang="0">
                  <a:pos x="4913" y="0"/>
                </a:cxn>
                <a:cxn ang="0">
                  <a:pos x="11380" y="9251"/>
                </a:cxn>
                <a:cxn ang="0">
                  <a:pos x="8661" y="9251"/>
                </a:cxn>
                <a:cxn ang="0">
                  <a:pos x="8667" y="9270"/>
                </a:cxn>
                <a:cxn ang="0">
                  <a:pos x="4712" y="9270"/>
                </a:cxn>
                <a:cxn ang="0">
                  <a:pos x="6491" y="16420"/>
                </a:cxn>
                <a:cxn ang="0">
                  <a:pos x="0" y="7132"/>
                </a:cxn>
                <a:cxn ang="0">
                  <a:pos x="6689" y="7132"/>
                </a:cxn>
                <a:cxn ang="0">
                  <a:pos x="4913" y="0"/>
                </a:cxn>
              </a:cxnLst>
              <a:rect l="0" t="0" r="r" b="b"/>
              <a:pathLst>
                <a:path w="11380" h="16420">
                  <a:moveTo>
                    <a:pt x="4913" y="0"/>
                  </a:moveTo>
                  <a:lnTo>
                    <a:pt x="11380" y="9251"/>
                  </a:lnTo>
                  <a:lnTo>
                    <a:pt x="8661" y="9251"/>
                  </a:lnTo>
                  <a:lnTo>
                    <a:pt x="8667" y="9270"/>
                  </a:lnTo>
                  <a:lnTo>
                    <a:pt x="4712" y="9270"/>
                  </a:lnTo>
                  <a:lnTo>
                    <a:pt x="6491" y="16420"/>
                  </a:lnTo>
                  <a:lnTo>
                    <a:pt x="0" y="7132"/>
                  </a:lnTo>
                  <a:lnTo>
                    <a:pt x="6689" y="7132"/>
                  </a:lnTo>
                  <a:lnTo>
                    <a:pt x="49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pPr defTabSz="685526"/>
              <a:endParaRPr lang="zh-CN" altLang="en-US" sz="12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TextBox 60"/>
          <p:cNvSpPr txBox="1"/>
          <p:nvPr/>
        </p:nvSpPr>
        <p:spPr>
          <a:xfrm>
            <a:off x="5991736" y="3966370"/>
            <a:ext cx="1539988" cy="399553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39" tIns="8420" rIns="16839" bIns="8420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zh-CN" altLang="en-US" sz="1200" b="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单柜散热能力</a:t>
            </a:r>
          </a:p>
        </p:txBody>
      </p:sp>
      <p:sp>
        <p:nvSpPr>
          <p:cNvPr id="60" name="矩形 59"/>
          <p:cNvSpPr/>
          <p:nvPr/>
        </p:nvSpPr>
        <p:spPr>
          <a:xfrm>
            <a:off x="5886157" y="4026921"/>
            <a:ext cx="1783602" cy="27845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/>
            <a:endParaRPr lang="en-US" sz="12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61" name="矩形 11"/>
          <p:cNvSpPr/>
          <p:nvPr/>
        </p:nvSpPr>
        <p:spPr>
          <a:xfrm>
            <a:off x="5913875" y="4863480"/>
            <a:ext cx="911667" cy="24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lang="en-US" sz="1399" b="1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50 kW</a:t>
            </a:r>
            <a:endParaRPr sz="1399" b="1" kern="0" dirty="0">
              <a:solidFill>
                <a:srgbClr val="C7000B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矩形 11"/>
          <p:cNvSpPr/>
          <p:nvPr/>
        </p:nvSpPr>
        <p:spPr>
          <a:xfrm>
            <a:off x="5913875" y="5622745"/>
            <a:ext cx="911667" cy="24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lang="en-US" sz="1399" b="1" kern="0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30 kW</a:t>
            </a:r>
            <a:endParaRPr sz="1399" b="1" kern="0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587845" y="4320982"/>
            <a:ext cx="1799297" cy="1640684"/>
          </a:xfrm>
          <a:prstGeom prst="rect">
            <a:avLst/>
          </a:prstGeom>
          <a:solidFill>
            <a:sysClr val="window" lastClr="FFFFFF">
              <a:lumMod val="95000"/>
              <a:alpha val="38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6">
              <a:defRPr/>
            </a:pPr>
            <a:endParaRPr lang="en-US" sz="120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4" name="server_247517"/>
          <p:cNvSpPr>
            <a:spLocks noChangeAspect="1"/>
          </p:cNvSpPr>
          <p:nvPr/>
        </p:nvSpPr>
        <p:spPr bwMode="auto">
          <a:xfrm>
            <a:off x="7959959" y="4524920"/>
            <a:ext cx="221389" cy="294553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  <a:gd name="connsiteX117" fmla="*/ 325000 h 606722"/>
              <a:gd name="connsiteY117" fmla="*/ 325000 h 606722"/>
              <a:gd name="connsiteX118" fmla="*/ 325000 h 606722"/>
              <a:gd name="connsiteY118" fmla="*/ 325000 h 606722"/>
              <a:gd name="connsiteX119" fmla="*/ 325000 h 606722"/>
              <a:gd name="connsiteY119" fmla="*/ 325000 h 606722"/>
              <a:gd name="connsiteX120" fmla="*/ 325000 h 606722"/>
              <a:gd name="connsiteY120" fmla="*/ 325000 h 606722"/>
              <a:gd name="connsiteX121" fmla="*/ 325000 h 606722"/>
              <a:gd name="connsiteY121" fmla="*/ 325000 h 606722"/>
              <a:gd name="connsiteX122" fmla="*/ 325000 h 606722"/>
              <a:gd name="connsiteY122" fmla="*/ 325000 h 606722"/>
              <a:gd name="connsiteX123" fmla="*/ 325000 h 606722"/>
              <a:gd name="connsiteY123" fmla="*/ 325000 h 606722"/>
              <a:gd name="connsiteX124" fmla="*/ 325000 h 606722"/>
              <a:gd name="connsiteY124" fmla="*/ 325000 h 606722"/>
              <a:gd name="connsiteX125" fmla="*/ 325000 h 606722"/>
              <a:gd name="connsiteY125" fmla="*/ 325000 h 606722"/>
              <a:gd name="connsiteX126" fmla="*/ 325000 h 606722"/>
              <a:gd name="connsiteY126" fmla="*/ 325000 h 606722"/>
              <a:gd name="connsiteX127" fmla="*/ 325000 h 606722"/>
              <a:gd name="connsiteY127" fmla="*/ 325000 h 606722"/>
              <a:gd name="connsiteX128" fmla="*/ 325000 h 606722"/>
              <a:gd name="connsiteY128" fmla="*/ 325000 h 606722"/>
              <a:gd name="connsiteX129" fmla="*/ 325000 h 606722"/>
              <a:gd name="connsiteY129" fmla="*/ 325000 h 606722"/>
              <a:gd name="connsiteX130" fmla="*/ 325000 h 606722"/>
              <a:gd name="connsiteY130" fmla="*/ 325000 h 606722"/>
              <a:gd name="connsiteX131" fmla="*/ 325000 h 606722"/>
              <a:gd name="connsiteY131" fmla="*/ 325000 h 606722"/>
              <a:gd name="connsiteX132" fmla="*/ 325000 h 606722"/>
              <a:gd name="connsiteY132" fmla="*/ 325000 h 606722"/>
              <a:gd name="connsiteX133" fmla="*/ 325000 h 606722"/>
              <a:gd name="connsiteY133" fmla="*/ 325000 h 606722"/>
              <a:gd name="connsiteX134" fmla="*/ 325000 h 606722"/>
              <a:gd name="connsiteY134" fmla="*/ 325000 h 606722"/>
              <a:gd name="connsiteX135" fmla="*/ 325000 h 606722"/>
              <a:gd name="connsiteY135" fmla="*/ 325000 h 606722"/>
              <a:gd name="connsiteX136" fmla="*/ 325000 h 606722"/>
              <a:gd name="connsiteY136" fmla="*/ 325000 h 606722"/>
              <a:gd name="connsiteX137" fmla="*/ 325000 h 606722"/>
              <a:gd name="connsiteY137" fmla="*/ 325000 h 606722"/>
              <a:gd name="connsiteX138" fmla="*/ 325000 h 606722"/>
              <a:gd name="connsiteY138" fmla="*/ 325000 h 606722"/>
              <a:gd name="connsiteX139" fmla="*/ 325000 h 606722"/>
              <a:gd name="connsiteY139" fmla="*/ 325000 h 606722"/>
              <a:gd name="connsiteX140" fmla="*/ 325000 h 606722"/>
              <a:gd name="connsiteY140" fmla="*/ 325000 h 606722"/>
              <a:gd name="connsiteX141" fmla="*/ 325000 h 606722"/>
              <a:gd name="connsiteY141" fmla="*/ 325000 h 606722"/>
              <a:gd name="connsiteX142" fmla="*/ 325000 h 606722"/>
              <a:gd name="connsiteY142" fmla="*/ 325000 h 606722"/>
              <a:gd name="connsiteX143" fmla="*/ 325000 h 606722"/>
              <a:gd name="connsiteY143" fmla="*/ 325000 h 606722"/>
              <a:gd name="connsiteX144" fmla="*/ 325000 h 606722"/>
              <a:gd name="connsiteY144" fmla="*/ 325000 h 606722"/>
              <a:gd name="connsiteX145" fmla="*/ 325000 h 606722"/>
              <a:gd name="connsiteY145" fmla="*/ 325000 h 606722"/>
              <a:gd name="connsiteX146" fmla="*/ 325000 h 606722"/>
              <a:gd name="connsiteY146" fmla="*/ 325000 h 606722"/>
              <a:gd name="connsiteX147" fmla="*/ 325000 h 606722"/>
              <a:gd name="connsiteY147" fmla="*/ 325000 h 606722"/>
              <a:gd name="connsiteX148" fmla="*/ 325000 h 606722"/>
              <a:gd name="connsiteY148" fmla="*/ 325000 h 606722"/>
              <a:gd name="connsiteX149" fmla="*/ 325000 h 606722"/>
              <a:gd name="connsiteY149" fmla="*/ 325000 h 606722"/>
              <a:gd name="connsiteX150" fmla="*/ 325000 h 606722"/>
              <a:gd name="connsiteY150" fmla="*/ 325000 h 606722"/>
              <a:gd name="connsiteX151" fmla="*/ 325000 h 606722"/>
              <a:gd name="connsiteY151" fmla="*/ 325000 h 606722"/>
              <a:gd name="connsiteX152" fmla="*/ 325000 h 606722"/>
              <a:gd name="connsiteY152" fmla="*/ 325000 h 606722"/>
              <a:gd name="connsiteX153" fmla="*/ 325000 h 606722"/>
              <a:gd name="connsiteY153" fmla="*/ 325000 h 606722"/>
              <a:gd name="connsiteX154" fmla="*/ 325000 h 606722"/>
              <a:gd name="connsiteY154" fmla="*/ 325000 h 606722"/>
              <a:gd name="connsiteX155" fmla="*/ 325000 h 606722"/>
              <a:gd name="connsiteY155" fmla="*/ 325000 h 606722"/>
              <a:gd name="connsiteX156" fmla="*/ 325000 h 606722"/>
              <a:gd name="connsiteY156" fmla="*/ 325000 h 606722"/>
              <a:gd name="connsiteX157" fmla="*/ 325000 h 606722"/>
              <a:gd name="connsiteY157" fmla="*/ 325000 h 606722"/>
              <a:gd name="connsiteX158" fmla="*/ 325000 h 606722"/>
              <a:gd name="connsiteY158" fmla="*/ 325000 h 606722"/>
              <a:gd name="connsiteX159" fmla="*/ 325000 h 606722"/>
              <a:gd name="connsiteY159" fmla="*/ 325000 h 606722"/>
              <a:gd name="connsiteX160" fmla="*/ 325000 h 606722"/>
              <a:gd name="connsiteY160" fmla="*/ 325000 h 606722"/>
              <a:gd name="connsiteX161" fmla="*/ 325000 h 606722"/>
              <a:gd name="connsiteY161" fmla="*/ 325000 h 606722"/>
              <a:gd name="connsiteX162" fmla="*/ 325000 h 606722"/>
              <a:gd name="connsiteY162" fmla="*/ 325000 h 606722"/>
              <a:gd name="connsiteX163" fmla="*/ 325000 h 606722"/>
              <a:gd name="connsiteY163" fmla="*/ 325000 h 606722"/>
              <a:gd name="connsiteX164" fmla="*/ 325000 h 606722"/>
              <a:gd name="connsiteY164" fmla="*/ 325000 h 606722"/>
              <a:gd name="connsiteX165" fmla="*/ 325000 h 606722"/>
              <a:gd name="connsiteY165" fmla="*/ 325000 h 606722"/>
              <a:gd name="connsiteX166" fmla="*/ 325000 h 606722"/>
              <a:gd name="connsiteY166" fmla="*/ 325000 h 606722"/>
              <a:gd name="connsiteX167" fmla="*/ 325000 h 606722"/>
              <a:gd name="connsiteY167" fmla="*/ 325000 h 606722"/>
              <a:gd name="connsiteX168" fmla="*/ 325000 h 606722"/>
              <a:gd name="connsiteY168" fmla="*/ 325000 h 606722"/>
              <a:gd name="connsiteX169" fmla="*/ 325000 h 606722"/>
              <a:gd name="connsiteY169" fmla="*/ 325000 h 606722"/>
              <a:gd name="connsiteX170" fmla="*/ 325000 h 606722"/>
              <a:gd name="connsiteY170" fmla="*/ 325000 h 606722"/>
              <a:gd name="connsiteX171" fmla="*/ 325000 h 606722"/>
              <a:gd name="connsiteY171" fmla="*/ 325000 h 606722"/>
              <a:gd name="connsiteX172" fmla="*/ 325000 h 606722"/>
              <a:gd name="connsiteY172" fmla="*/ 325000 h 606722"/>
              <a:gd name="connsiteX173" fmla="*/ 325000 h 606722"/>
              <a:gd name="connsiteY173" fmla="*/ 325000 h 606722"/>
              <a:gd name="connsiteX174" fmla="*/ 325000 h 606722"/>
              <a:gd name="connsiteY174" fmla="*/ 325000 h 606722"/>
              <a:gd name="connsiteX175" fmla="*/ 325000 h 606722"/>
              <a:gd name="connsiteY175" fmla="*/ 325000 h 606722"/>
              <a:gd name="connsiteX176" fmla="*/ 325000 h 606722"/>
              <a:gd name="connsiteY176" fmla="*/ 325000 h 606722"/>
              <a:gd name="connsiteX177" fmla="*/ 325000 h 606722"/>
              <a:gd name="connsiteY177" fmla="*/ 325000 h 606722"/>
              <a:gd name="connsiteX178" fmla="*/ 325000 h 606722"/>
              <a:gd name="connsiteY178" fmla="*/ 325000 h 606722"/>
              <a:gd name="connsiteX179" fmla="*/ 325000 h 606722"/>
              <a:gd name="connsiteY179" fmla="*/ 325000 h 606722"/>
              <a:gd name="connsiteX180" fmla="*/ 325000 h 606722"/>
              <a:gd name="connsiteY180" fmla="*/ 325000 h 606722"/>
              <a:gd name="connsiteX181" fmla="*/ 325000 h 606722"/>
              <a:gd name="connsiteY181" fmla="*/ 325000 h 606722"/>
              <a:gd name="connsiteX182" fmla="*/ 325000 h 606722"/>
              <a:gd name="connsiteY182" fmla="*/ 325000 h 606722"/>
              <a:gd name="connsiteX183" fmla="*/ 325000 h 606722"/>
              <a:gd name="connsiteY183" fmla="*/ 325000 h 606722"/>
              <a:gd name="connsiteX184" fmla="*/ 325000 h 606722"/>
              <a:gd name="connsiteY184" fmla="*/ 325000 h 606722"/>
              <a:gd name="connsiteX185" fmla="*/ 325000 h 606722"/>
              <a:gd name="connsiteY185" fmla="*/ 325000 h 606722"/>
              <a:gd name="connsiteX186" fmla="*/ 325000 h 606722"/>
              <a:gd name="connsiteY186" fmla="*/ 325000 h 606722"/>
              <a:gd name="connsiteX187" fmla="*/ 325000 h 606722"/>
              <a:gd name="connsiteY187" fmla="*/ 325000 h 606722"/>
              <a:gd name="connsiteX188" fmla="*/ 325000 h 606722"/>
              <a:gd name="connsiteY188" fmla="*/ 325000 h 606722"/>
              <a:gd name="connsiteX189" fmla="*/ 325000 h 606722"/>
              <a:gd name="connsiteY189" fmla="*/ 325000 h 606722"/>
              <a:gd name="connsiteX190" fmla="*/ 325000 h 606722"/>
              <a:gd name="connsiteY190" fmla="*/ 325000 h 606722"/>
              <a:gd name="connsiteX191" fmla="*/ 325000 h 606722"/>
              <a:gd name="connsiteY191" fmla="*/ 325000 h 606722"/>
              <a:gd name="connsiteX192" fmla="*/ 325000 h 606722"/>
              <a:gd name="connsiteY192" fmla="*/ 325000 h 606722"/>
              <a:gd name="connsiteX193" fmla="*/ 325000 h 606722"/>
              <a:gd name="connsiteY193" fmla="*/ 325000 h 606722"/>
              <a:gd name="connsiteX194" fmla="*/ 325000 h 606722"/>
              <a:gd name="connsiteY194" fmla="*/ 325000 h 606722"/>
              <a:gd name="connsiteX195" fmla="*/ 325000 h 606722"/>
              <a:gd name="connsiteY195" fmla="*/ 325000 h 606722"/>
              <a:gd name="connsiteX196" fmla="*/ 325000 h 606722"/>
              <a:gd name="connsiteY196" fmla="*/ 325000 h 606722"/>
              <a:gd name="connsiteX197" fmla="*/ 325000 h 606722"/>
              <a:gd name="connsiteY197" fmla="*/ 325000 h 606722"/>
              <a:gd name="connsiteX198" fmla="*/ 325000 h 606722"/>
              <a:gd name="connsiteY198" fmla="*/ 325000 h 606722"/>
              <a:gd name="connsiteX199" fmla="*/ 325000 h 606722"/>
              <a:gd name="connsiteY199" fmla="*/ 325000 h 606722"/>
              <a:gd name="connsiteX200" fmla="*/ 325000 h 606722"/>
              <a:gd name="connsiteY200" fmla="*/ 325000 h 606722"/>
              <a:gd name="connsiteX201" fmla="*/ 325000 h 606722"/>
              <a:gd name="connsiteY201" fmla="*/ 325000 h 606722"/>
              <a:gd name="connsiteX202" fmla="*/ 325000 h 606722"/>
              <a:gd name="connsiteY202" fmla="*/ 325000 h 606722"/>
              <a:gd name="connsiteX203" fmla="*/ 325000 h 606722"/>
              <a:gd name="connsiteY203" fmla="*/ 325000 h 606722"/>
              <a:gd name="connsiteX204" fmla="*/ 325000 h 606722"/>
              <a:gd name="connsiteY204" fmla="*/ 325000 h 606722"/>
              <a:gd name="connsiteX205" fmla="*/ 325000 h 606722"/>
              <a:gd name="connsiteY205" fmla="*/ 325000 h 606722"/>
              <a:gd name="connsiteX206" fmla="*/ 325000 h 606722"/>
              <a:gd name="connsiteY206" fmla="*/ 325000 h 606722"/>
              <a:gd name="connsiteX207" fmla="*/ 325000 h 606722"/>
              <a:gd name="connsiteY207" fmla="*/ 325000 h 606722"/>
              <a:gd name="connsiteX208" fmla="*/ 325000 h 606722"/>
              <a:gd name="connsiteY208" fmla="*/ 325000 h 606722"/>
              <a:gd name="connsiteX209" fmla="*/ 325000 h 606722"/>
              <a:gd name="connsiteY209" fmla="*/ 325000 h 606722"/>
              <a:gd name="connsiteX210" fmla="*/ 325000 h 606722"/>
              <a:gd name="connsiteY210" fmla="*/ 325000 h 606722"/>
              <a:gd name="connsiteX211" fmla="*/ 325000 h 606722"/>
              <a:gd name="connsiteY211" fmla="*/ 325000 h 606722"/>
              <a:gd name="connsiteX212" fmla="*/ 325000 h 606722"/>
              <a:gd name="connsiteY212" fmla="*/ 325000 h 606722"/>
              <a:gd name="connsiteX213" fmla="*/ 325000 h 606722"/>
              <a:gd name="connsiteY213" fmla="*/ 325000 h 606722"/>
              <a:gd name="connsiteX214" fmla="*/ 325000 h 606722"/>
              <a:gd name="connsiteY214" fmla="*/ 325000 h 606722"/>
              <a:gd name="connsiteX215" fmla="*/ 325000 h 606722"/>
              <a:gd name="connsiteY215" fmla="*/ 325000 h 606722"/>
              <a:gd name="connsiteX216" fmla="*/ 325000 h 606722"/>
              <a:gd name="connsiteY216" fmla="*/ 325000 h 606722"/>
              <a:gd name="connsiteX217" fmla="*/ 325000 h 606722"/>
              <a:gd name="connsiteY217" fmla="*/ 325000 h 606722"/>
              <a:gd name="connsiteX218" fmla="*/ 325000 h 606722"/>
              <a:gd name="connsiteY218" fmla="*/ 325000 h 606722"/>
              <a:gd name="connsiteX219" fmla="*/ 325000 h 606722"/>
              <a:gd name="connsiteY219" fmla="*/ 325000 h 606722"/>
              <a:gd name="connsiteX220" fmla="*/ 325000 h 606722"/>
              <a:gd name="connsiteY220" fmla="*/ 325000 h 606722"/>
              <a:gd name="connsiteX221" fmla="*/ 325000 h 606722"/>
              <a:gd name="connsiteY221" fmla="*/ 325000 h 606722"/>
              <a:gd name="connsiteX222" fmla="*/ 325000 h 606722"/>
              <a:gd name="connsiteY222" fmla="*/ 325000 h 606722"/>
              <a:gd name="connsiteX223" fmla="*/ 325000 h 606722"/>
              <a:gd name="connsiteY223" fmla="*/ 325000 h 606722"/>
              <a:gd name="connsiteX224" fmla="*/ 325000 h 606722"/>
              <a:gd name="connsiteY224" fmla="*/ 325000 h 606722"/>
              <a:gd name="connsiteX225" fmla="*/ 325000 h 606722"/>
              <a:gd name="connsiteY225" fmla="*/ 325000 h 606722"/>
              <a:gd name="connsiteX226" fmla="*/ 325000 h 606722"/>
              <a:gd name="connsiteY226" fmla="*/ 325000 h 606722"/>
              <a:gd name="connsiteX227" fmla="*/ 325000 h 606722"/>
              <a:gd name="connsiteY227" fmla="*/ 325000 h 606722"/>
              <a:gd name="connsiteX228" fmla="*/ 325000 h 606722"/>
              <a:gd name="connsiteY228" fmla="*/ 325000 h 606722"/>
              <a:gd name="connsiteX229" fmla="*/ 325000 h 606722"/>
              <a:gd name="connsiteY229" fmla="*/ 325000 h 606722"/>
              <a:gd name="connsiteX230" fmla="*/ 325000 h 606722"/>
              <a:gd name="connsiteY230" fmla="*/ 325000 h 606722"/>
              <a:gd name="connsiteX231" fmla="*/ 325000 h 606722"/>
              <a:gd name="connsiteY231" fmla="*/ 325000 h 606722"/>
              <a:gd name="connsiteX232" fmla="*/ 325000 h 606722"/>
              <a:gd name="connsiteY232" fmla="*/ 325000 h 606722"/>
              <a:gd name="connsiteX233" fmla="*/ 325000 h 606722"/>
              <a:gd name="connsiteY233" fmla="*/ 325000 h 606722"/>
              <a:gd name="connsiteX234" fmla="*/ 325000 h 606722"/>
              <a:gd name="connsiteY234" fmla="*/ 325000 h 606722"/>
              <a:gd name="connsiteX235" fmla="*/ 325000 h 606722"/>
              <a:gd name="connsiteY235" fmla="*/ 325000 h 606722"/>
              <a:gd name="connsiteX236" fmla="*/ 325000 h 606722"/>
              <a:gd name="connsiteY236" fmla="*/ 325000 h 606722"/>
              <a:gd name="connsiteX237" fmla="*/ 325000 h 606722"/>
              <a:gd name="connsiteY237" fmla="*/ 325000 h 606722"/>
              <a:gd name="connsiteX238" fmla="*/ 325000 h 606722"/>
              <a:gd name="connsiteY238" fmla="*/ 325000 h 606722"/>
              <a:gd name="connsiteX239" fmla="*/ 325000 h 606722"/>
              <a:gd name="connsiteY239" fmla="*/ 325000 h 606722"/>
              <a:gd name="connsiteX240" fmla="*/ 325000 h 606722"/>
              <a:gd name="connsiteY240" fmla="*/ 325000 h 606722"/>
              <a:gd name="connsiteX241" fmla="*/ 325000 h 606722"/>
              <a:gd name="connsiteY241" fmla="*/ 325000 h 606722"/>
              <a:gd name="connsiteX242" fmla="*/ 325000 h 606722"/>
              <a:gd name="connsiteY242" fmla="*/ 325000 h 606722"/>
              <a:gd name="connsiteX243" fmla="*/ 325000 h 606722"/>
              <a:gd name="connsiteY243" fmla="*/ 325000 h 606722"/>
              <a:gd name="connsiteX244" fmla="*/ 325000 h 606722"/>
              <a:gd name="connsiteY244" fmla="*/ 325000 h 606722"/>
              <a:gd name="connsiteX245" fmla="*/ 325000 h 606722"/>
              <a:gd name="connsiteY245" fmla="*/ 325000 h 606722"/>
              <a:gd name="connsiteX246" fmla="*/ 325000 h 606722"/>
              <a:gd name="connsiteY246" fmla="*/ 325000 h 606722"/>
              <a:gd name="connsiteX247" fmla="*/ 325000 h 606722"/>
              <a:gd name="connsiteY247" fmla="*/ 325000 h 606722"/>
              <a:gd name="connsiteX248" fmla="*/ 325000 h 606722"/>
              <a:gd name="connsiteY248" fmla="*/ 325000 h 606722"/>
              <a:gd name="connsiteX249" fmla="*/ 325000 h 606722"/>
              <a:gd name="connsiteY249" fmla="*/ 325000 h 606722"/>
              <a:gd name="connsiteX250" fmla="*/ 325000 h 606722"/>
              <a:gd name="connsiteY250" fmla="*/ 325000 h 606722"/>
              <a:gd name="connsiteX251" fmla="*/ 325000 h 606722"/>
              <a:gd name="connsiteY251" fmla="*/ 325000 h 606722"/>
              <a:gd name="connsiteX252" fmla="*/ 325000 h 606722"/>
              <a:gd name="connsiteY252" fmla="*/ 325000 h 606722"/>
              <a:gd name="connsiteX253" fmla="*/ 325000 h 606722"/>
              <a:gd name="connsiteY253" fmla="*/ 325000 h 606722"/>
              <a:gd name="connsiteX254" fmla="*/ 325000 h 606722"/>
              <a:gd name="connsiteY254" fmla="*/ 325000 h 606722"/>
              <a:gd name="connsiteX255" fmla="*/ 325000 h 606722"/>
              <a:gd name="connsiteY255" fmla="*/ 325000 h 606722"/>
              <a:gd name="connsiteX256" fmla="*/ 325000 h 606722"/>
              <a:gd name="connsiteY256" fmla="*/ 325000 h 606722"/>
              <a:gd name="connsiteX257" fmla="*/ 325000 h 606722"/>
              <a:gd name="connsiteY257" fmla="*/ 325000 h 606722"/>
              <a:gd name="connsiteX258" fmla="*/ 325000 h 606722"/>
              <a:gd name="connsiteY258" fmla="*/ 325000 h 606722"/>
              <a:gd name="connsiteX259" fmla="*/ 325000 h 606722"/>
              <a:gd name="connsiteY259" fmla="*/ 325000 h 606722"/>
              <a:gd name="connsiteX260" fmla="*/ 325000 h 606722"/>
              <a:gd name="connsiteY260" fmla="*/ 325000 h 606722"/>
              <a:gd name="connsiteX261" fmla="*/ 325000 h 606722"/>
              <a:gd name="connsiteY261" fmla="*/ 325000 h 606722"/>
              <a:gd name="connsiteX262" fmla="*/ 325000 h 606722"/>
              <a:gd name="connsiteY262" fmla="*/ 325000 h 606722"/>
              <a:gd name="connsiteX263" fmla="*/ 325000 h 606722"/>
              <a:gd name="connsiteY263" fmla="*/ 325000 h 606722"/>
              <a:gd name="connsiteX264" fmla="*/ 325000 h 606722"/>
              <a:gd name="connsiteY264" fmla="*/ 325000 h 606722"/>
              <a:gd name="connsiteX265" fmla="*/ 325000 h 606722"/>
              <a:gd name="connsiteY265" fmla="*/ 325000 h 606722"/>
              <a:gd name="connsiteX266" fmla="*/ 325000 h 606722"/>
              <a:gd name="connsiteY266" fmla="*/ 325000 h 606722"/>
              <a:gd name="connsiteX267" fmla="*/ 325000 h 606722"/>
              <a:gd name="connsiteY267" fmla="*/ 325000 h 606722"/>
              <a:gd name="connsiteX268" fmla="*/ 325000 h 606722"/>
              <a:gd name="connsiteY268" fmla="*/ 325000 h 606722"/>
              <a:gd name="connsiteX269" fmla="*/ 325000 h 606722"/>
              <a:gd name="connsiteY269" fmla="*/ 325000 h 606722"/>
              <a:gd name="connsiteX270" fmla="*/ 325000 h 606722"/>
              <a:gd name="connsiteY270" fmla="*/ 325000 h 606722"/>
              <a:gd name="connsiteX271" fmla="*/ 325000 h 606722"/>
              <a:gd name="connsiteY271" fmla="*/ 325000 h 606722"/>
              <a:gd name="connsiteX272" fmla="*/ 325000 h 606722"/>
              <a:gd name="connsiteY272" fmla="*/ 325000 h 606722"/>
              <a:gd name="connsiteX273" fmla="*/ 325000 h 606722"/>
              <a:gd name="connsiteY273" fmla="*/ 325000 h 606722"/>
              <a:gd name="connsiteX274" fmla="*/ 325000 h 606722"/>
              <a:gd name="connsiteY274" fmla="*/ 325000 h 606722"/>
              <a:gd name="connsiteX275" fmla="*/ 325000 h 606722"/>
              <a:gd name="connsiteY275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609614" h="608697">
                <a:moveTo>
                  <a:pt x="442480" y="510611"/>
                </a:moveTo>
                <a:cubicBezTo>
                  <a:pt x="447917" y="510611"/>
                  <a:pt x="452324" y="514987"/>
                  <a:pt x="452324" y="520385"/>
                </a:cubicBezTo>
                <a:cubicBezTo>
                  <a:pt x="452324" y="525783"/>
                  <a:pt x="447917" y="530159"/>
                  <a:pt x="442480" y="530159"/>
                </a:cubicBezTo>
                <a:cubicBezTo>
                  <a:pt x="437043" y="530159"/>
                  <a:pt x="432636" y="525783"/>
                  <a:pt x="432636" y="520385"/>
                </a:cubicBezTo>
                <a:cubicBezTo>
                  <a:pt x="432636" y="514987"/>
                  <a:pt x="437043" y="510611"/>
                  <a:pt x="442480" y="510611"/>
                </a:cubicBezTo>
                <a:close/>
                <a:moveTo>
                  <a:pt x="206474" y="510611"/>
                </a:moveTo>
                <a:cubicBezTo>
                  <a:pt x="211930" y="510611"/>
                  <a:pt x="216353" y="514987"/>
                  <a:pt x="216353" y="520385"/>
                </a:cubicBezTo>
                <a:cubicBezTo>
                  <a:pt x="216353" y="525783"/>
                  <a:pt x="211930" y="530159"/>
                  <a:pt x="206474" y="530159"/>
                </a:cubicBezTo>
                <a:cubicBezTo>
                  <a:pt x="201018" y="530159"/>
                  <a:pt x="196595" y="525783"/>
                  <a:pt x="196595" y="520385"/>
                </a:cubicBezTo>
                <a:cubicBezTo>
                  <a:pt x="196595" y="514987"/>
                  <a:pt x="201018" y="510611"/>
                  <a:pt x="206474" y="510611"/>
                </a:cubicBezTo>
                <a:close/>
                <a:moveTo>
                  <a:pt x="481594" y="490900"/>
                </a:moveTo>
                <a:cubicBezTo>
                  <a:pt x="487863" y="499180"/>
                  <a:pt x="491642" y="509299"/>
                  <a:pt x="491642" y="520338"/>
                </a:cubicBezTo>
                <a:cubicBezTo>
                  <a:pt x="491642" y="531469"/>
                  <a:pt x="487863" y="541588"/>
                  <a:pt x="481594" y="549776"/>
                </a:cubicBezTo>
                <a:lnTo>
                  <a:pt x="511369" y="549776"/>
                </a:lnTo>
                <a:lnTo>
                  <a:pt x="511369" y="490900"/>
                </a:lnTo>
                <a:close/>
                <a:moveTo>
                  <a:pt x="334378" y="490900"/>
                </a:moveTo>
                <a:lnTo>
                  <a:pt x="334378" y="549776"/>
                </a:lnTo>
                <a:lnTo>
                  <a:pt x="403147" y="549776"/>
                </a:lnTo>
                <a:lnTo>
                  <a:pt x="442509" y="549776"/>
                </a:lnTo>
                <a:cubicBezTo>
                  <a:pt x="458733" y="549776"/>
                  <a:pt x="472007" y="536621"/>
                  <a:pt x="472007" y="520338"/>
                </a:cubicBezTo>
                <a:cubicBezTo>
                  <a:pt x="472007" y="504147"/>
                  <a:pt x="458733" y="490900"/>
                  <a:pt x="442509" y="490900"/>
                </a:cubicBezTo>
                <a:lnTo>
                  <a:pt x="403147" y="490900"/>
                </a:lnTo>
                <a:close/>
                <a:moveTo>
                  <a:pt x="245553" y="490900"/>
                </a:moveTo>
                <a:cubicBezTo>
                  <a:pt x="251822" y="499180"/>
                  <a:pt x="255601" y="509299"/>
                  <a:pt x="255601" y="520338"/>
                </a:cubicBezTo>
                <a:cubicBezTo>
                  <a:pt x="255601" y="531469"/>
                  <a:pt x="251822" y="541588"/>
                  <a:pt x="245553" y="549776"/>
                </a:cubicBezTo>
                <a:lnTo>
                  <a:pt x="275328" y="549776"/>
                </a:lnTo>
                <a:lnTo>
                  <a:pt x="275328" y="490900"/>
                </a:lnTo>
                <a:close/>
                <a:moveTo>
                  <a:pt x="98337" y="490900"/>
                </a:moveTo>
                <a:lnTo>
                  <a:pt x="98337" y="549776"/>
                </a:lnTo>
                <a:lnTo>
                  <a:pt x="167106" y="549776"/>
                </a:lnTo>
                <a:lnTo>
                  <a:pt x="206468" y="549776"/>
                </a:lnTo>
                <a:cubicBezTo>
                  <a:pt x="222692" y="549776"/>
                  <a:pt x="235966" y="536621"/>
                  <a:pt x="235966" y="520338"/>
                </a:cubicBezTo>
                <a:cubicBezTo>
                  <a:pt x="235966" y="504147"/>
                  <a:pt x="222692" y="490900"/>
                  <a:pt x="206468" y="490900"/>
                </a:cubicBezTo>
                <a:lnTo>
                  <a:pt x="167106" y="490900"/>
                </a:lnTo>
                <a:close/>
                <a:moveTo>
                  <a:pt x="314651" y="471306"/>
                </a:moveTo>
                <a:lnTo>
                  <a:pt x="403147" y="471306"/>
                </a:lnTo>
                <a:lnTo>
                  <a:pt x="442509" y="471306"/>
                </a:lnTo>
                <a:lnTo>
                  <a:pt x="531004" y="471306"/>
                </a:lnTo>
                <a:lnTo>
                  <a:pt x="531004" y="569462"/>
                </a:lnTo>
                <a:lnTo>
                  <a:pt x="442509" y="569462"/>
                </a:lnTo>
                <a:lnTo>
                  <a:pt x="403147" y="569462"/>
                </a:lnTo>
                <a:lnTo>
                  <a:pt x="314651" y="569462"/>
                </a:lnTo>
                <a:close/>
                <a:moveTo>
                  <a:pt x="78610" y="471306"/>
                </a:moveTo>
                <a:lnTo>
                  <a:pt x="167106" y="471306"/>
                </a:lnTo>
                <a:lnTo>
                  <a:pt x="206468" y="471306"/>
                </a:lnTo>
                <a:lnTo>
                  <a:pt x="294963" y="471306"/>
                </a:lnTo>
                <a:lnTo>
                  <a:pt x="294963" y="569462"/>
                </a:lnTo>
                <a:lnTo>
                  <a:pt x="206468" y="569462"/>
                </a:lnTo>
                <a:lnTo>
                  <a:pt x="167106" y="569462"/>
                </a:lnTo>
                <a:lnTo>
                  <a:pt x="78610" y="569462"/>
                </a:lnTo>
                <a:close/>
                <a:moveTo>
                  <a:pt x="442480" y="392767"/>
                </a:moveTo>
                <a:cubicBezTo>
                  <a:pt x="447917" y="392767"/>
                  <a:pt x="452324" y="397159"/>
                  <a:pt x="452324" y="402576"/>
                </a:cubicBezTo>
                <a:cubicBezTo>
                  <a:pt x="452324" y="407993"/>
                  <a:pt x="447917" y="412385"/>
                  <a:pt x="442480" y="412385"/>
                </a:cubicBezTo>
                <a:cubicBezTo>
                  <a:pt x="437043" y="412385"/>
                  <a:pt x="432636" y="407993"/>
                  <a:pt x="432636" y="402576"/>
                </a:cubicBezTo>
                <a:cubicBezTo>
                  <a:pt x="432636" y="397159"/>
                  <a:pt x="437043" y="392767"/>
                  <a:pt x="442480" y="392767"/>
                </a:cubicBezTo>
                <a:close/>
                <a:moveTo>
                  <a:pt x="206474" y="392767"/>
                </a:moveTo>
                <a:cubicBezTo>
                  <a:pt x="211930" y="392767"/>
                  <a:pt x="216353" y="397159"/>
                  <a:pt x="216353" y="402576"/>
                </a:cubicBezTo>
                <a:cubicBezTo>
                  <a:pt x="216353" y="407993"/>
                  <a:pt x="211930" y="412385"/>
                  <a:pt x="206474" y="412385"/>
                </a:cubicBezTo>
                <a:cubicBezTo>
                  <a:pt x="201018" y="412385"/>
                  <a:pt x="196595" y="407993"/>
                  <a:pt x="196595" y="402576"/>
                </a:cubicBezTo>
                <a:cubicBezTo>
                  <a:pt x="196595" y="397159"/>
                  <a:pt x="201018" y="392767"/>
                  <a:pt x="206474" y="392767"/>
                </a:cubicBezTo>
                <a:close/>
                <a:moveTo>
                  <a:pt x="481594" y="373071"/>
                </a:moveTo>
                <a:cubicBezTo>
                  <a:pt x="487863" y="381356"/>
                  <a:pt x="491642" y="391482"/>
                  <a:pt x="491642" y="402529"/>
                </a:cubicBezTo>
                <a:cubicBezTo>
                  <a:pt x="491642" y="413669"/>
                  <a:pt x="487863" y="423795"/>
                  <a:pt x="481594" y="431988"/>
                </a:cubicBezTo>
                <a:lnTo>
                  <a:pt x="511369" y="431988"/>
                </a:lnTo>
                <a:lnTo>
                  <a:pt x="511369" y="373071"/>
                </a:lnTo>
                <a:close/>
                <a:moveTo>
                  <a:pt x="334378" y="373071"/>
                </a:moveTo>
                <a:lnTo>
                  <a:pt x="334378" y="431988"/>
                </a:lnTo>
                <a:lnTo>
                  <a:pt x="403147" y="431988"/>
                </a:lnTo>
                <a:lnTo>
                  <a:pt x="442509" y="431988"/>
                </a:lnTo>
                <a:cubicBezTo>
                  <a:pt x="458733" y="431988"/>
                  <a:pt x="472007" y="418824"/>
                  <a:pt x="472007" y="402529"/>
                </a:cubicBezTo>
                <a:cubicBezTo>
                  <a:pt x="472007" y="386327"/>
                  <a:pt x="458733" y="373071"/>
                  <a:pt x="442509" y="373071"/>
                </a:cubicBezTo>
                <a:lnTo>
                  <a:pt x="403147" y="373071"/>
                </a:lnTo>
                <a:close/>
                <a:moveTo>
                  <a:pt x="245553" y="373071"/>
                </a:moveTo>
                <a:cubicBezTo>
                  <a:pt x="251822" y="381356"/>
                  <a:pt x="255601" y="391482"/>
                  <a:pt x="255601" y="402529"/>
                </a:cubicBezTo>
                <a:cubicBezTo>
                  <a:pt x="255601" y="413669"/>
                  <a:pt x="251822" y="423795"/>
                  <a:pt x="245553" y="431988"/>
                </a:cubicBezTo>
                <a:lnTo>
                  <a:pt x="275328" y="431988"/>
                </a:lnTo>
                <a:lnTo>
                  <a:pt x="275328" y="373071"/>
                </a:lnTo>
                <a:close/>
                <a:moveTo>
                  <a:pt x="98337" y="373071"/>
                </a:moveTo>
                <a:lnTo>
                  <a:pt x="98337" y="431988"/>
                </a:lnTo>
                <a:lnTo>
                  <a:pt x="167106" y="431988"/>
                </a:lnTo>
                <a:lnTo>
                  <a:pt x="206468" y="431988"/>
                </a:lnTo>
                <a:cubicBezTo>
                  <a:pt x="222692" y="431988"/>
                  <a:pt x="235966" y="418824"/>
                  <a:pt x="235966" y="402529"/>
                </a:cubicBezTo>
                <a:cubicBezTo>
                  <a:pt x="235966" y="386327"/>
                  <a:pt x="222692" y="373071"/>
                  <a:pt x="206468" y="373071"/>
                </a:cubicBezTo>
                <a:lnTo>
                  <a:pt x="167106" y="373071"/>
                </a:lnTo>
                <a:close/>
                <a:moveTo>
                  <a:pt x="550621" y="353462"/>
                </a:moveTo>
                <a:lnTo>
                  <a:pt x="570309" y="353462"/>
                </a:lnTo>
                <a:lnTo>
                  <a:pt x="570309" y="461451"/>
                </a:lnTo>
                <a:lnTo>
                  <a:pt x="570309" y="569533"/>
                </a:lnTo>
                <a:lnTo>
                  <a:pt x="550621" y="569533"/>
                </a:lnTo>
                <a:close/>
                <a:moveTo>
                  <a:pt x="314651" y="353462"/>
                </a:moveTo>
                <a:lnTo>
                  <a:pt x="403147" y="353462"/>
                </a:lnTo>
                <a:lnTo>
                  <a:pt x="442509" y="353462"/>
                </a:lnTo>
                <a:lnTo>
                  <a:pt x="531004" y="353462"/>
                </a:lnTo>
                <a:lnTo>
                  <a:pt x="531004" y="451689"/>
                </a:lnTo>
                <a:lnTo>
                  <a:pt x="442509" y="451689"/>
                </a:lnTo>
                <a:lnTo>
                  <a:pt x="403147" y="451689"/>
                </a:lnTo>
                <a:lnTo>
                  <a:pt x="314651" y="451689"/>
                </a:lnTo>
                <a:close/>
                <a:moveTo>
                  <a:pt x="78610" y="353462"/>
                </a:moveTo>
                <a:lnTo>
                  <a:pt x="167106" y="353462"/>
                </a:lnTo>
                <a:lnTo>
                  <a:pt x="206468" y="353462"/>
                </a:lnTo>
                <a:lnTo>
                  <a:pt x="294963" y="353462"/>
                </a:lnTo>
                <a:lnTo>
                  <a:pt x="294963" y="451689"/>
                </a:lnTo>
                <a:lnTo>
                  <a:pt x="206468" y="451689"/>
                </a:lnTo>
                <a:lnTo>
                  <a:pt x="167106" y="451689"/>
                </a:lnTo>
                <a:lnTo>
                  <a:pt x="78610" y="451689"/>
                </a:lnTo>
                <a:close/>
                <a:moveTo>
                  <a:pt x="39375" y="353462"/>
                </a:moveTo>
                <a:lnTo>
                  <a:pt x="58992" y="353462"/>
                </a:lnTo>
                <a:lnTo>
                  <a:pt x="58992" y="569463"/>
                </a:lnTo>
                <a:lnTo>
                  <a:pt x="39375" y="569463"/>
                </a:lnTo>
                <a:lnTo>
                  <a:pt x="39375" y="461416"/>
                </a:lnTo>
                <a:close/>
                <a:moveTo>
                  <a:pt x="19635" y="333849"/>
                </a:moveTo>
                <a:lnTo>
                  <a:pt x="19635" y="433718"/>
                </a:lnTo>
                <a:cubicBezTo>
                  <a:pt x="31066" y="437768"/>
                  <a:pt x="39363" y="448630"/>
                  <a:pt x="39363" y="461424"/>
                </a:cubicBezTo>
                <a:cubicBezTo>
                  <a:pt x="39363" y="474219"/>
                  <a:pt x="31066" y="485172"/>
                  <a:pt x="19635" y="489222"/>
                </a:cubicBezTo>
                <a:lnTo>
                  <a:pt x="19635" y="589091"/>
                </a:lnTo>
                <a:lnTo>
                  <a:pt x="589979" y="589091"/>
                </a:lnTo>
                <a:lnTo>
                  <a:pt x="589979" y="489222"/>
                </a:lnTo>
                <a:cubicBezTo>
                  <a:pt x="578548" y="485172"/>
                  <a:pt x="570344" y="474219"/>
                  <a:pt x="570344" y="461424"/>
                </a:cubicBezTo>
                <a:cubicBezTo>
                  <a:pt x="570344" y="448630"/>
                  <a:pt x="578548" y="437768"/>
                  <a:pt x="589979" y="433718"/>
                </a:cubicBezTo>
                <a:lnTo>
                  <a:pt x="589979" y="333849"/>
                </a:lnTo>
                <a:close/>
                <a:moveTo>
                  <a:pt x="58998" y="294546"/>
                </a:moveTo>
                <a:lnTo>
                  <a:pt x="58998" y="314151"/>
                </a:lnTo>
                <a:lnTo>
                  <a:pt x="550616" y="314151"/>
                </a:lnTo>
                <a:lnTo>
                  <a:pt x="550616" y="294546"/>
                </a:lnTo>
                <a:close/>
                <a:moveTo>
                  <a:pt x="442480" y="196313"/>
                </a:moveTo>
                <a:cubicBezTo>
                  <a:pt x="447917" y="196313"/>
                  <a:pt x="452324" y="200720"/>
                  <a:pt x="452324" y="206157"/>
                </a:cubicBezTo>
                <a:cubicBezTo>
                  <a:pt x="452324" y="211594"/>
                  <a:pt x="447917" y="216001"/>
                  <a:pt x="442480" y="216001"/>
                </a:cubicBezTo>
                <a:cubicBezTo>
                  <a:pt x="437043" y="216001"/>
                  <a:pt x="432636" y="211594"/>
                  <a:pt x="432636" y="206157"/>
                </a:cubicBezTo>
                <a:cubicBezTo>
                  <a:pt x="432636" y="200720"/>
                  <a:pt x="437043" y="196313"/>
                  <a:pt x="442480" y="196313"/>
                </a:cubicBezTo>
                <a:close/>
                <a:moveTo>
                  <a:pt x="206474" y="196313"/>
                </a:moveTo>
                <a:cubicBezTo>
                  <a:pt x="211930" y="196313"/>
                  <a:pt x="216353" y="200720"/>
                  <a:pt x="216353" y="206157"/>
                </a:cubicBezTo>
                <a:cubicBezTo>
                  <a:pt x="216353" y="211594"/>
                  <a:pt x="211930" y="216001"/>
                  <a:pt x="206474" y="216001"/>
                </a:cubicBezTo>
                <a:cubicBezTo>
                  <a:pt x="201018" y="216001"/>
                  <a:pt x="196595" y="211594"/>
                  <a:pt x="196595" y="206157"/>
                </a:cubicBezTo>
                <a:cubicBezTo>
                  <a:pt x="196595" y="200720"/>
                  <a:pt x="201018" y="196313"/>
                  <a:pt x="206474" y="196313"/>
                </a:cubicBezTo>
                <a:close/>
                <a:moveTo>
                  <a:pt x="481594" y="176748"/>
                </a:moveTo>
                <a:cubicBezTo>
                  <a:pt x="487863" y="184937"/>
                  <a:pt x="491642" y="195058"/>
                  <a:pt x="491642" y="206192"/>
                </a:cubicBezTo>
                <a:cubicBezTo>
                  <a:pt x="491642" y="217326"/>
                  <a:pt x="487863" y="227447"/>
                  <a:pt x="481594" y="235636"/>
                </a:cubicBezTo>
                <a:lnTo>
                  <a:pt x="511369" y="235636"/>
                </a:lnTo>
                <a:lnTo>
                  <a:pt x="511369" y="176748"/>
                </a:lnTo>
                <a:close/>
                <a:moveTo>
                  <a:pt x="334378" y="176748"/>
                </a:moveTo>
                <a:lnTo>
                  <a:pt x="334378" y="235636"/>
                </a:lnTo>
                <a:lnTo>
                  <a:pt x="403147" y="235636"/>
                </a:lnTo>
                <a:lnTo>
                  <a:pt x="442509" y="235636"/>
                </a:lnTo>
                <a:cubicBezTo>
                  <a:pt x="458733" y="235636"/>
                  <a:pt x="472007" y="222386"/>
                  <a:pt x="472007" y="206192"/>
                </a:cubicBezTo>
                <a:cubicBezTo>
                  <a:pt x="472007" y="189998"/>
                  <a:pt x="458733" y="176748"/>
                  <a:pt x="442509" y="176748"/>
                </a:cubicBezTo>
                <a:lnTo>
                  <a:pt x="403147" y="176748"/>
                </a:lnTo>
                <a:close/>
                <a:moveTo>
                  <a:pt x="245553" y="176748"/>
                </a:moveTo>
                <a:cubicBezTo>
                  <a:pt x="251822" y="184937"/>
                  <a:pt x="255601" y="195058"/>
                  <a:pt x="255601" y="206192"/>
                </a:cubicBezTo>
                <a:cubicBezTo>
                  <a:pt x="255601" y="217326"/>
                  <a:pt x="251822" y="227447"/>
                  <a:pt x="245553" y="235636"/>
                </a:cubicBezTo>
                <a:lnTo>
                  <a:pt x="275328" y="235636"/>
                </a:lnTo>
                <a:lnTo>
                  <a:pt x="275328" y="176748"/>
                </a:lnTo>
                <a:close/>
                <a:moveTo>
                  <a:pt x="98337" y="176748"/>
                </a:moveTo>
                <a:lnTo>
                  <a:pt x="98337" y="235636"/>
                </a:lnTo>
                <a:lnTo>
                  <a:pt x="167106" y="235636"/>
                </a:lnTo>
                <a:lnTo>
                  <a:pt x="206468" y="235636"/>
                </a:lnTo>
                <a:cubicBezTo>
                  <a:pt x="222692" y="235636"/>
                  <a:pt x="235966" y="222386"/>
                  <a:pt x="235966" y="206192"/>
                </a:cubicBezTo>
                <a:cubicBezTo>
                  <a:pt x="235966" y="189998"/>
                  <a:pt x="222692" y="176748"/>
                  <a:pt x="206468" y="176748"/>
                </a:cubicBezTo>
                <a:lnTo>
                  <a:pt x="167106" y="176748"/>
                </a:lnTo>
                <a:close/>
                <a:moveTo>
                  <a:pt x="314651" y="157149"/>
                </a:moveTo>
                <a:lnTo>
                  <a:pt x="403147" y="157149"/>
                </a:lnTo>
                <a:lnTo>
                  <a:pt x="442509" y="157149"/>
                </a:lnTo>
                <a:lnTo>
                  <a:pt x="531004" y="157149"/>
                </a:lnTo>
                <a:lnTo>
                  <a:pt x="531004" y="255235"/>
                </a:lnTo>
                <a:lnTo>
                  <a:pt x="442509" y="255235"/>
                </a:lnTo>
                <a:lnTo>
                  <a:pt x="403147" y="255235"/>
                </a:lnTo>
                <a:lnTo>
                  <a:pt x="314651" y="255235"/>
                </a:lnTo>
                <a:close/>
                <a:moveTo>
                  <a:pt x="78610" y="157149"/>
                </a:moveTo>
                <a:lnTo>
                  <a:pt x="167106" y="157149"/>
                </a:lnTo>
                <a:lnTo>
                  <a:pt x="206468" y="157149"/>
                </a:lnTo>
                <a:lnTo>
                  <a:pt x="294963" y="157149"/>
                </a:lnTo>
                <a:lnTo>
                  <a:pt x="294963" y="255235"/>
                </a:lnTo>
                <a:lnTo>
                  <a:pt x="206468" y="255235"/>
                </a:lnTo>
                <a:lnTo>
                  <a:pt x="167106" y="255235"/>
                </a:lnTo>
                <a:lnTo>
                  <a:pt x="78610" y="255235"/>
                </a:lnTo>
                <a:close/>
                <a:moveTo>
                  <a:pt x="442480" y="78539"/>
                </a:moveTo>
                <a:cubicBezTo>
                  <a:pt x="447917" y="78539"/>
                  <a:pt x="452324" y="82946"/>
                  <a:pt x="452324" y="88383"/>
                </a:cubicBezTo>
                <a:cubicBezTo>
                  <a:pt x="452324" y="93820"/>
                  <a:pt x="447917" y="98227"/>
                  <a:pt x="442480" y="98227"/>
                </a:cubicBezTo>
                <a:cubicBezTo>
                  <a:pt x="437043" y="98227"/>
                  <a:pt x="432636" y="93820"/>
                  <a:pt x="432636" y="88383"/>
                </a:cubicBezTo>
                <a:cubicBezTo>
                  <a:pt x="432636" y="82946"/>
                  <a:pt x="437043" y="78539"/>
                  <a:pt x="442480" y="78539"/>
                </a:cubicBezTo>
                <a:close/>
                <a:moveTo>
                  <a:pt x="206474" y="78539"/>
                </a:moveTo>
                <a:cubicBezTo>
                  <a:pt x="211930" y="78539"/>
                  <a:pt x="216353" y="82946"/>
                  <a:pt x="216353" y="88383"/>
                </a:cubicBezTo>
                <a:cubicBezTo>
                  <a:pt x="216353" y="93820"/>
                  <a:pt x="211930" y="98227"/>
                  <a:pt x="206474" y="98227"/>
                </a:cubicBezTo>
                <a:cubicBezTo>
                  <a:pt x="201018" y="98227"/>
                  <a:pt x="196595" y="93820"/>
                  <a:pt x="196595" y="88383"/>
                </a:cubicBezTo>
                <a:cubicBezTo>
                  <a:pt x="196595" y="82946"/>
                  <a:pt x="201018" y="78539"/>
                  <a:pt x="206474" y="78539"/>
                </a:cubicBezTo>
                <a:close/>
                <a:moveTo>
                  <a:pt x="481594" y="58918"/>
                </a:moveTo>
                <a:cubicBezTo>
                  <a:pt x="487863" y="67113"/>
                  <a:pt x="491642" y="77241"/>
                  <a:pt x="491642" y="88383"/>
                </a:cubicBezTo>
                <a:cubicBezTo>
                  <a:pt x="491642" y="99525"/>
                  <a:pt x="487863" y="109653"/>
                  <a:pt x="481594" y="117848"/>
                </a:cubicBezTo>
                <a:lnTo>
                  <a:pt x="511369" y="117848"/>
                </a:lnTo>
                <a:lnTo>
                  <a:pt x="511369" y="58918"/>
                </a:lnTo>
                <a:close/>
                <a:moveTo>
                  <a:pt x="334378" y="58918"/>
                </a:moveTo>
                <a:lnTo>
                  <a:pt x="334378" y="117848"/>
                </a:lnTo>
                <a:lnTo>
                  <a:pt x="403147" y="117848"/>
                </a:lnTo>
                <a:lnTo>
                  <a:pt x="442509" y="117848"/>
                </a:lnTo>
                <a:cubicBezTo>
                  <a:pt x="458733" y="117848"/>
                  <a:pt x="472007" y="104589"/>
                  <a:pt x="472007" y="88383"/>
                </a:cubicBezTo>
                <a:cubicBezTo>
                  <a:pt x="472007" y="72177"/>
                  <a:pt x="458733" y="58918"/>
                  <a:pt x="442509" y="58918"/>
                </a:cubicBezTo>
                <a:lnTo>
                  <a:pt x="403147" y="58918"/>
                </a:lnTo>
                <a:close/>
                <a:moveTo>
                  <a:pt x="245553" y="58918"/>
                </a:moveTo>
                <a:cubicBezTo>
                  <a:pt x="251822" y="67113"/>
                  <a:pt x="255601" y="77241"/>
                  <a:pt x="255601" y="88383"/>
                </a:cubicBezTo>
                <a:cubicBezTo>
                  <a:pt x="255601" y="99525"/>
                  <a:pt x="251822" y="109653"/>
                  <a:pt x="245553" y="117848"/>
                </a:cubicBezTo>
                <a:lnTo>
                  <a:pt x="275328" y="117848"/>
                </a:lnTo>
                <a:lnTo>
                  <a:pt x="275328" y="58918"/>
                </a:lnTo>
                <a:close/>
                <a:moveTo>
                  <a:pt x="98337" y="58918"/>
                </a:moveTo>
                <a:lnTo>
                  <a:pt x="98337" y="117848"/>
                </a:lnTo>
                <a:lnTo>
                  <a:pt x="167106" y="117848"/>
                </a:lnTo>
                <a:lnTo>
                  <a:pt x="206468" y="117848"/>
                </a:lnTo>
                <a:cubicBezTo>
                  <a:pt x="222692" y="117848"/>
                  <a:pt x="235966" y="104589"/>
                  <a:pt x="235966" y="88383"/>
                </a:cubicBezTo>
                <a:cubicBezTo>
                  <a:pt x="235966" y="72177"/>
                  <a:pt x="222692" y="58918"/>
                  <a:pt x="206468" y="58918"/>
                </a:cubicBezTo>
                <a:lnTo>
                  <a:pt x="167106" y="58918"/>
                </a:lnTo>
                <a:close/>
                <a:moveTo>
                  <a:pt x="550621" y="39305"/>
                </a:moveTo>
                <a:lnTo>
                  <a:pt x="570309" y="39305"/>
                </a:lnTo>
                <a:lnTo>
                  <a:pt x="570309" y="147270"/>
                </a:lnTo>
                <a:lnTo>
                  <a:pt x="570309" y="255235"/>
                </a:lnTo>
                <a:lnTo>
                  <a:pt x="550621" y="255235"/>
                </a:lnTo>
                <a:close/>
                <a:moveTo>
                  <a:pt x="314651" y="39305"/>
                </a:moveTo>
                <a:lnTo>
                  <a:pt x="403147" y="39305"/>
                </a:lnTo>
                <a:lnTo>
                  <a:pt x="442509" y="39305"/>
                </a:lnTo>
                <a:lnTo>
                  <a:pt x="531004" y="39305"/>
                </a:lnTo>
                <a:lnTo>
                  <a:pt x="531004" y="137461"/>
                </a:lnTo>
                <a:lnTo>
                  <a:pt x="442509" y="137461"/>
                </a:lnTo>
                <a:lnTo>
                  <a:pt x="403147" y="137461"/>
                </a:lnTo>
                <a:lnTo>
                  <a:pt x="314651" y="137461"/>
                </a:lnTo>
                <a:close/>
                <a:moveTo>
                  <a:pt x="78610" y="39305"/>
                </a:moveTo>
                <a:lnTo>
                  <a:pt x="167106" y="39305"/>
                </a:lnTo>
                <a:lnTo>
                  <a:pt x="206468" y="39305"/>
                </a:lnTo>
                <a:lnTo>
                  <a:pt x="294963" y="39305"/>
                </a:lnTo>
                <a:lnTo>
                  <a:pt x="294963" y="137461"/>
                </a:lnTo>
                <a:lnTo>
                  <a:pt x="206468" y="137461"/>
                </a:lnTo>
                <a:lnTo>
                  <a:pt x="167106" y="137461"/>
                </a:lnTo>
                <a:lnTo>
                  <a:pt x="78610" y="137461"/>
                </a:lnTo>
                <a:close/>
                <a:moveTo>
                  <a:pt x="39375" y="39305"/>
                </a:moveTo>
                <a:lnTo>
                  <a:pt x="58992" y="39305"/>
                </a:lnTo>
                <a:lnTo>
                  <a:pt x="58992" y="255235"/>
                </a:lnTo>
                <a:lnTo>
                  <a:pt x="39375" y="255235"/>
                </a:lnTo>
                <a:lnTo>
                  <a:pt x="39375" y="147270"/>
                </a:lnTo>
                <a:close/>
                <a:moveTo>
                  <a:pt x="19635" y="19606"/>
                </a:moveTo>
                <a:lnTo>
                  <a:pt x="19635" y="119475"/>
                </a:lnTo>
                <a:cubicBezTo>
                  <a:pt x="31066" y="123525"/>
                  <a:pt x="39363" y="134479"/>
                  <a:pt x="39363" y="147273"/>
                </a:cubicBezTo>
                <a:cubicBezTo>
                  <a:pt x="39363" y="160067"/>
                  <a:pt x="31066" y="171021"/>
                  <a:pt x="19635" y="175071"/>
                </a:cubicBezTo>
                <a:lnTo>
                  <a:pt x="19635" y="274940"/>
                </a:lnTo>
                <a:lnTo>
                  <a:pt x="589979" y="274940"/>
                </a:lnTo>
                <a:lnTo>
                  <a:pt x="589979" y="175071"/>
                </a:lnTo>
                <a:cubicBezTo>
                  <a:pt x="578548" y="171021"/>
                  <a:pt x="570344" y="160067"/>
                  <a:pt x="570344" y="147273"/>
                </a:cubicBezTo>
                <a:cubicBezTo>
                  <a:pt x="570344" y="134479"/>
                  <a:pt x="578548" y="123525"/>
                  <a:pt x="589979" y="119475"/>
                </a:cubicBezTo>
                <a:lnTo>
                  <a:pt x="589979" y="19606"/>
                </a:lnTo>
                <a:close/>
                <a:moveTo>
                  <a:pt x="0" y="0"/>
                </a:moveTo>
                <a:lnTo>
                  <a:pt x="609614" y="0"/>
                </a:lnTo>
                <a:lnTo>
                  <a:pt x="609614" y="137424"/>
                </a:lnTo>
                <a:lnTo>
                  <a:pt x="599843" y="137424"/>
                </a:lnTo>
                <a:cubicBezTo>
                  <a:pt x="594404" y="137424"/>
                  <a:pt x="589979" y="141842"/>
                  <a:pt x="589979" y="147273"/>
                </a:cubicBezTo>
                <a:cubicBezTo>
                  <a:pt x="589979" y="152704"/>
                  <a:pt x="594404" y="157122"/>
                  <a:pt x="599843" y="157122"/>
                </a:cubicBezTo>
                <a:lnTo>
                  <a:pt x="609614" y="157122"/>
                </a:lnTo>
                <a:lnTo>
                  <a:pt x="609614" y="294546"/>
                </a:lnTo>
                <a:lnTo>
                  <a:pt x="570344" y="294546"/>
                </a:lnTo>
                <a:lnTo>
                  <a:pt x="570344" y="314151"/>
                </a:lnTo>
                <a:lnTo>
                  <a:pt x="609614" y="314151"/>
                </a:lnTo>
                <a:lnTo>
                  <a:pt x="609614" y="451667"/>
                </a:lnTo>
                <a:lnTo>
                  <a:pt x="599843" y="451667"/>
                </a:lnTo>
                <a:cubicBezTo>
                  <a:pt x="594404" y="451667"/>
                  <a:pt x="589979" y="456086"/>
                  <a:pt x="589979" y="461424"/>
                </a:cubicBezTo>
                <a:cubicBezTo>
                  <a:pt x="589979" y="466855"/>
                  <a:pt x="594404" y="471273"/>
                  <a:pt x="599843" y="471273"/>
                </a:cubicBezTo>
                <a:lnTo>
                  <a:pt x="609614" y="471273"/>
                </a:lnTo>
                <a:lnTo>
                  <a:pt x="609614" y="608697"/>
                </a:lnTo>
                <a:lnTo>
                  <a:pt x="0" y="608697"/>
                </a:lnTo>
                <a:lnTo>
                  <a:pt x="0" y="471273"/>
                </a:lnTo>
                <a:lnTo>
                  <a:pt x="9864" y="471273"/>
                </a:lnTo>
                <a:cubicBezTo>
                  <a:pt x="15303" y="471273"/>
                  <a:pt x="19635" y="466855"/>
                  <a:pt x="19635" y="461424"/>
                </a:cubicBezTo>
                <a:cubicBezTo>
                  <a:pt x="19635" y="456086"/>
                  <a:pt x="15303" y="451667"/>
                  <a:pt x="9864" y="451667"/>
                </a:cubicBezTo>
                <a:lnTo>
                  <a:pt x="0" y="451667"/>
                </a:lnTo>
                <a:lnTo>
                  <a:pt x="0" y="314151"/>
                </a:lnTo>
                <a:lnTo>
                  <a:pt x="39363" y="314151"/>
                </a:lnTo>
                <a:lnTo>
                  <a:pt x="39363" y="294546"/>
                </a:lnTo>
                <a:lnTo>
                  <a:pt x="0" y="294546"/>
                </a:lnTo>
                <a:lnTo>
                  <a:pt x="0" y="157122"/>
                </a:lnTo>
                <a:lnTo>
                  <a:pt x="9864" y="157122"/>
                </a:lnTo>
                <a:cubicBezTo>
                  <a:pt x="15303" y="157122"/>
                  <a:pt x="19635" y="152704"/>
                  <a:pt x="19635" y="147273"/>
                </a:cubicBezTo>
                <a:cubicBezTo>
                  <a:pt x="19635" y="141842"/>
                  <a:pt x="15303" y="137424"/>
                  <a:pt x="9864" y="137424"/>
                </a:cubicBezTo>
                <a:lnTo>
                  <a:pt x="0" y="1374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914112"/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5" name="pin-plug_72424"/>
          <p:cNvSpPr>
            <a:spLocks noChangeAspect="1"/>
          </p:cNvSpPr>
          <p:nvPr/>
        </p:nvSpPr>
        <p:spPr bwMode="auto">
          <a:xfrm>
            <a:off x="9864569" y="4473302"/>
            <a:ext cx="227605" cy="361835"/>
          </a:xfrm>
          <a:custGeom>
            <a:avLst/>
            <a:gdLst>
              <a:gd name="T0" fmla="*/ 4282 w 4422"/>
              <a:gd name="T1" fmla="*/ 1641 h 6532"/>
              <a:gd name="T2" fmla="*/ 3325 w 4422"/>
              <a:gd name="T3" fmla="*/ 1641 h 6532"/>
              <a:gd name="T4" fmla="*/ 3325 w 4422"/>
              <a:gd name="T5" fmla="*/ 138 h 6532"/>
              <a:gd name="T6" fmla="*/ 3186 w 4422"/>
              <a:gd name="T7" fmla="*/ 0 h 6532"/>
              <a:gd name="T8" fmla="*/ 3048 w 4422"/>
              <a:gd name="T9" fmla="*/ 138 h 6532"/>
              <a:gd name="T10" fmla="*/ 3048 w 4422"/>
              <a:gd name="T11" fmla="*/ 1641 h 6532"/>
              <a:gd name="T12" fmla="*/ 1373 w 4422"/>
              <a:gd name="T13" fmla="*/ 1641 h 6532"/>
              <a:gd name="T14" fmla="*/ 1373 w 4422"/>
              <a:gd name="T15" fmla="*/ 138 h 6532"/>
              <a:gd name="T16" fmla="*/ 1234 w 4422"/>
              <a:gd name="T17" fmla="*/ 0 h 6532"/>
              <a:gd name="T18" fmla="*/ 1096 w 4422"/>
              <a:gd name="T19" fmla="*/ 138 h 6532"/>
              <a:gd name="T20" fmla="*/ 1096 w 4422"/>
              <a:gd name="T21" fmla="*/ 1641 h 6532"/>
              <a:gd name="T22" fmla="*/ 138 w 4422"/>
              <a:gd name="T23" fmla="*/ 1641 h 6532"/>
              <a:gd name="T24" fmla="*/ 0 w 4422"/>
              <a:gd name="T25" fmla="*/ 1780 h 6532"/>
              <a:gd name="T26" fmla="*/ 0 w 4422"/>
              <a:gd name="T27" fmla="*/ 3573 h 6532"/>
              <a:gd name="T28" fmla="*/ 1338 w 4422"/>
              <a:gd name="T29" fmla="*/ 4920 h 6532"/>
              <a:gd name="T30" fmla="*/ 1338 w 4422"/>
              <a:gd name="T31" fmla="*/ 6393 h 6532"/>
              <a:gd name="T32" fmla="*/ 1477 w 4422"/>
              <a:gd name="T33" fmla="*/ 6532 h 6532"/>
              <a:gd name="T34" fmla="*/ 2945 w 4422"/>
              <a:gd name="T35" fmla="*/ 6532 h 6532"/>
              <a:gd name="T36" fmla="*/ 3084 w 4422"/>
              <a:gd name="T37" fmla="*/ 6393 h 6532"/>
              <a:gd name="T38" fmla="*/ 3084 w 4422"/>
              <a:gd name="T39" fmla="*/ 4920 h 6532"/>
              <a:gd name="T40" fmla="*/ 4422 w 4422"/>
              <a:gd name="T41" fmla="*/ 3573 h 6532"/>
              <a:gd name="T42" fmla="*/ 4422 w 4422"/>
              <a:gd name="T43" fmla="*/ 1780 h 6532"/>
              <a:gd name="T44" fmla="*/ 4282 w 4422"/>
              <a:gd name="T45" fmla="*/ 1641 h 6532"/>
              <a:gd name="T46" fmla="*/ 2805 w 4422"/>
              <a:gd name="T47" fmla="*/ 6254 h 6532"/>
              <a:gd name="T48" fmla="*/ 1614 w 4422"/>
              <a:gd name="T49" fmla="*/ 6254 h 6532"/>
              <a:gd name="T50" fmla="*/ 1614 w 4422"/>
              <a:gd name="T51" fmla="*/ 4920 h 6532"/>
              <a:gd name="T52" fmla="*/ 2805 w 4422"/>
              <a:gd name="T53" fmla="*/ 4920 h 6532"/>
              <a:gd name="T54" fmla="*/ 2805 w 4422"/>
              <a:gd name="T55" fmla="*/ 6254 h 6532"/>
              <a:gd name="T56" fmla="*/ 4144 w 4422"/>
              <a:gd name="T57" fmla="*/ 3573 h 6532"/>
              <a:gd name="T58" fmla="*/ 3074 w 4422"/>
              <a:gd name="T59" fmla="*/ 4641 h 6532"/>
              <a:gd name="T60" fmla="*/ 1345 w 4422"/>
              <a:gd name="T61" fmla="*/ 4641 h 6532"/>
              <a:gd name="T62" fmla="*/ 276 w 4422"/>
              <a:gd name="T63" fmla="*/ 3573 h 6532"/>
              <a:gd name="T64" fmla="*/ 276 w 4422"/>
              <a:gd name="T65" fmla="*/ 1918 h 6532"/>
              <a:gd name="T66" fmla="*/ 4142 w 4422"/>
              <a:gd name="T67" fmla="*/ 1918 h 6532"/>
              <a:gd name="T68" fmla="*/ 4142 w 4422"/>
              <a:gd name="T69" fmla="*/ 3573 h 6532"/>
              <a:gd name="T70" fmla="*/ 4144 w 4422"/>
              <a:gd name="T71" fmla="*/ 3573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22" h="6532">
                <a:moveTo>
                  <a:pt x="4282" y="1641"/>
                </a:moveTo>
                <a:lnTo>
                  <a:pt x="3325" y="1641"/>
                </a:lnTo>
                <a:lnTo>
                  <a:pt x="3325" y="138"/>
                </a:lnTo>
                <a:cubicBezTo>
                  <a:pt x="3325" y="61"/>
                  <a:pt x="3262" y="0"/>
                  <a:pt x="3186" y="0"/>
                </a:cubicBezTo>
                <a:cubicBezTo>
                  <a:pt x="3109" y="0"/>
                  <a:pt x="3048" y="62"/>
                  <a:pt x="3048" y="138"/>
                </a:cubicBezTo>
                <a:lnTo>
                  <a:pt x="3048" y="1641"/>
                </a:lnTo>
                <a:lnTo>
                  <a:pt x="1373" y="1641"/>
                </a:lnTo>
                <a:lnTo>
                  <a:pt x="1373" y="138"/>
                </a:lnTo>
                <a:cubicBezTo>
                  <a:pt x="1373" y="61"/>
                  <a:pt x="1310" y="0"/>
                  <a:pt x="1234" y="0"/>
                </a:cubicBezTo>
                <a:cubicBezTo>
                  <a:pt x="1157" y="0"/>
                  <a:pt x="1096" y="62"/>
                  <a:pt x="1096" y="138"/>
                </a:cubicBezTo>
                <a:lnTo>
                  <a:pt x="1096" y="1641"/>
                </a:lnTo>
                <a:lnTo>
                  <a:pt x="138" y="1641"/>
                </a:lnTo>
                <a:cubicBezTo>
                  <a:pt x="61" y="1641"/>
                  <a:pt x="0" y="1704"/>
                  <a:pt x="0" y="1780"/>
                </a:cubicBezTo>
                <a:lnTo>
                  <a:pt x="0" y="3573"/>
                </a:lnTo>
                <a:cubicBezTo>
                  <a:pt x="0" y="4313"/>
                  <a:pt x="600" y="4914"/>
                  <a:pt x="1338" y="4920"/>
                </a:cubicBezTo>
                <a:lnTo>
                  <a:pt x="1338" y="6393"/>
                </a:lnTo>
                <a:cubicBezTo>
                  <a:pt x="1338" y="6470"/>
                  <a:pt x="1401" y="6532"/>
                  <a:pt x="1477" y="6532"/>
                </a:cubicBezTo>
                <a:lnTo>
                  <a:pt x="2945" y="6532"/>
                </a:lnTo>
                <a:cubicBezTo>
                  <a:pt x="3022" y="6532"/>
                  <a:pt x="3084" y="6469"/>
                  <a:pt x="3084" y="6393"/>
                </a:cubicBezTo>
                <a:lnTo>
                  <a:pt x="3084" y="4920"/>
                </a:lnTo>
                <a:cubicBezTo>
                  <a:pt x="3822" y="4916"/>
                  <a:pt x="4422" y="4313"/>
                  <a:pt x="4422" y="3573"/>
                </a:cubicBezTo>
                <a:lnTo>
                  <a:pt x="4422" y="1780"/>
                </a:lnTo>
                <a:cubicBezTo>
                  <a:pt x="4422" y="1702"/>
                  <a:pt x="4360" y="1641"/>
                  <a:pt x="4282" y="1641"/>
                </a:cubicBezTo>
                <a:close/>
                <a:moveTo>
                  <a:pt x="2805" y="6254"/>
                </a:moveTo>
                <a:lnTo>
                  <a:pt x="1614" y="6254"/>
                </a:lnTo>
                <a:lnTo>
                  <a:pt x="1614" y="4920"/>
                </a:lnTo>
                <a:lnTo>
                  <a:pt x="2805" y="4920"/>
                </a:lnTo>
                <a:lnTo>
                  <a:pt x="2805" y="6254"/>
                </a:lnTo>
                <a:close/>
                <a:moveTo>
                  <a:pt x="4144" y="3573"/>
                </a:moveTo>
                <a:cubicBezTo>
                  <a:pt x="4144" y="4162"/>
                  <a:pt x="3664" y="4641"/>
                  <a:pt x="3074" y="4641"/>
                </a:cubicBezTo>
                <a:lnTo>
                  <a:pt x="1345" y="4641"/>
                </a:lnTo>
                <a:cubicBezTo>
                  <a:pt x="756" y="4641"/>
                  <a:pt x="276" y="4162"/>
                  <a:pt x="276" y="3573"/>
                </a:cubicBezTo>
                <a:lnTo>
                  <a:pt x="276" y="1918"/>
                </a:lnTo>
                <a:lnTo>
                  <a:pt x="4142" y="1918"/>
                </a:lnTo>
                <a:lnTo>
                  <a:pt x="4142" y="3573"/>
                </a:lnTo>
                <a:lnTo>
                  <a:pt x="4144" y="3573"/>
                </a:lnTo>
                <a:close/>
              </a:path>
            </a:pathLst>
          </a:custGeom>
          <a:solidFill>
            <a:srgbClr val="C7000A">
              <a:alpha val="50196"/>
            </a:srgb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6" name="pin-plug_72424"/>
          <p:cNvSpPr>
            <a:spLocks noChangeAspect="1"/>
          </p:cNvSpPr>
          <p:nvPr/>
        </p:nvSpPr>
        <p:spPr bwMode="auto">
          <a:xfrm>
            <a:off x="10120127" y="4473302"/>
            <a:ext cx="227605" cy="361835"/>
          </a:xfrm>
          <a:custGeom>
            <a:avLst/>
            <a:gdLst>
              <a:gd name="T0" fmla="*/ 4282 w 4422"/>
              <a:gd name="T1" fmla="*/ 1641 h 6532"/>
              <a:gd name="T2" fmla="*/ 3325 w 4422"/>
              <a:gd name="T3" fmla="*/ 1641 h 6532"/>
              <a:gd name="T4" fmla="*/ 3325 w 4422"/>
              <a:gd name="T5" fmla="*/ 138 h 6532"/>
              <a:gd name="T6" fmla="*/ 3186 w 4422"/>
              <a:gd name="T7" fmla="*/ 0 h 6532"/>
              <a:gd name="T8" fmla="*/ 3048 w 4422"/>
              <a:gd name="T9" fmla="*/ 138 h 6532"/>
              <a:gd name="T10" fmla="*/ 3048 w 4422"/>
              <a:gd name="T11" fmla="*/ 1641 h 6532"/>
              <a:gd name="T12" fmla="*/ 1373 w 4422"/>
              <a:gd name="T13" fmla="*/ 1641 h 6532"/>
              <a:gd name="T14" fmla="*/ 1373 w 4422"/>
              <a:gd name="T15" fmla="*/ 138 h 6532"/>
              <a:gd name="T16" fmla="*/ 1234 w 4422"/>
              <a:gd name="T17" fmla="*/ 0 h 6532"/>
              <a:gd name="T18" fmla="*/ 1096 w 4422"/>
              <a:gd name="T19" fmla="*/ 138 h 6532"/>
              <a:gd name="T20" fmla="*/ 1096 w 4422"/>
              <a:gd name="T21" fmla="*/ 1641 h 6532"/>
              <a:gd name="T22" fmla="*/ 138 w 4422"/>
              <a:gd name="T23" fmla="*/ 1641 h 6532"/>
              <a:gd name="T24" fmla="*/ 0 w 4422"/>
              <a:gd name="T25" fmla="*/ 1780 h 6532"/>
              <a:gd name="T26" fmla="*/ 0 w 4422"/>
              <a:gd name="T27" fmla="*/ 3573 h 6532"/>
              <a:gd name="T28" fmla="*/ 1338 w 4422"/>
              <a:gd name="T29" fmla="*/ 4920 h 6532"/>
              <a:gd name="T30" fmla="*/ 1338 w 4422"/>
              <a:gd name="T31" fmla="*/ 6393 h 6532"/>
              <a:gd name="T32" fmla="*/ 1477 w 4422"/>
              <a:gd name="T33" fmla="*/ 6532 h 6532"/>
              <a:gd name="T34" fmla="*/ 2945 w 4422"/>
              <a:gd name="T35" fmla="*/ 6532 h 6532"/>
              <a:gd name="T36" fmla="*/ 3084 w 4422"/>
              <a:gd name="T37" fmla="*/ 6393 h 6532"/>
              <a:gd name="T38" fmla="*/ 3084 w 4422"/>
              <a:gd name="T39" fmla="*/ 4920 h 6532"/>
              <a:gd name="T40" fmla="*/ 4422 w 4422"/>
              <a:gd name="T41" fmla="*/ 3573 h 6532"/>
              <a:gd name="T42" fmla="*/ 4422 w 4422"/>
              <a:gd name="T43" fmla="*/ 1780 h 6532"/>
              <a:gd name="T44" fmla="*/ 4282 w 4422"/>
              <a:gd name="T45" fmla="*/ 1641 h 6532"/>
              <a:gd name="T46" fmla="*/ 2805 w 4422"/>
              <a:gd name="T47" fmla="*/ 6254 h 6532"/>
              <a:gd name="T48" fmla="*/ 1614 w 4422"/>
              <a:gd name="T49" fmla="*/ 6254 h 6532"/>
              <a:gd name="T50" fmla="*/ 1614 w 4422"/>
              <a:gd name="T51" fmla="*/ 4920 h 6532"/>
              <a:gd name="T52" fmla="*/ 2805 w 4422"/>
              <a:gd name="T53" fmla="*/ 4920 h 6532"/>
              <a:gd name="T54" fmla="*/ 2805 w 4422"/>
              <a:gd name="T55" fmla="*/ 6254 h 6532"/>
              <a:gd name="T56" fmla="*/ 4144 w 4422"/>
              <a:gd name="T57" fmla="*/ 3573 h 6532"/>
              <a:gd name="T58" fmla="*/ 3074 w 4422"/>
              <a:gd name="T59" fmla="*/ 4641 h 6532"/>
              <a:gd name="T60" fmla="*/ 1345 w 4422"/>
              <a:gd name="T61" fmla="*/ 4641 h 6532"/>
              <a:gd name="T62" fmla="*/ 276 w 4422"/>
              <a:gd name="T63" fmla="*/ 3573 h 6532"/>
              <a:gd name="T64" fmla="*/ 276 w 4422"/>
              <a:gd name="T65" fmla="*/ 1918 h 6532"/>
              <a:gd name="T66" fmla="*/ 4142 w 4422"/>
              <a:gd name="T67" fmla="*/ 1918 h 6532"/>
              <a:gd name="T68" fmla="*/ 4142 w 4422"/>
              <a:gd name="T69" fmla="*/ 3573 h 6532"/>
              <a:gd name="T70" fmla="*/ 4144 w 4422"/>
              <a:gd name="T71" fmla="*/ 3573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22" h="6532">
                <a:moveTo>
                  <a:pt x="4282" y="1641"/>
                </a:moveTo>
                <a:lnTo>
                  <a:pt x="3325" y="1641"/>
                </a:lnTo>
                <a:lnTo>
                  <a:pt x="3325" y="138"/>
                </a:lnTo>
                <a:cubicBezTo>
                  <a:pt x="3325" y="61"/>
                  <a:pt x="3262" y="0"/>
                  <a:pt x="3186" y="0"/>
                </a:cubicBezTo>
                <a:cubicBezTo>
                  <a:pt x="3109" y="0"/>
                  <a:pt x="3048" y="62"/>
                  <a:pt x="3048" y="138"/>
                </a:cubicBezTo>
                <a:lnTo>
                  <a:pt x="3048" y="1641"/>
                </a:lnTo>
                <a:lnTo>
                  <a:pt x="1373" y="1641"/>
                </a:lnTo>
                <a:lnTo>
                  <a:pt x="1373" y="138"/>
                </a:lnTo>
                <a:cubicBezTo>
                  <a:pt x="1373" y="61"/>
                  <a:pt x="1310" y="0"/>
                  <a:pt x="1234" y="0"/>
                </a:cubicBezTo>
                <a:cubicBezTo>
                  <a:pt x="1157" y="0"/>
                  <a:pt x="1096" y="62"/>
                  <a:pt x="1096" y="138"/>
                </a:cubicBezTo>
                <a:lnTo>
                  <a:pt x="1096" y="1641"/>
                </a:lnTo>
                <a:lnTo>
                  <a:pt x="138" y="1641"/>
                </a:lnTo>
                <a:cubicBezTo>
                  <a:pt x="61" y="1641"/>
                  <a:pt x="0" y="1704"/>
                  <a:pt x="0" y="1780"/>
                </a:cubicBezTo>
                <a:lnTo>
                  <a:pt x="0" y="3573"/>
                </a:lnTo>
                <a:cubicBezTo>
                  <a:pt x="0" y="4313"/>
                  <a:pt x="600" y="4914"/>
                  <a:pt x="1338" y="4920"/>
                </a:cubicBezTo>
                <a:lnTo>
                  <a:pt x="1338" y="6393"/>
                </a:lnTo>
                <a:cubicBezTo>
                  <a:pt x="1338" y="6470"/>
                  <a:pt x="1401" y="6532"/>
                  <a:pt x="1477" y="6532"/>
                </a:cubicBezTo>
                <a:lnTo>
                  <a:pt x="2945" y="6532"/>
                </a:lnTo>
                <a:cubicBezTo>
                  <a:pt x="3022" y="6532"/>
                  <a:pt x="3084" y="6469"/>
                  <a:pt x="3084" y="6393"/>
                </a:cubicBezTo>
                <a:lnTo>
                  <a:pt x="3084" y="4920"/>
                </a:lnTo>
                <a:cubicBezTo>
                  <a:pt x="3822" y="4916"/>
                  <a:pt x="4422" y="4313"/>
                  <a:pt x="4422" y="3573"/>
                </a:cubicBezTo>
                <a:lnTo>
                  <a:pt x="4422" y="1780"/>
                </a:lnTo>
                <a:cubicBezTo>
                  <a:pt x="4422" y="1702"/>
                  <a:pt x="4360" y="1641"/>
                  <a:pt x="4282" y="1641"/>
                </a:cubicBezTo>
                <a:close/>
                <a:moveTo>
                  <a:pt x="2805" y="6254"/>
                </a:moveTo>
                <a:lnTo>
                  <a:pt x="1614" y="6254"/>
                </a:lnTo>
                <a:lnTo>
                  <a:pt x="1614" y="4920"/>
                </a:lnTo>
                <a:lnTo>
                  <a:pt x="2805" y="4920"/>
                </a:lnTo>
                <a:lnTo>
                  <a:pt x="2805" y="6254"/>
                </a:lnTo>
                <a:close/>
                <a:moveTo>
                  <a:pt x="4144" y="3573"/>
                </a:moveTo>
                <a:cubicBezTo>
                  <a:pt x="4144" y="4162"/>
                  <a:pt x="3664" y="4641"/>
                  <a:pt x="3074" y="4641"/>
                </a:cubicBezTo>
                <a:lnTo>
                  <a:pt x="1345" y="4641"/>
                </a:lnTo>
                <a:cubicBezTo>
                  <a:pt x="756" y="4641"/>
                  <a:pt x="276" y="4162"/>
                  <a:pt x="276" y="3573"/>
                </a:cubicBezTo>
                <a:lnTo>
                  <a:pt x="276" y="1918"/>
                </a:lnTo>
                <a:lnTo>
                  <a:pt x="4142" y="1918"/>
                </a:lnTo>
                <a:lnTo>
                  <a:pt x="4142" y="3573"/>
                </a:lnTo>
                <a:lnTo>
                  <a:pt x="4144" y="3573"/>
                </a:lnTo>
                <a:close/>
              </a:path>
            </a:pathLst>
          </a:custGeom>
          <a:solidFill>
            <a:srgbClr val="C7000A">
              <a:alpha val="50196"/>
            </a:srgb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7" name="pin-plug_72424"/>
          <p:cNvSpPr>
            <a:spLocks noChangeAspect="1"/>
          </p:cNvSpPr>
          <p:nvPr/>
        </p:nvSpPr>
        <p:spPr bwMode="auto">
          <a:xfrm>
            <a:off x="10372966" y="4473302"/>
            <a:ext cx="227605" cy="361835"/>
          </a:xfrm>
          <a:custGeom>
            <a:avLst/>
            <a:gdLst>
              <a:gd name="T0" fmla="*/ 4282 w 4422"/>
              <a:gd name="T1" fmla="*/ 1641 h 6532"/>
              <a:gd name="T2" fmla="*/ 3325 w 4422"/>
              <a:gd name="T3" fmla="*/ 1641 h 6532"/>
              <a:gd name="T4" fmla="*/ 3325 w 4422"/>
              <a:gd name="T5" fmla="*/ 138 h 6532"/>
              <a:gd name="T6" fmla="*/ 3186 w 4422"/>
              <a:gd name="T7" fmla="*/ 0 h 6532"/>
              <a:gd name="T8" fmla="*/ 3048 w 4422"/>
              <a:gd name="T9" fmla="*/ 138 h 6532"/>
              <a:gd name="T10" fmla="*/ 3048 w 4422"/>
              <a:gd name="T11" fmla="*/ 1641 h 6532"/>
              <a:gd name="T12" fmla="*/ 1373 w 4422"/>
              <a:gd name="T13" fmla="*/ 1641 h 6532"/>
              <a:gd name="T14" fmla="*/ 1373 w 4422"/>
              <a:gd name="T15" fmla="*/ 138 h 6532"/>
              <a:gd name="T16" fmla="*/ 1234 w 4422"/>
              <a:gd name="T17" fmla="*/ 0 h 6532"/>
              <a:gd name="T18" fmla="*/ 1096 w 4422"/>
              <a:gd name="T19" fmla="*/ 138 h 6532"/>
              <a:gd name="T20" fmla="*/ 1096 w 4422"/>
              <a:gd name="T21" fmla="*/ 1641 h 6532"/>
              <a:gd name="T22" fmla="*/ 138 w 4422"/>
              <a:gd name="T23" fmla="*/ 1641 h 6532"/>
              <a:gd name="T24" fmla="*/ 0 w 4422"/>
              <a:gd name="T25" fmla="*/ 1780 h 6532"/>
              <a:gd name="T26" fmla="*/ 0 w 4422"/>
              <a:gd name="T27" fmla="*/ 3573 h 6532"/>
              <a:gd name="T28" fmla="*/ 1338 w 4422"/>
              <a:gd name="T29" fmla="*/ 4920 h 6532"/>
              <a:gd name="T30" fmla="*/ 1338 w 4422"/>
              <a:gd name="T31" fmla="*/ 6393 h 6532"/>
              <a:gd name="T32" fmla="*/ 1477 w 4422"/>
              <a:gd name="T33" fmla="*/ 6532 h 6532"/>
              <a:gd name="T34" fmla="*/ 2945 w 4422"/>
              <a:gd name="T35" fmla="*/ 6532 h 6532"/>
              <a:gd name="T36" fmla="*/ 3084 w 4422"/>
              <a:gd name="T37" fmla="*/ 6393 h 6532"/>
              <a:gd name="T38" fmla="*/ 3084 w 4422"/>
              <a:gd name="T39" fmla="*/ 4920 h 6532"/>
              <a:gd name="T40" fmla="*/ 4422 w 4422"/>
              <a:gd name="T41" fmla="*/ 3573 h 6532"/>
              <a:gd name="T42" fmla="*/ 4422 w 4422"/>
              <a:gd name="T43" fmla="*/ 1780 h 6532"/>
              <a:gd name="T44" fmla="*/ 4282 w 4422"/>
              <a:gd name="T45" fmla="*/ 1641 h 6532"/>
              <a:gd name="T46" fmla="*/ 2805 w 4422"/>
              <a:gd name="T47" fmla="*/ 6254 h 6532"/>
              <a:gd name="T48" fmla="*/ 1614 w 4422"/>
              <a:gd name="T49" fmla="*/ 6254 h 6532"/>
              <a:gd name="T50" fmla="*/ 1614 w 4422"/>
              <a:gd name="T51" fmla="*/ 4920 h 6532"/>
              <a:gd name="T52" fmla="*/ 2805 w 4422"/>
              <a:gd name="T53" fmla="*/ 4920 h 6532"/>
              <a:gd name="T54" fmla="*/ 2805 w 4422"/>
              <a:gd name="T55" fmla="*/ 6254 h 6532"/>
              <a:gd name="T56" fmla="*/ 4144 w 4422"/>
              <a:gd name="T57" fmla="*/ 3573 h 6532"/>
              <a:gd name="T58" fmla="*/ 3074 w 4422"/>
              <a:gd name="T59" fmla="*/ 4641 h 6532"/>
              <a:gd name="T60" fmla="*/ 1345 w 4422"/>
              <a:gd name="T61" fmla="*/ 4641 h 6532"/>
              <a:gd name="T62" fmla="*/ 276 w 4422"/>
              <a:gd name="T63" fmla="*/ 3573 h 6532"/>
              <a:gd name="T64" fmla="*/ 276 w 4422"/>
              <a:gd name="T65" fmla="*/ 1918 h 6532"/>
              <a:gd name="T66" fmla="*/ 4142 w 4422"/>
              <a:gd name="T67" fmla="*/ 1918 h 6532"/>
              <a:gd name="T68" fmla="*/ 4142 w 4422"/>
              <a:gd name="T69" fmla="*/ 3573 h 6532"/>
              <a:gd name="T70" fmla="*/ 4144 w 4422"/>
              <a:gd name="T71" fmla="*/ 3573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22" h="6532">
                <a:moveTo>
                  <a:pt x="4282" y="1641"/>
                </a:moveTo>
                <a:lnTo>
                  <a:pt x="3325" y="1641"/>
                </a:lnTo>
                <a:lnTo>
                  <a:pt x="3325" y="138"/>
                </a:lnTo>
                <a:cubicBezTo>
                  <a:pt x="3325" y="61"/>
                  <a:pt x="3262" y="0"/>
                  <a:pt x="3186" y="0"/>
                </a:cubicBezTo>
                <a:cubicBezTo>
                  <a:pt x="3109" y="0"/>
                  <a:pt x="3048" y="62"/>
                  <a:pt x="3048" y="138"/>
                </a:cubicBezTo>
                <a:lnTo>
                  <a:pt x="3048" y="1641"/>
                </a:lnTo>
                <a:lnTo>
                  <a:pt x="1373" y="1641"/>
                </a:lnTo>
                <a:lnTo>
                  <a:pt x="1373" y="138"/>
                </a:lnTo>
                <a:cubicBezTo>
                  <a:pt x="1373" y="61"/>
                  <a:pt x="1310" y="0"/>
                  <a:pt x="1234" y="0"/>
                </a:cubicBezTo>
                <a:cubicBezTo>
                  <a:pt x="1157" y="0"/>
                  <a:pt x="1096" y="62"/>
                  <a:pt x="1096" y="138"/>
                </a:cubicBezTo>
                <a:lnTo>
                  <a:pt x="1096" y="1641"/>
                </a:lnTo>
                <a:lnTo>
                  <a:pt x="138" y="1641"/>
                </a:lnTo>
                <a:cubicBezTo>
                  <a:pt x="61" y="1641"/>
                  <a:pt x="0" y="1704"/>
                  <a:pt x="0" y="1780"/>
                </a:cubicBezTo>
                <a:lnTo>
                  <a:pt x="0" y="3573"/>
                </a:lnTo>
                <a:cubicBezTo>
                  <a:pt x="0" y="4313"/>
                  <a:pt x="600" y="4914"/>
                  <a:pt x="1338" y="4920"/>
                </a:cubicBezTo>
                <a:lnTo>
                  <a:pt x="1338" y="6393"/>
                </a:lnTo>
                <a:cubicBezTo>
                  <a:pt x="1338" y="6470"/>
                  <a:pt x="1401" y="6532"/>
                  <a:pt x="1477" y="6532"/>
                </a:cubicBezTo>
                <a:lnTo>
                  <a:pt x="2945" y="6532"/>
                </a:lnTo>
                <a:cubicBezTo>
                  <a:pt x="3022" y="6532"/>
                  <a:pt x="3084" y="6469"/>
                  <a:pt x="3084" y="6393"/>
                </a:cubicBezTo>
                <a:lnTo>
                  <a:pt x="3084" y="4920"/>
                </a:lnTo>
                <a:cubicBezTo>
                  <a:pt x="3822" y="4916"/>
                  <a:pt x="4422" y="4313"/>
                  <a:pt x="4422" y="3573"/>
                </a:cubicBezTo>
                <a:lnTo>
                  <a:pt x="4422" y="1780"/>
                </a:lnTo>
                <a:cubicBezTo>
                  <a:pt x="4422" y="1702"/>
                  <a:pt x="4360" y="1641"/>
                  <a:pt x="4282" y="1641"/>
                </a:cubicBezTo>
                <a:close/>
                <a:moveTo>
                  <a:pt x="2805" y="6254"/>
                </a:moveTo>
                <a:lnTo>
                  <a:pt x="1614" y="6254"/>
                </a:lnTo>
                <a:lnTo>
                  <a:pt x="1614" y="4920"/>
                </a:lnTo>
                <a:lnTo>
                  <a:pt x="2805" y="4920"/>
                </a:lnTo>
                <a:lnTo>
                  <a:pt x="2805" y="6254"/>
                </a:lnTo>
                <a:close/>
                <a:moveTo>
                  <a:pt x="4144" y="3573"/>
                </a:moveTo>
                <a:cubicBezTo>
                  <a:pt x="4144" y="4162"/>
                  <a:pt x="3664" y="4641"/>
                  <a:pt x="3074" y="4641"/>
                </a:cubicBezTo>
                <a:lnTo>
                  <a:pt x="1345" y="4641"/>
                </a:lnTo>
                <a:cubicBezTo>
                  <a:pt x="756" y="4641"/>
                  <a:pt x="276" y="4162"/>
                  <a:pt x="276" y="3573"/>
                </a:cubicBezTo>
                <a:lnTo>
                  <a:pt x="276" y="1918"/>
                </a:lnTo>
                <a:lnTo>
                  <a:pt x="4142" y="1918"/>
                </a:lnTo>
                <a:lnTo>
                  <a:pt x="4142" y="3573"/>
                </a:lnTo>
                <a:lnTo>
                  <a:pt x="4144" y="3573"/>
                </a:lnTo>
                <a:close/>
              </a:path>
            </a:pathLst>
          </a:custGeom>
          <a:solidFill>
            <a:srgbClr val="C7000A">
              <a:alpha val="50196"/>
            </a:srgb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8" name="pin-plug_72424"/>
          <p:cNvSpPr>
            <a:spLocks noChangeAspect="1"/>
          </p:cNvSpPr>
          <p:nvPr/>
        </p:nvSpPr>
        <p:spPr bwMode="auto">
          <a:xfrm>
            <a:off x="9864569" y="5210842"/>
            <a:ext cx="227605" cy="361835"/>
          </a:xfrm>
          <a:custGeom>
            <a:avLst/>
            <a:gdLst>
              <a:gd name="T0" fmla="*/ 4282 w 4422"/>
              <a:gd name="T1" fmla="*/ 1641 h 6532"/>
              <a:gd name="T2" fmla="*/ 3325 w 4422"/>
              <a:gd name="T3" fmla="*/ 1641 h 6532"/>
              <a:gd name="T4" fmla="*/ 3325 w 4422"/>
              <a:gd name="T5" fmla="*/ 138 h 6532"/>
              <a:gd name="T6" fmla="*/ 3186 w 4422"/>
              <a:gd name="T7" fmla="*/ 0 h 6532"/>
              <a:gd name="T8" fmla="*/ 3048 w 4422"/>
              <a:gd name="T9" fmla="*/ 138 h 6532"/>
              <a:gd name="T10" fmla="*/ 3048 w 4422"/>
              <a:gd name="T11" fmla="*/ 1641 h 6532"/>
              <a:gd name="T12" fmla="*/ 1373 w 4422"/>
              <a:gd name="T13" fmla="*/ 1641 h 6532"/>
              <a:gd name="T14" fmla="*/ 1373 w 4422"/>
              <a:gd name="T15" fmla="*/ 138 h 6532"/>
              <a:gd name="T16" fmla="*/ 1234 w 4422"/>
              <a:gd name="T17" fmla="*/ 0 h 6532"/>
              <a:gd name="T18" fmla="*/ 1096 w 4422"/>
              <a:gd name="T19" fmla="*/ 138 h 6532"/>
              <a:gd name="T20" fmla="*/ 1096 w 4422"/>
              <a:gd name="T21" fmla="*/ 1641 h 6532"/>
              <a:gd name="T22" fmla="*/ 138 w 4422"/>
              <a:gd name="T23" fmla="*/ 1641 h 6532"/>
              <a:gd name="T24" fmla="*/ 0 w 4422"/>
              <a:gd name="T25" fmla="*/ 1780 h 6532"/>
              <a:gd name="T26" fmla="*/ 0 w 4422"/>
              <a:gd name="T27" fmla="*/ 3573 h 6532"/>
              <a:gd name="T28" fmla="*/ 1338 w 4422"/>
              <a:gd name="T29" fmla="*/ 4920 h 6532"/>
              <a:gd name="T30" fmla="*/ 1338 w 4422"/>
              <a:gd name="T31" fmla="*/ 6393 h 6532"/>
              <a:gd name="T32" fmla="*/ 1477 w 4422"/>
              <a:gd name="T33" fmla="*/ 6532 h 6532"/>
              <a:gd name="T34" fmla="*/ 2945 w 4422"/>
              <a:gd name="T35" fmla="*/ 6532 h 6532"/>
              <a:gd name="T36" fmla="*/ 3084 w 4422"/>
              <a:gd name="T37" fmla="*/ 6393 h 6532"/>
              <a:gd name="T38" fmla="*/ 3084 w 4422"/>
              <a:gd name="T39" fmla="*/ 4920 h 6532"/>
              <a:gd name="T40" fmla="*/ 4422 w 4422"/>
              <a:gd name="T41" fmla="*/ 3573 h 6532"/>
              <a:gd name="T42" fmla="*/ 4422 w 4422"/>
              <a:gd name="T43" fmla="*/ 1780 h 6532"/>
              <a:gd name="T44" fmla="*/ 4282 w 4422"/>
              <a:gd name="T45" fmla="*/ 1641 h 6532"/>
              <a:gd name="T46" fmla="*/ 2805 w 4422"/>
              <a:gd name="T47" fmla="*/ 6254 h 6532"/>
              <a:gd name="T48" fmla="*/ 1614 w 4422"/>
              <a:gd name="T49" fmla="*/ 6254 h 6532"/>
              <a:gd name="T50" fmla="*/ 1614 w 4422"/>
              <a:gd name="T51" fmla="*/ 4920 h 6532"/>
              <a:gd name="T52" fmla="*/ 2805 w 4422"/>
              <a:gd name="T53" fmla="*/ 4920 h 6532"/>
              <a:gd name="T54" fmla="*/ 2805 w 4422"/>
              <a:gd name="T55" fmla="*/ 6254 h 6532"/>
              <a:gd name="T56" fmla="*/ 4144 w 4422"/>
              <a:gd name="T57" fmla="*/ 3573 h 6532"/>
              <a:gd name="T58" fmla="*/ 3074 w 4422"/>
              <a:gd name="T59" fmla="*/ 4641 h 6532"/>
              <a:gd name="T60" fmla="*/ 1345 w 4422"/>
              <a:gd name="T61" fmla="*/ 4641 h 6532"/>
              <a:gd name="T62" fmla="*/ 276 w 4422"/>
              <a:gd name="T63" fmla="*/ 3573 h 6532"/>
              <a:gd name="T64" fmla="*/ 276 w 4422"/>
              <a:gd name="T65" fmla="*/ 1918 h 6532"/>
              <a:gd name="T66" fmla="*/ 4142 w 4422"/>
              <a:gd name="T67" fmla="*/ 1918 h 6532"/>
              <a:gd name="T68" fmla="*/ 4142 w 4422"/>
              <a:gd name="T69" fmla="*/ 3573 h 6532"/>
              <a:gd name="T70" fmla="*/ 4144 w 4422"/>
              <a:gd name="T71" fmla="*/ 3573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22" h="6532">
                <a:moveTo>
                  <a:pt x="4282" y="1641"/>
                </a:moveTo>
                <a:lnTo>
                  <a:pt x="3325" y="1641"/>
                </a:lnTo>
                <a:lnTo>
                  <a:pt x="3325" y="138"/>
                </a:lnTo>
                <a:cubicBezTo>
                  <a:pt x="3325" y="61"/>
                  <a:pt x="3262" y="0"/>
                  <a:pt x="3186" y="0"/>
                </a:cubicBezTo>
                <a:cubicBezTo>
                  <a:pt x="3109" y="0"/>
                  <a:pt x="3048" y="62"/>
                  <a:pt x="3048" y="138"/>
                </a:cubicBezTo>
                <a:lnTo>
                  <a:pt x="3048" y="1641"/>
                </a:lnTo>
                <a:lnTo>
                  <a:pt x="1373" y="1641"/>
                </a:lnTo>
                <a:lnTo>
                  <a:pt x="1373" y="138"/>
                </a:lnTo>
                <a:cubicBezTo>
                  <a:pt x="1373" y="61"/>
                  <a:pt x="1310" y="0"/>
                  <a:pt x="1234" y="0"/>
                </a:cubicBezTo>
                <a:cubicBezTo>
                  <a:pt x="1157" y="0"/>
                  <a:pt x="1096" y="62"/>
                  <a:pt x="1096" y="138"/>
                </a:cubicBezTo>
                <a:lnTo>
                  <a:pt x="1096" y="1641"/>
                </a:lnTo>
                <a:lnTo>
                  <a:pt x="138" y="1641"/>
                </a:lnTo>
                <a:cubicBezTo>
                  <a:pt x="61" y="1641"/>
                  <a:pt x="0" y="1704"/>
                  <a:pt x="0" y="1780"/>
                </a:cubicBezTo>
                <a:lnTo>
                  <a:pt x="0" y="3573"/>
                </a:lnTo>
                <a:cubicBezTo>
                  <a:pt x="0" y="4313"/>
                  <a:pt x="600" y="4914"/>
                  <a:pt x="1338" y="4920"/>
                </a:cubicBezTo>
                <a:lnTo>
                  <a:pt x="1338" y="6393"/>
                </a:lnTo>
                <a:cubicBezTo>
                  <a:pt x="1338" y="6470"/>
                  <a:pt x="1401" y="6532"/>
                  <a:pt x="1477" y="6532"/>
                </a:cubicBezTo>
                <a:lnTo>
                  <a:pt x="2945" y="6532"/>
                </a:lnTo>
                <a:cubicBezTo>
                  <a:pt x="3022" y="6532"/>
                  <a:pt x="3084" y="6469"/>
                  <a:pt x="3084" y="6393"/>
                </a:cubicBezTo>
                <a:lnTo>
                  <a:pt x="3084" y="4920"/>
                </a:lnTo>
                <a:cubicBezTo>
                  <a:pt x="3822" y="4916"/>
                  <a:pt x="4422" y="4313"/>
                  <a:pt x="4422" y="3573"/>
                </a:cubicBezTo>
                <a:lnTo>
                  <a:pt x="4422" y="1780"/>
                </a:lnTo>
                <a:cubicBezTo>
                  <a:pt x="4422" y="1702"/>
                  <a:pt x="4360" y="1641"/>
                  <a:pt x="4282" y="1641"/>
                </a:cubicBezTo>
                <a:close/>
                <a:moveTo>
                  <a:pt x="2805" y="6254"/>
                </a:moveTo>
                <a:lnTo>
                  <a:pt x="1614" y="6254"/>
                </a:lnTo>
                <a:lnTo>
                  <a:pt x="1614" y="4920"/>
                </a:lnTo>
                <a:lnTo>
                  <a:pt x="2805" y="4920"/>
                </a:lnTo>
                <a:lnTo>
                  <a:pt x="2805" y="6254"/>
                </a:lnTo>
                <a:close/>
                <a:moveTo>
                  <a:pt x="4144" y="3573"/>
                </a:moveTo>
                <a:cubicBezTo>
                  <a:pt x="4144" y="4162"/>
                  <a:pt x="3664" y="4641"/>
                  <a:pt x="3074" y="4641"/>
                </a:cubicBezTo>
                <a:lnTo>
                  <a:pt x="1345" y="4641"/>
                </a:lnTo>
                <a:cubicBezTo>
                  <a:pt x="756" y="4641"/>
                  <a:pt x="276" y="4162"/>
                  <a:pt x="276" y="3573"/>
                </a:cubicBezTo>
                <a:lnTo>
                  <a:pt x="276" y="1918"/>
                </a:lnTo>
                <a:lnTo>
                  <a:pt x="4142" y="1918"/>
                </a:lnTo>
                <a:lnTo>
                  <a:pt x="4142" y="3573"/>
                </a:lnTo>
                <a:lnTo>
                  <a:pt x="4144" y="3573"/>
                </a:lnTo>
                <a:close/>
              </a:path>
            </a:pathLst>
          </a:custGeom>
          <a:solidFill>
            <a:srgbClr val="666666">
              <a:alpha val="50196"/>
            </a:srgb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9" name="pin-plug_72424"/>
          <p:cNvSpPr>
            <a:spLocks noChangeAspect="1"/>
          </p:cNvSpPr>
          <p:nvPr/>
        </p:nvSpPr>
        <p:spPr bwMode="auto">
          <a:xfrm>
            <a:off x="10120127" y="5210842"/>
            <a:ext cx="227605" cy="361835"/>
          </a:xfrm>
          <a:custGeom>
            <a:avLst/>
            <a:gdLst>
              <a:gd name="T0" fmla="*/ 4282 w 4422"/>
              <a:gd name="T1" fmla="*/ 1641 h 6532"/>
              <a:gd name="T2" fmla="*/ 3325 w 4422"/>
              <a:gd name="T3" fmla="*/ 1641 h 6532"/>
              <a:gd name="T4" fmla="*/ 3325 w 4422"/>
              <a:gd name="T5" fmla="*/ 138 h 6532"/>
              <a:gd name="T6" fmla="*/ 3186 w 4422"/>
              <a:gd name="T7" fmla="*/ 0 h 6532"/>
              <a:gd name="T8" fmla="*/ 3048 w 4422"/>
              <a:gd name="T9" fmla="*/ 138 h 6532"/>
              <a:gd name="T10" fmla="*/ 3048 w 4422"/>
              <a:gd name="T11" fmla="*/ 1641 h 6532"/>
              <a:gd name="T12" fmla="*/ 1373 w 4422"/>
              <a:gd name="T13" fmla="*/ 1641 h 6532"/>
              <a:gd name="T14" fmla="*/ 1373 w 4422"/>
              <a:gd name="T15" fmla="*/ 138 h 6532"/>
              <a:gd name="T16" fmla="*/ 1234 w 4422"/>
              <a:gd name="T17" fmla="*/ 0 h 6532"/>
              <a:gd name="T18" fmla="*/ 1096 w 4422"/>
              <a:gd name="T19" fmla="*/ 138 h 6532"/>
              <a:gd name="T20" fmla="*/ 1096 w 4422"/>
              <a:gd name="T21" fmla="*/ 1641 h 6532"/>
              <a:gd name="T22" fmla="*/ 138 w 4422"/>
              <a:gd name="T23" fmla="*/ 1641 h 6532"/>
              <a:gd name="T24" fmla="*/ 0 w 4422"/>
              <a:gd name="T25" fmla="*/ 1780 h 6532"/>
              <a:gd name="T26" fmla="*/ 0 w 4422"/>
              <a:gd name="T27" fmla="*/ 3573 h 6532"/>
              <a:gd name="T28" fmla="*/ 1338 w 4422"/>
              <a:gd name="T29" fmla="*/ 4920 h 6532"/>
              <a:gd name="T30" fmla="*/ 1338 w 4422"/>
              <a:gd name="T31" fmla="*/ 6393 h 6532"/>
              <a:gd name="T32" fmla="*/ 1477 w 4422"/>
              <a:gd name="T33" fmla="*/ 6532 h 6532"/>
              <a:gd name="T34" fmla="*/ 2945 w 4422"/>
              <a:gd name="T35" fmla="*/ 6532 h 6532"/>
              <a:gd name="T36" fmla="*/ 3084 w 4422"/>
              <a:gd name="T37" fmla="*/ 6393 h 6532"/>
              <a:gd name="T38" fmla="*/ 3084 w 4422"/>
              <a:gd name="T39" fmla="*/ 4920 h 6532"/>
              <a:gd name="T40" fmla="*/ 4422 w 4422"/>
              <a:gd name="T41" fmla="*/ 3573 h 6532"/>
              <a:gd name="T42" fmla="*/ 4422 w 4422"/>
              <a:gd name="T43" fmla="*/ 1780 h 6532"/>
              <a:gd name="T44" fmla="*/ 4282 w 4422"/>
              <a:gd name="T45" fmla="*/ 1641 h 6532"/>
              <a:gd name="T46" fmla="*/ 2805 w 4422"/>
              <a:gd name="T47" fmla="*/ 6254 h 6532"/>
              <a:gd name="T48" fmla="*/ 1614 w 4422"/>
              <a:gd name="T49" fmla="*/ 6254 h 6532"/>
              <a:gd name="T50" fmla="*/ 1614 w 4422"/>
              <a:gd name="T51" fmla="*/ 4920 h 6532"/>
              <a:gd name="T52" fmla="*/ 2805 w 4422"/>
              <a:gd name="T53" fmla="*/ 4920 h 6532"/>
              <a:gd name="T54" fmla="*/ 2805 w 4422"/>
              <a:gd name="T55" fmla="*/ 6254 h 6532"/>
              <a:gd name="T56" fmla="*/ 4144 w 4422"/>
              <a:gd name="T57" fmla="*/ 3573 h 6532"/>
              <a:gd name="T58" fmla="*/ 3074 w 4422"/>
              <a:gd name="T59" fmla="*/ 4641 h 6532"/>
              <a:gd name="T60" fmla="*/ 1345 w 4422"/>
              <a:gd name="T61" fmla="*/ 4641 h 6532"/>
              <a:gd name="T62" fmla="*/ 276 w 4422"/>
              <a:gd name="T63" fmla="*/ 3573 h 6532"/>
              <a:gd name="T64" fmla="*/ 276 w 4422"/>
              <a:gd name="T65" fmla="*/ 1918 h 6532"/>
              <a:gd name="T66" fmla="*/ 4142 w 4422"/>
              <a:gd name="T67" fmla="*/ 1918 h 6532"/>
              <a:gd name="T68" fmla="*/ 4142 w 4422"/>
              <a:gd name="T69" fmla="*/ 3573 h 6532"/>
              <a:gd name="T70" fmla="*/ 4144 w 4422"/>
              <a:gd name="T71" fmla="*/ 3573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22" h="6532">
                <a:moveTo>
                  <a:pt x="4282" y="1641"/>
                </a:moveTo>
                <a:lnTo>
                  <a:pt x="3325" y="1641"/>
                </a:lnTo>
                <a:lnTo>
                  <a:pt x="3325" y="138"/>
                </a:lnTo>
                <a:cubicBezTo>
                  <a:pt x="3325" y="61"/>
                  <a:pt x="3262" y="0"/>
                  <a:pt x="3186" y="0"/>
                </a:cubicBezTo>
                <a:cubicBezTo>
                  <a:pt x="3109" y="0"/>
                  <a:pt x="3048" y="62"/>
                  <a:pt x="3048" y="138"/>
                </a:cubicBezTo>
                <a:lnTo>
                  <a:pt x="3048" y="1641"/>
                </a:lnTo>
                <a:lnTo>
                  <a:pt x="1373" y="1641"/>
                </a:lnTo>
                <a:lnTo>
                  <a:pt x="1373" y="138"/>
                </a:lnTo>
                <a:cubicBezTo>
                  <a:pt x="1373" y="61"/>
                  <a:pt x="1310" y="0"/>
                  <a:pt x="1234" y="0"/>
                </a:cubicBezTo>
                <a:cubicBezTo>
                  <a:pt x="1157" y="0"/>
                  <a:pt x="1096" y="62"/>
                  <a:pt x="1096" y="138"/>
                </a:cubicBezTo>
                <a:lnTo>
                  <a:pt x="1096" y="1641"/>
                </a:lnTo>
                <a:lnTo>
                  <a:pt x="138" y="1641"/>
                </a:lnTo>
                <a:cubicBezTo>
                  <a:pt x="61" y="1641"/>
                  <a:pt x="0" y="1704"/>
                  <a:pt x="0" y="1780"/>
                </a:cubicBezTo>
                <a:lnTo>
                  <a:pt x="0" y="3573"/>
                </a:lnTo>
                <a:cubicBezTo>
                  <a:pt x="0" y="4313"/>
                  <a:pt x="600" y="4914"/>
                  <a:pt x="1338" y="4920"/>
                </a:cubicBezTo>
                <a:lnTo>
                  <a:pt x="1338" y="6393"/>
                </a:lnTo>
                <a:cubicBezTo>
                  <a:pt x="1338" y="6470"/>
                  <a:pt x="1401" y="6532"/>
                  <a:pt x="1477" y="6532"/>
                </a:cubicBezTo>
                <a:lnTo>
                  <a:pt x="2945" y="6532"/>
                </a:lnTo>
                <a:cubicBezTo>
                  <a:pt x="3022" y="6532"/>
                  <a:pt x="3084" y="6469"/>
                  <a:pt x="3084" y="6393"/>
                </a:cubicBezTo>
                <a:lnTo>
                  <a:pt x="3084" y="4920"/>
                </a:lnTo>
                <a:cubicBezTo>
                  <a:pt x="3822" y="4916"/>
                  <a:pt x="4422" y="4313"/>
                  <a:pt x="4422" y="3573"/>
                </a:cubicBezTo>
                <a:lnTo>
                  <a:pt x="4422" y="1780"/>
                </a:lnTo>
                <a:cubicBezTo>
                  <a:pt x="4422" y="1702"/>
                  <a:pt x="4360" y="1641"/>
                  <a:pt x="4282" y="1641"/>
                </a:cubicBezTo>
                <a:close/>
                <a:moveTo>
                  <a:pt x="2805" y="6254"/>
                </a:moveTo>
                <a:lnTo>
                  <a:pt x="1614" y="6254"/>
                </a:lnTo>
                <a:lnTo>
                  <a:pt x="1614" y="4920"/>
                </a:lnTo>
                <a:lnTo>
                  <a:pt x="2805" y="4920"/>
                </a:lnTo>
                <a:lnTo>
                  <a:pt x="2805" y="6254"/>
                </a:lnTo>
                <a:close/>
                <a:moveTo>
                  <a:pt x="4144" y="3573"/>
                </a:moveTo>
                <a:cubicBezTo>
                  <a:pt x="4144" y="4162"/>
                  <a:pt x="3664" y="4641"/>
                  <a:pt x="3074" y="4641"/>
                </a:cubicBezTo>
                <a:lnTo>
                  <a:pt x="1345" y="4641"/>
                </a:lnTo>
                <a:cubicBezTo>
                  <a:pt x="756" y="4641"/>
                  <a:pt x="276" y="4162"/>
                  <a:pt x="276" y="3573"/>
                </a:cubicBezTo>
                <a:lnTo>
                  <a:pt x="276" y="1918"/>
                </a:lnTo>
                <a:lnTo>
                  <a:pt x="4142" y="1918"/>
                </a:lnTo>
                <a:lnTo>
                  <a:pt x="4142" y="3573"/>
                </a:lnTo>
                <a:lnTo>
                  <a:pt x="4144" y="3573"/>
                </a:lnTo>
                <a:close/>
              </a:path>
            </a:pathLst>
          </a:custGeom>
          <a:solidFill>
            <a:srgbClr val="666666">
              <a:alpha val="50196"/>
            </a:srgb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0" name="pin-plug_72424"/>
          <p:cNvSpPr>
            <a:spLocks noChangeAspect="1"/>
          </p:cNvSpPr>
          <p:nvPr/>
        </p:nvSpPr>
        <p:spPr bwMode="auto">
          <a:xfrm>
            <a:off x="10372966" y="5210842"/>
            <a:ext cx="227605" cy="361835"/>
          </a:xfrm>
          <a:custGeom>
            <a:avLst/>
            <a:gdLst>
              <a:gd name="T0" fmla="*/ 4282 w 4422"/>
              <a:gd name="T1" fmla="*/ 1641 h 6532"/>
              <a:gd name="T2" fmla="*/ 3325 w 4422"/>
              <a:gd name="T3" fmla="*/ 1641 h 6532"/>
              <a:gd name="T4" fmla="*/ 3325 w 4422"/>
              <a:gd name="T5" fmla="*/ 138 h 6532"/>
              <a:gd name="T6" fmla="*/ 3186 w 4422"/>
              <a:gd name="T7" fmla="*/ 0 h 6532"/>
              <a:gd name="T8" fmla="*/ 3048 w 4422"/>
              <a:gd name="T9" fmla="*/ 138 h 6532"/>
              <a:gd name="T10" fmla="*/ 3048 w 4422"/>
              <a:gd name="T11" fmla="*/ 1641 h 6532"/>
              <a:gd name="T12" fmla="*/ 1373 w 4422"/>
              <a:gd name="T13" fmla="*/ 1641 h 6532"/>
              <a:gd name="T14" fmla="*/ 1373 w 4422"/>
              <a:gd name="T15" fmla="*/ 138 h 6532"/>
              <a:gd name="T16" fmla="*/ 1234 w 4422"/>
              <a:gd name="T17" fmla="*/ 0 h 6532"/>
              <a:gd name="T18" fmla="*/ 1096 w 4422"/>
              <a:gd name="T19" fmla="*/ 138 h 6532"/>
              <a:gd name="T20" fmla="*/ 1096 w 4422"/>
              <a:gd name="T21" fmla="*/ 1641 h 6532"/>
              <a:gd name="T22" fmla="*/ 138 w 4422"/>
              <a:gd name="T23" fmla="*/ 1641 h 6532"/>
              <a:gd name="T24" fmla="*/ 0 w 4422"/>
              <a:gd name="T25" fmla="*/ 1780 h 6532"/>
              <a:gd name="T26" fmla="*/ 0 w 4422"/>
              <a:gd name="T27" fmla="*/ 3573 h 6532"/>
              <a:gd name="T28" fmla="*/ 1338 w 4422"/>
              <a:gd name="T29" fmla="*/ 4920 h 6532"/>
              <a:gd name="T30" fmla="*/ 1338 w 4422"/>
              <a:gd name="T31" fmla="*/ 6393 h 6532"/>
              <a:gd name="T32" fmla="*/ 1477 w 4422"/>
              <a:gd name="T33" fmla="*/ 6532 h 6532"/>
              <a:gd name="T34" fmla="*/ 2945 w 4422"/>
              <a:gd name="T35" fmla="*/ 6532 h 6532"/>
              <a:gd name="T36" fmla="*/ 3084 w 4422"/>
              <a:gd name="T37" fmla="*/ 6393 h 6532"/>
              <a:gd name="T38" fmla="*/ 3084 w 4422"/>
              <a:gd name="T39" fmla="*/ 4920 h 6532"/>
              <a:gd name="T40" fmla="*/ 4422 w 4422"/>
              <a:gd name="T41" fmla="*/ 3573 h 6532"/>
              <a:gd name="T42" fmla="*/ 4422 w 4422"/>
              <a:gd name="T43" fmla="*/ 1780 h 6532"/>
              <a:gd name="T44" fmla="*/ 4282 w 4422"/>
              <a:gd name="T45" fmla="*/ 1641 h 6532"/>
              <a:gd name="T46" fmla="*/ 2805 w 4422"/>
              <a:gd name="T47" fmla="*/ 6254 h 6532"/>
              <a:gd name="T48" fmla="*/ 1614 w 4422"/>
              <a:gd name="T49" fmla="*/ 6254 h 6532"/>
              <a:gd name="T50" fmla="*/ 1614 w 4422"/>
              <a:gd name="T51" fmla="*/ 4920 h 6532"/>
              <a:gd name="T52" fmla="*/ 2805 w 4422"/>
              <a:gd name="T53" fmla="*/ 4920 h 6532"/>
              <a:gd name="T54" fmla="*/ 2805 w 4422"/>
              <a:gd name="T55" fmla="*/ 6254 h 6532"/>
              <a:gd name="T56" fmla="*/ 4144 w 4422"/>
              <a:gd name="T57" fmla="*/ 3573 h 6532"/>
              <a:gd name="T58" fmla="*/ 3074 w 4422"/>
              <a:gd name="T59" fmla="*/ 4641 h 6532"/>
              <a:gd name="T60" fmla="*/ 1345 w 4422"/>
              <a:gd name="T61" fmla="*/ 4641 h 6532"/>
              <a:gd name="T62" fmla="*/ 276 w 4422"/>
              <a:gd name="T63" fmla="*/ 3573 h 6532"/>
              <a:gd name="T64" fmla="*/ 276 w 4422"/>
              <a:gd name="T65" fmla="*/ 1918 h 6532"/>
              <a:gd name="T66" fmla="*/ 4142 w 4422"/>
              <a:gd name="T67" fmla="*/ 1918 h 6532"/>
              <a:gd name="T68" fmla="*/ 4142 w 4422"/>
              <a:gd name="T69" fmla="*/ 3573 h 6532"/>
              <a:gd name="T70" fmla="*/ 4144 w 4422"/>
              <a:gd name="T71" fmla="*/ 3573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22" h="6532">
                <a:moveTo>
                  <a:pt x="4282" y="1641"/>
                </a:moveTo>
                <a:lnTo>
                  <a:pt x="3325" y="1641"/>
                </a:lnTo>
                <a:lnTo>
                  <a:pt x="3325" y="138"/>
                </a:lnTo>
                <a:cubicBezTo>
                  <a:pt x="3325" y="61"/>
                  <a:pt x="3262" y="0"/>
                  <a:pt x="3186" y="0"/>
                </a:cubicBezTo>
                <a:cubicBezTo>
                  <a:pt x="3109" y="0"/>
                  <a:pt x="3048" y="62"/>
                  <a:pt x="3048" y="138"/>
                </a:cubicBezTo>
                <a:lnTo>
                  <a:pt x="3048" y="1641"/>
                </a:lnTo>
                <a:lnTo>
                  <a:pt x="1373" y="1641"/>
                </a:lnTo>
                <a:lnTo>
                  <a:pt x="1373" y="138"/>
                </a:lnTo>
                <a:cubicBezTo>
                  <a:pt x="1373" y="61"/>
                  <a:pt x="1310" y="0"/>
                  <a:pt x="1234" y="0"/>
                </a:cubicBezTo>
                <a:cubicBezTo>
                  <a:pt x="1157" y="0"/>
                  <a:pt x="1096" y="62"/>
                  <a:pt x="1096" y="138"/>
                </a:cubicBezTo>
                <a:lnTo>
                  <a:pt x="1096" y="1641"/>
                </a:lnTo>
                <a:lnTo>
                  <a:pt x="138" y="1641"/>
                </a:lnTo>
                <a:cubicBezTo>
                  <a:pt x="61" y="1641"/>
                  <a:pt x="0" y="1704"/>
                  <a:pt x="0" y="1780"/>
                </a:cubicBezTo>
                <a:lnTo>
                  <a:pt x="0" y="3573"/>
                </a:lnTo>
                <a:cubicBezTo>
                  <a:pt x="0" y="4313"/>
                  <a:pt x="600" y="4914"/>
                  <a:pt x="1338" y="4920"/>
                </a:cubicBezTo>
                <a:lnTo>
                  <a:pt x="1338" y="6393"/>
                </a:lnTo>
                <a:cubicBezTo>
                  <a:pt x="1338" y="6470"/>
                  <a:pt x="1401" y="6532"/>
                  <a:pt x="1477" y="6532"/>
                </a:cubicBezTo>
                <a:lnTo>
                  <a:pt x="2945" y="6532"/>
                </a:lnTo>
                <a:cubicBezTo>
                  <a:pt x="3022" y="6532"/>
                  <a:pt x="3084" y="6469"/>
                  <a:pt x="3084" y="6393"/>
                </a:cubicBezTo>
                <a:lnTo>
                  <a:pt x="3084" y="4920"/>
                </a:lnTo>
                <a:cubicBezTo>
                  <a:pt x="3822" y="4916"/>
                  <a:pt x="4422" y="4313"/>
                  <a:pt x="4422" y="3573"/>
                </a:cubicBezTo>
                <a:lnTo>
                  <a:pt x="4422" y="1780"/>
                </a:lnTo>
                <a:cubicBezTo>
                  <a:pt x="4422" y="1702"/>
                  <a:pt x="4360" y="1641"/>
                  <a:pt x="4282" y="1641"/>
                </a:cubicBezTo>
                <a:close/>
                <a:moveTo>
                  <a:pt x="2805" y="6254"/>
                </a:moveTo>
                <a:lnTo>
                  <a:pt x="1614" y="6254"/>
                </a:lnTo>
                <a:lnTo>
                  <a:pt x="1614" y="4920"/>
                </a:lnTo>
                <a:lnTo>
                  <a:pt x="2805" y="4920"/>
                </a:lnTo>
                <a:lnTo>
                  <a:pt x="2805" y="6254"/>
                </a:lnTo>
                <a:close/>
                <a:moveTo>
                  <a:pt x="4144" y="3573"/>
                </a:moveTo>
                <a:cubicBezTo>
                  <a:pt x="4144" y="4162"/>
                  <a:pt x="3664" y="4641"/>
                  <a:pt x="3074" y="4641"/>
                </a:cubicBezTo>
                <a:lnTo>
                  <a:pt x="1345" y="4641"/>
                </a:lnTo>
                <a:cubicBezTo>
                  <a:pt x="756" y="4641"/>
                  <a:pt x="276" y="4162"/>
                  <a:pt x="276" y="3573"/>
                </a:cubicBezTo>
                <a:lnTo>
                  <a:pt x="276" y="1918"/>
                </a:lnTo>
                <a:lnTo>
                  <a:pt x="4142" y="1918"/>
                </a:lnTo>
                <a:lnTo>
                  <a:pt x="4142" y="3573"/>
                </a:lnTo>
                <a:lnTo>
                  <a:pt x="4144" y="3573"/>
                </a:lnTo>
                <a:close/>
              </a:path>
            </a:pathLst>
          </a:custGeom>
          <a:solidFill>
            <a:srgbClr val="666666">
              <a:alpha val="50196"/>
            </a:srgb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1" name="pin-plug_72424"/>
          <p:cNvSpPr>
            <a:spLocks noChangeAspect="1"/>
          </p:cNvSpPr>
          <p:nvPr/>
        </p:nvSpPr>
        <p:spPr bwMode="auto">
          <a:xfrm>
            <a:off x="10616831" y="5210842"/>
            <a:ext cx="227605" cy="361835"/>
          </a:xfrm>
          <a:custGeom>
            <a:avLst/>
            <a:gdLst>
              <a:gd name="T0" fmla="*/ 4282 w 4422"/>
              <a:gd name="T1" fmla="*/ 1641 h 6532"/>
              <a:gd name="T2" fmla="*/ 3325 w 4422"/>
              <a:gd name="T3" fmla="*/ 1641 h 6532"/>
              <a:gd name="T4" fmla="*/ 3325 w 4422"/>
              <a:gd name="T5" fmla="*/ 138 h 6532"/>
              <a:gd name="T6" fmla="*/ 3186 w 4422"/>
              <a:gd name="T7" fmla="*/ 0 h 6532"/>
              <a:gd name="T8" fmla="*/ 3048 w 4422"/>
              <a:gd name="T9" fmla="*/ 138 h 6532"/>
              <a:gd name="T10" fmla="*/ 3048 w 4422"/>
              <a:gd name="T11" fmla="*/ 1641 h 6532"/>
              <a:gd name="T12" fmla="*/ 1373 w 4422"/>
              <a:gd name="T13" fmla="*/ 1641 h 6532"/>
              <a:gd name="T14" fmla="*/ 1373 w 4422"/>
              <a:gd name="T15" fmla="*/ 138 h 6532"/>
              <a:gd name="T16" fmla="*/ 1234 w 4422"/>
              <a:gd name="T17" fmla="*/ 0 h 6532"/>
              <a:gd name="T18" fmla="*/ 1096 w 4422"/>
              <a:gd name="T19" fmla="*/ 138 h 6532"/>
              <a:gd name="T20" fmla="*/ 1096 w 4422"/>
              <a:gd name="T21" fmla="*/ 1641 h 6532"/>
              <a:gd name="T22" fmla="*/ 138 w 4422"/>
              <a:gd name="T23" fmla="*/ 1641 h 6532"/>
              <a:gd name="T24" fmla="*/ 0 w 4422"/>
              <a:gd name="T25" fmla="*/ 1780 h 6532"/>
              <a:gd name="T26" fmla="*/ 0 w 4422"/>
              <a:gd name="T27" fmla="*/ 3573 h 6532"/>
              <a:gd name="T28" fmla="*/ 1338 w 4422"/>
              <a:gd name="T29" fmla="*/ 4920 h 6532"/>
              <a:gd name="T30" fmla="*/ 1338 w 4422"/>
              <a:gd name="T31" fmla="*/ 6393 h 6532"/>
              <a:gd name="T32" fmla="*/ 1477 w 4422"/>
              <a:gd name="T33" fmla="*/ 6532 h 6532"/>
              <a:gd name="T34" fmla="*/ 2945 w 4422"/>
              <a:gd name="T35" fmla="*/ 6532 h 6532"/>
              <a:gd name="T36" fmla="*/ 3084 w 4422"/>
              <a:gd name="T37" fmla="*/ 6393 h 6532"/>
              <a:gd name="T38" fmla="*/ 3084 w 4422"/>
              <a:gd name="T39" fmla="*/ 4920 h 6532"/>
              <a:gd name="T40" fmla="*/ 4422 w 4422"/>
              <a:gd name="T41" fmla="*/ 3573 h 6532"/>
              <a:gd name="T42" fmla="*/ 4422 w 4422"/>
              <a:gd name="T43" fmla="*/ 1780 h 6532"/>
              <a:gd name="T44" fmla="*/ 4282 w 4422"/>
              <a:gd name="T45" fmla="*/ 1641 h 6532"/>
              <a:gd name="T46" fmla="*/ 2805 w 4422"/>
              <a:gd name="T47" fmla="*/ 6254 h 6532"/>
              <a:gd name="T48" fmla="*/ 1614 w 4422"/>
              <a:gd name="T49" fmla="*/ 6254 h 6532"/>
              <a:gd name="T50" fmla="*/ 1614 w 4422"/>
              <a:gd name="T51" fmla="*/ 4920 h 6532"/>
              <a:gd name="T52" fmla="*/ 2805 w 4422"/>
              <a:gd name="T53" fmla="*/ 4920 h 6532"/>
              <a:gd name="T54" fmla="*/ 2805 w 4422"/>
              <a:gd name="T55" fmla="*/ 6254 h 6532"/>
              <a:gd name="T56" fmla="*/ 4144 w 4422"/>
              <a:gd name="T57" fmla="*/ 3573 h 6532"/>
              <a:gd name="T58" fmla="*/ 3074 w 4422"/>
              <a:gd name="T59" fmla="*/ 4641 h 6532"/>
              <a:gd name="T60" fmla="*/ 1345 w 4422"/>
              <a:gd name="T61" fmla="*/ 4641 h 6532"/>
              <a:gd name="T62" fmla="*/ 276 w 4422"/>
              <a:gd name="T63" fmla="*/ 3573 h 6532"/>
              <a:gd name="T64" fmla="*/ 276 w 4422"/>
              <a:gd name="T65" fmla="*/ 1918 h 6532"/>
              <a:gd name="T66" fmla="*/ 4142 w 4422"/>
              <a:gd name="T67" fmla="*/ 1918 h 6532"/>
              <a:gd name="T68" fmla="*/ 4142 w 4422"/>
              <a:gd name="T69" fmla="*/ 3573 h 6532"/>
              <a:gd name="T70" fmla="*/ 4144 w 4422"/>
              <a:gd name="T71" fmla="*/ 3573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22" h="6532">
                <a:moveTo>
                  <a:pt x="4282" y="1641"/>
                </a:moveTo>
                <a:lnTo>
                  <a:pt x="3325" y="1641"/>
                </a:lnTo>
                <a:lnTo>
                  <a:pt x="3325" y="138"/>
                </a:lnTo>
                <a:cubicBezTo>
                  <a:pt x="3325" y="61"/>
                  <a:pt x="3262" y="0"/>
                  <a:pt x="3186" y="0"/>
                </a:cubicBezTo>
                <a:cubicBezTo>
                  <a:pt x="3109" y="0"/>
                  <a:pt x="3048" y="62"/>
                  <a:pt x="3048" y="138"/>
                </a:cubicBezTo>
                <a:lnTo>
                  <a:pt x="3048" y="1641"/>
                </a:lnTo>
                <a:lnTo>
                  <a:pt x="1373" y="1641"/>
                </a:lnTo>
                <a:lnTo>
                  <a:pt x="1373" y="138"/>
                </a:lnTo>
                <a:cubicBezTo>
                  <a:pt x="1373" y="61"/>
                  <a:pt x="1310" y="0"/>
                  <a:pt x="1234" y="0"/>
                </a:cubicBezTo>
                <a:cubicBezTo>
                  <a:pt x="1157" y="0"/>
                  <a:pt x="1096" y="62"/>
                  <a:pt x="1096" y="138"/>
                </a:cubicBezTo>
                <a:lnTo>
                  <a:pt x="1096" y="1641"/>
                </a:lnTo>
                <a:lnTo>
                  <a:pt x="138" y="1641"/>
                </a:lnTo>
                <a:cubicBezTo>
                  <a:pt x="61" y="1641"/>
                  <a:pt x="0" y="1704"/>
                  <a:pt x="0" y="1780"/>
                </a:cubicBezTo>
                <a:lnTo>
                  <a:pt x="0" y="3573"/>
                </a:lnTo>
                <a:cubicBezTo>
                  <a:pt x="0" y="4313"/>
                  <a:pt x="600" y="4914"/>
                  <a:pt x="1338" y="4920"/>
                </a:cubicBezTo>
                <a:lnTo>
                  <a:pt x="1338" y="6393"/>
                </a:lnTo>
                <a:cubicBezTo>
                  <a:pt x="1338" y="6470"/>
                  <a:pt x="1401" y="6532"/>
                  <a:pt x="1477" y="6532"/>
                </a:cubicBezTo>
                <a:lnTo>
                  <a:pt x="2945" y="6532"/>
                </a:lnTo>
                <a:cubicBezTo>
                  <a:pt x="3022" y="6532"/>
                  <a:pt x="3084" y="6469"/>
                  <a:pt x="3084" y="6393"/>
                </a:cubicBezTo>
                <a:lnTo>
                  <a:pt x="3084" y="4920"/>
                </a:lnTo>
                <a:cubicBezTo>
                  <a:pt x="3822" y="4916"/>
                  <a:pt x="4422" y="4313"/>
                  <a:pt x="4422" y="3573"/>
                </a:cubicBezTo>
                <a:lnTo>
                  <a:pt x="4422" y="1780"/>
                </a:lnTo>
                <a:cubicBezTo>
                  <a:pt x="4422" y="1702"/>
                  <a:pt x="4360" y="1641"/>
                  <a:pt x="4282" y="1641"/>
                </a:cubicBezTo>
                <a:close/>
                <a:moveTo>
                  <a:pt x="2805" y="6254"/>
                </a:moveTo>
                <a:lnTo>
                  <a:pt x="1614" y="6254"/>
                </a:lnTo>
                <a:lnTo>
                  <a:pt x="1614" y="4920"/>
                </a:lnTo>
                <a:lnTo>
                  <a:pt x="2805" y="4920"/>
                </a:lnTo>
                <a:lnTo>
                  <a:pt x="2805" y="6254"/>
                </a:lnTo>
                <a:close/>
                <a:moveTo>
                  <a:pt x="4144" y="3573"/>
                </a:moveTo>
                <a:cubicBezTo>
                  <a:pt x="4144" y="4162"/>
                  <a:pt x="3664" y="4641"/>
                  <a:pt x="3074" y="4641"/>
                </a:cubicBezTo>
                <a:lnTo>
                  <a:pt x="1345" y="4641"/>
                </a:lnTo>
                <a:cubicBezTo>
                  <a:pt x="756" y="4641"/>
                  <a:pt x="276" y="4162"/>
                  <a:pt x="276" y="3573"/>
                </a:cubicBezTo>
                <a:lnTo>
                  <a:pt x="276" y="1918"/>
                </a:lnTo>
                <a:lnTo>
                  <a:pt x="4142" y="1918"/>
                </a:lnTo>
                <a:lnTo>
                  <a:pt x="4142" y="3573"/>
                </a:lnTo>
                <a:lnTo>
                  <a:pt x="4144" y="3573"/>
                </a:lnTo>
                <a:close/>
              </a:path>
            </a:pathLst>
          </a:custGeom>
          <a:solidFill>
            <a:srgbClr val="666666">
              <a:alpha val="50196"/>
            </a:srgb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2" name="pin-plug_72424"/>
          <p:cNvSpPr>
            <a:spLocks noChangeAspect="1"/>
          </p:cNvSpPr>
          <p:nvPr/>
        </p:nvSpPr>
        <p:spPr bwMode="auto">
          <a:xfrm>
            <a:off x="10872389" y="5210842"/>
            <a:ext cx="227605" cy="361835"/>
          </a:xfrm>
          <a:custGeom>
            <a:avLst/>
            <a:gdLst>
              <a:gd name="T0" fmla="*/ 4282 w 4422"/>
              <a:gd name="T1" fmla="*/ 1641 h 6532"/>
              <a:gd name="T2" fmla="*/ 3325 w 4422"/>
              <a:gd name="T3" fmla="*/ 1641 h 6532"/>
              <a:gd name="T4" fmla="*/ 3325 w 4422"/>
              <a:gd name="T5" fmla="*/ 138 h 6532"/>
              <a:gd name="T6" fmla="*/ 3186 w 4422"/>
              <a:gd name="T7" fmla="*/ 0 h 6532"/>
              <a:gd name="T8" fmla="*/ 3048 w 4422"/>
              <a:gd name="T9" fmla="*/ 138 h 6532"/>
              <a:gd name="T10" fmla="*/ 3048 w 4422"/>
              <a:gd name="T11" fmla="*/ 1641 h 6532"/>
              <a:gd name="T12" fmla="*/ 1373 w 4422"/>
              <a:gd name="T13" fmla="*/ 1641 h 6532"/>
              <a:gd name="T14" fmla="*/ 1373 w 4422"/>
              <a:gd name="T15" fmla="*/ 138 h 6532"/>
              <a:gd name="T16" fmla="*/ 1234 w 4422"/>
              <a:gd name="T17" fmla="*/ 0 h 6532"/>
              <a:gd name="T18" fmla="*/ 1096 w 4422"/>
              <a:gd name="T19" fmla="*/ 138 h 6532"/>
              <a:gd name="T20" fmla="*/ 1096 w 4422"/>
              <a:gd name="T21" fmla="*/ 1641 h 6532"/>
              <a:gd name="T22" fmla="*/ 138 w 4422"/>
              <a:gd name="T23" fmla="*/ 1641 h 6532"/>
              <a:gd name="T24" fmla="*/ 0 w 4422"/>
              <a:gd name="T25" fmla="*/ 1780 h 6532"/>
              <a:gd name="T26" fmla="*/ 0 w 4422"/>
              <a:gd name="T27" fmla="*/ 3573 h 6532"/>
              <a:gd name="T28" fmla="*/ 1338 w 4422"/>
              <a:gd name="T29" fmla="*/ 4920 h 6532"/>
              <a:gd name="T30" fmla="*/ 1338 w 4422"/>
              <a:gd name="T31" fmla="*/ 6393 h 6532"/>
              <a:gd name="T32" fmla="*/ 1477 w 4422"/>
              <a:gd name="T33" fmla="*/ 6532 h 6532"/>
              <a:gd name="T34" fmla="*/ 2945 w 4422"/>
              <a:gd name="T35" fmla="*/ 6532 h 6532"/>
              <a:gd name="T36" fmla="*/ 3084 w 4422"/>
              <a:gd name="T37" fmla="*/ 6393 h 6532"/>
              <a:gd name="T38" fmla="*/ 3084 w 4422"/>
              <a:gd name="T39" fmla="*/ 4920 h 6532"/>
              <a:gd name="T40" fmla="*/ 4422 w 4422"/>
              <a:gd name="T41" fmla="*/ 3573 h 6532"/>
              <a:gd name="T42" fmla="*/ 4422 w 4422"/>
              <a:gd name="T43" fmla="*/ 1780 h 6532"/>
              <a:gd name="T44" fmla="*/ 4282 w 4422"/>
              <a:gd name="T45" fmla="*/ 1641 h 6532"/>
              <a:gd name="T46" fmla="*/ 2805 w 4422"/>
              <a:gd name="T47" fmla="*/ 6254 h 6532"/>
              <a:gd name="T48" fmla="*/ 1614 w 4422"/>
              <a:gd name="T49" fmla="*/ 6254 h 6532"/>
              <a:gd name="T50" fmla="*/ 1614 w 4422"/>
              <a:gd name="T51" fmla="*/ 4920 h 6532"/>
              <a:gd name="T52" fmla="*/ 2805 w 4422"/>
              <a:gd name="T53" fmla="*/ 4920 h 6532"/>
              <a:gd name="T54" fmla="*/ 2805 w 4422"/>
              <a:gd name="T55" fmla="*/ 6254 h 6532"/>
              <a:gd name="T56" fmla="*/ 4144 w 4422"/>
              <a:gd name="T57" fmla="*/ 3573 h 6532"/>
              <a:gd name="T58" fmla="*/ 3074 w 4422"/>
              <a:gd name="T59" fmla="*/ 4641 h 6532"/>
              <a:gd name="T60" fmla="*/ 1345 w 4422"/>
              <a:gd name="T61" fmla="*/ 4641 h 6532"/>
              <a:gd name="T62" fmla="*/ 276 w 4422"/>
              <a:gd name="T63" fmla="*/ 3573 h 6532"/>
              <a:gd name="T64" fmla="*/ 276 w 4422"/>
              <a:gd name="T65" fmla="*/ 1918 h 6532"/>
              <a:gd name="T66" fmla="*/ 4142 w 4422"/>
              <a:gd name="T67" fmla="*/ 1918 h 6532"/>
              <a:gd name="T68" fmla="*/ 4142 w 4422"/>
              <a:gd name="T69" fmla="*/ 3573 h 6532"/>
              <a:gd name="T70" fmla="*/ 4144 w 4422"/>
              <a:gd name="T71" fmla="*/ 3573 h 6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22" h="6532">
                <a:moveTo>
                  <a:pt x="4282" y="1641"/>
                </a:moveTo>
                <a:lnTo>
                  <a:pt x="3325" y="1641"/>
                </a:lnTo>
                <a:lnTo>
                  <a:pt x="3325" y="138"/>
                </a:lnTo>
                <a:cubicBezTo>
                  <a:pt x="3325" y="61"/>
                  <a:pt x="3262" y="0"/>
                  <a:pt x="3186" y="0"/>
                </a:cubicBezTo>
                <a:cubicBezTo>
                  <a:pt x="3109" y="0"/>
                  <a:pt x="3048" y="62"/>
                  <a:pt x="3048" y="138"/>
                </a:cubicBezTo>
                <a:lnTo>
                  <a:pt x="3048" y="1641"/>
                </a:lnTo>
                <a:lnTo>
                  <a:pt x="1373" y="1641"/>
                </a:lnTo>
                <a:lnTo>
                  <a:pt x="1373" y="138"/>
                </a:lnTo>
                <a:cubicBezTo>
                  <a:pt x="1373" y="61"/>
                  <a:pt x="1310" y="0"/>
                  <a:pt x="1234" y="0"/>
                </a:cubicBezTo>
                <a:cubicBezTo>
                  <a:pt x="1157" y="0"/>
                  <a:pt x="1096" y="62"/>
                  <a:pt x="1096" y="138"/>
                </a:cubicBezTo>
                <a:lnTo>
                  <a:pt x="1096" y="1641"/>
                </a:lnTo>
                <a:lnTo>
                  <a:pt x="138" y="1641"/>
                </a:lnTo>
                <a:cubicBezTo>
                  <a:pt x="61" y="1641"/>
                  <a:pt x="0" y="1704"/>
                  <a:pt x="0" y="1780"/>
                </a:cubicBezTo>
                <a:lnTo>
                  <a:pt x="0" y="3573"/>
                </a:lnTo>
                <a:cubicBezTo>
                  <a:pt x="0" y="4313"/>
                  <a:pt x="600" y="4914"/>
                  <a:pt x="1338" y="4920"/>
                </a:cubicBezTo>
                <a:lnTo>
                  <a:pt x="1338" y="6393"/>
                </a:lnTo>
                <a:cubicBezTo>
                  <a:pt x="1338" y="6470"/>
                  <a:pt x="1401" y="6532"/>
                  <a:pt x="1477" y="6532"/>
                </a:cubicBezTo>
                <a:lnTo>
                  <a:pt x="2945" y="6532"/>
                </a:lnTo>
                <a:cubicBezTo>
                  <a:pt x="3022" y="6532"/>
                  <a:pt x="3084" y="6469"/>
                  <a:pt x="3084" y="6393"/>
                </a:cubicBezTo>
                <a:lnTo>
                  <a:pt x="3084" y="4920"/>
                </a:lnTo>
                <a:cubicBezTo>
                  <a:pt x="3822" y="4916"/>
                  <a:pt x="4422" y="4313"/>
                  <a:pt x="4422" y="3573"/>
                </a:cubicBezTo>
                <a:lnTo>
                  <a:pt x="4422" y="1780"/>
                </a:lnTo>
                <a:cubicBezTo>
                  <a:pt x="4422" y="1702"/>
                  <a:pt x="4360" y="1641"/>
                  <a:pt x="4282" y="1641"/>
                </a:cubicBezTo>
                <a:close/>
                <a:moveTo>
                  <a:pt x="2805" y="6254"/>
                </a:moveTo>
                <a:lnTo>
                  <a:pt x="1614" y="6254"/>
                </a:lnTo>
                <a:lnTo>
                  <a:pt x="1614" y="4920"/>
                </a:lnTo>
                <a:lnTo>
                  <a:pt x="2805" y="4920"/>
                </a:lnTo>
                <a:lnTo>
                  <a:pt x="2805" y="6254"/>
                </a:lnTo>
                <a:close/>
                <a:moveTo>
                  <a:pt x="4144" y="3573"/>
                </a:moveTo>
                <a:cubicBezTo>
                  <a:pt x="4144" y="4162"/>
                  <a:pt x="3664" y="4641"/>
                  <a:pt x="3074" y="4641"/>
                </a:cubicBezTo>
                <a:lnTo>
                  <a:pt x="1345" y="4641"/>
                </a:lnTo>
                <a:cubicBezTo>
                  <a:pt x="756" y="4641"/>
                  <a:pt x="276" y="4162"/>
                  <a:pt x="276" y="3573"/>
                </a:cubicBezTo>
                <a:lnTo>
                  <a:pt x="276" y="1918"/>
                </a:lnTo>
                <a:lnTo>
                  <a:pt x="4142" y="1918"/>
                </a:lnTo>
                <a:lnTo>
                  <a:pt x="4142" y="3573"/>
                </a:lnTo>
                <a:lnTo>
                  <a:pt x="4144" y="3573"/>
                </a:lnTo>
                <a:close/>
              </a:path>
            </a:pathLst>
          </a:custGeom>
          <a:solidFill>
            <a:srgbClr val="666666">
              <a:alpha val="50196"/>
            </a:srgb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3" name="矩形 11"/>
          <p:cNvSpPr/>
          <p:nvPr/>
        </p:nvSpPr>
        <p:spPr>
          <a:xfrm>
            <a:off x="9739991" y="4863480"/>
            <a:ext cx="837859" cy="24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lang="en-US" sz="1399" b="1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704 kW</a:t>
            </a:r>
            <a:endParaRPr sz="1399" b="1" kern="0" dirty="0">
              <a:solidFill>
                <a:srgbClr val="C7000B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矩形 11"/>
          <p:cNvSpPr/>
          <p:nvPr/>
        </p:nvSpPr>
        <p:spPr>
          <a:xfrm>
            <a:off x="9819845" y="5622745"/>
            <a:ext cx="796986" cy="246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lang="en-US" sz="1399" b="1" kern="0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1728 kW</a:t>
            </a:r>
            <a:endParaRPr sz="1399" b="1" kern="0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" name="TextBox 60"/>
          <p:cNvSpPr txBox="1"/>
          <p:nvPr/>
        </p:nvSpPr>
        <p:spPr>
          <a:xfrm>
            <a:off x="7853498" y="3966370"/>
            <a:ext cx="1539988" cy="399553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39" tIns="8420" rIns="16839" bIns="8420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zh-CN" altLang="en-US" sz="1200" b="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机柜数量</a:t>
            </a:r>
          </a:p>
        </p:txBody>
      </p:sp>
      <p:sp>
        <p:nvSpPr>
          <p:cNvPr id="76" name="矩形 75"/>
          <p:cNvSpPr/>
          <p:nvPr/>
        </p:nvSpPr>
        <p:spPr>
          <a:xfrm>
            <a:off x="7736472" y="4026921"/>
            <a:ext cx="1795050" cy="27845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/>
            <a:endParaRPr lang="en-US" sz="12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77" name="TextBox 60"/>
          <p:cNvSpPr txBox="1"/>
          <p:nvPr/>
        </p:nvSpPr>
        <p:spPr>
          <a:xfrm>
            <a:off x="9693423" y="3966370"/>
            <a:ext cx="1539988" cy="399553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39" tIns="8420" rIns="16839" bIns="8420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zh-CN" altLang="en-US" sz="1200" b="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总功耗</a:t>
            </a:r>
          </a:p>
        </p:txBody>
      </p:sp>
      <p:sp>
        <p:nvSpPr>
          <p:cNvPr id="78" name="矩形 77"/>
          <p:cNvSpPr/>
          <p:nvPr/>
        </p:nvSpPr>
        <p:spPr>
          <a:xfrm>
            <a:off x="9587844" y="4026921"/>
            <a:ext cx="1783602" cy="27845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/>
            <a:endParaRPr lang="en-US" sz="12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79" name="server_247517"/>
          <p:cNvSpPr>
            <a:spLocks noChangeAspect="1"/>
          </p:cNvSpPr>
          <p:nvPr/>
        </p:nvSpPr>
        <p:spPr bwMode="auto">
          <a:xfrm>
            <a:off x="7959959" y="5256913"/>
            <a:ext cx="221389" cy="294553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  <a:gd name="connsiteX117" fmla="*/ 325000 h 606722"/>
              <a:gd name="connsiteY117" fmla="*/ 325000 h 606722"/>
              <a:gd name="connsiteX118" fmla="*/ 325000 h 606722"/>
              <a:gd name="connsiteY118" fmla="*/ 325000 h 606722"/>
              <a:gd name="connsiteX119" fmla="*/ 325000 h 606722"/>
              <a:gd name="connsiteY119" fmla="*/ 325000 h 606722"/>
              <a:gd name="connsiteX120" fmla="*/ 325000 h 606722"/>
              <a:gd name="connsiteY120" fmla="*/ 325000 h 606722"/>
              <a:gd name="connsiteX121" fmla="*/ 325000 h 606722"/>
              <a:gd name="connsiteY121" fmla="*/ 325000 h 606722"/>
              <a:gd name="connsiteX122" fmla="*/ 325000 h 606722"/>
              <a:gd name="connsiteY122" fmla="*/ 325000 h 606722"/>
              <a:gd name="connsiteX123" fmla="*/ 325000 h 606722"/>
              <a:gd name="connsiteY123" fmla="*/ 325000 h 606722"/>
              <a:gd name="connsiteX124" fmla="*/ 325000 h 606722"/>
              <a:gd name="connsiteY124" fmla="*/ 325000 h 606722"/>
              <a:gd name="connsiteX125" fmla="*/ 325000 h 606722"/>
              <a:gd name="connsiteY125" fmla="*/ 325000 h 606722"/>
              <a:gd name="connsiteX126" fmla="*/ 325000 h 606722"/>
              <a:gd name="connsiteY126" fmla="*/ 325000 h 606722"/>
              <a:gd name="connsiteX127" fmla="*/ 325000 h 606722"/>
              <a:gd name="connsiteY127" fmla="*/ 325000 h 606722"/>
              <a:gd name="connsiteX128" fmla="*/ 325000 h 606722"/>
              <a:gd name="connsiteY128" fmla="*/ 325000 h 606722"/>
              <a:gd name="connsiteX129" fmla="*/ 325000 h 606722"/>
              <a:gd name="connsiteY129" fmla="*/ 325000 h 606722"/>
              <a:gd name="connsiteX130" fmla="*/ 325000 h 606722"/>
              <a:gd name="connsiteY130" fmla="*/ 325000 h 606722"/>
              <a:gd name="connsiteX131" fmla="*/ 325000 h 606722"/>
              <a:gd name="connsiteY131" fmla="*/ 325000 h 606722"/>
              <a:gd name="connsiteX132" fmla="*/ 325000 h 606722"/>
              <a:gd name="connsiteY132" fmla="*/ 325000 h 606722"/>
              <a:gd name="connsiteX133" fmla="*/ 325000 h 606722"/>
              <a:gd name="connsiteY133" fmla="*/ 325000 h 606722"/>
              <a:gd name="connsiteX134" fmla="*/ 325000 h 606722"/>
              <a:gd name="connsiteY134" fmla="*/ 325000 h 606722"/>
              <a:gd name="connsiteX135" fmla="*/ 325000 h 606722"/>
              <a:gd name="connsiteY135" fmla="*/ 325000 h 606722"/>
              <a:gd name="connsiteX136" fmla="*/ 325000 h 606722"/>
              <a:gd name="connsiteY136" fmla="*/ 325000 h 606722"/>
              <a:gd name="connsiteX137" fmla="*/ 325000 h 606722"/>
              <a:gd name="connsiteY137" fmla="*/ 325000 h 606722"/>
              <a:gd name="connsiteX138" fmla="*/ 325000 h 606722"/>
              <a:gd name="connsiteY138" fmla="*/ 325000 h 606722"/>
              <a:gd name="connsiteX139" fmla="*/ 325000 h 606722"/>
              <a:gd name="connsiteY139" fmla="*/ 325000 h 606722"/>
              <a:gd name="connsiteX140" fmla="*/ 325000 h 606722"/>
              <a:gd name="connsiteY140" fmla="*/ 325000 h 606722"/>
              <a:gd name="connsiteX141" fmla="*/ 325000 h 606722"/>
              <a:gd name="connsiteY141" fmla="*/ 325000 h 606722"/>
              <a:gd name="connsiteX142" fmla="*/ 325000 h 606722"/>
              <a:gd name="connsiteY142" fmla="*/ 325000 h 606722"/>
              <a:gd name="connsiteX143" fmla="*/ 325000 h 606722"/>
              <a:gd name="connsiteY143" fmla="*/ 325000 h 606722"/>
              <a:gd name="connsiteX144" fmla="*/ 325000 h 606722"/>
              <a:gd name="connsiteY144" fmla="*/ 325000 h 606722"/>
              <a:gd name="connsiteX145" fmla="*/ 325000 h 606722"/>
              <a:gd name="connsiteY145" fmla="*/ 325000 h 606722"/>
              <a:gd name="connsiteX146" fmla="*/ 325000 h 606722"/>
              <a:gd name="connsiteY146" fmla="*/ 325000 h 606722"/>
              <a:gd name="connsiteX147" fmla="*/ 325000 h 606722"/>
              <a:gd name="connsiteY147" fmla="*/ 325000 h 606722"/>
              <a:gd name="connsiteX148" fmla="*/ 325000 h 606722"/>
              <a:gd name="connsiteY148" fmla="*/ 325000 h 606722"/>
              <a:gd name="connsiteX149" fmla="*/ 325000 h 606722"/>
              <a:gd name="connsiteY149" fmla="*/ 325000 h 606722"/>
              <a:gd name="connsiteX150" fmla="*/ 325000 h 606722"/>
              <a:gd name="connsiteY150" fmla="*/ 325000 h 606722"/>
              <a:gd name="connsiteX151" fmla="*/ 325000 h 606722"/>
              <a:gd name="connsiteY151" fmla="*/ 325000 h 606722"/>
              <a:gd name="connsiteX152" fmla="*/ 325000 h 606722"/>
              <a:gd name="connsiteY152" fmla="*/ 325000 h 606722"/>
              <a:gd name="connsiteX153" fmla="*/ 325000 h 606722"/>
              <a:gd name="connsiteY153" fmla="*/ 325000 h 606722"/>
              <a:gd name="connsiteX154" fmla="*/ 325000 h 606722"/>
              <a:gd name="connsiteY154" fmla="*/ 325000 h 606722"/>
              <a:gd name="connsiteX155" fmla="*/ 325000 h 606722"/>
              <a:gd name="connsiteY155" fmla="*/ 325000 h 606722"/>
              <a:gd name="connsiteX156" fmla="*/ 325000 h 606722"/>
              <a:gd name="connsiteY156" fmla="*/ 325000 h 606722"/>
              <a:gd name="connsiteX157" fmla="*/ 325000 h 606722"/>
              <a:gd name="connsiteY157" fmla="*/ 325000 h 606722"/>
              <a:gd name="connsiteX158" fmla="*/ 325000 h 606722"/>
              <a:gd name="connsiteY158" fmla="*/ 325000 h 606722"/>
              <a:gd name="connsiteX159" fmla="*/ 325000 h 606722"/>
              <a:gd name="connsiteY159" fmla="*/ 325000 h 606722"/>
              <a:gd name="connsiteX160" fmla="*/ 325000 h 606722"/>
              <a:gd name="connsiteY160" fmla="*/ 325000 h 606722"/>
              <a:gd name="connsiteX161" fmla="*/ 325000 h 606722"/>
              <a:gd name="connsiteY161" fmla="*/ 325000 h 606722"/>
              <a:gd name="connsiteX162" fmla="*/ 325000 h 606722"/>
              <a:gd name="connsiteY162" fmla="*/ 325000 h 606722"/>
              <a:gd name="connsiteX163" fmla="*/ 325000 h 606722"/>
              <a:gd name="connsiteY163" fmla="*/ 325000 h 606722"/>
              <a:gd name="connsiteX164" fmla="*/ 325000 h 606722"/>
              <a:gd name="connsiteY164" fmla="*/ 325000 h 606722"/>
              <a:gd name="connsiteX165" fmla="*/ 325000 h 606722"/>
              <a:gd name="connsiteY165" fmla="*/ 325000 h 606722"/>
              <a:gd name="connsiteX166" fmla="*/ 325000 h 606722"/>
              <a:gd name="connsiteY166" fmla="*/ 325000 h 606722"/>
              <a:gd name="connsiteX167" fmla="*/ 325000 h 606722"/>
              <a:gd name="connsiteY167" fmla="*/ 325000 h 606722"/>
              <a:gd name="connsiteX168" fmla="*/ 325000 h 606722"/>
              <a:gd name="connsiteY168" fmla="*/ 325000 h 606722"/>
              <a:gd name="connsiteX169" fmla="*/ 325000 h 606722"/>
              <a:gd name="connsiteY169" fmla="*/ 325000 h 606722"/>
              <a:gd name="connsiteX170" fmla="*/ 325000 h 606722"/>
              <a:gd name="connsiteY170" fmla="*/ 325000 h 606722"/>
              <a:gd name="connsiteX171" fmla="*/ 325000 h 606722"/>
              <a:gd name="connsiteY171" fmla="*/ 325000 h 606722"/>
              <a:gd name="connsiteX172" fmla="*/ 325000 h 606722"/>
              <a:gd name="connsiteY172" fmla="*/ 325000 h 606722"/>
              <a:gd name="connsiteX173" fmla="*/ 325000 h 606722"/>
              <a:gd name="connsiteY173" fmla="*/ 325000 h 606722"/>
              <a:gd name="connsiteX174" fmla="*/ 325000 h 606722"/>
              <a:gd name="connsiteY174" fmla="*/ 325000 h 606722"/>
              <a:gd name="connsiteX175" fmla="*/ 325000 h 606722"/>
              <a:gd name="connsiteY175" fmla="*/ 325000 h 606722"/>
              <a:gd name="connsiteX176" fmla="*/ 325000 h 606722"/>
              <a:gd name="connsiteY176" fmla="*/ 325000 h 606722"/>
              <a:gd name="connsiteX177" fmla="*/ 325000 h 606722"/>
              <a:gd name="connsiteY177" fmla="*/ 325000 h 606722"/>
              <a:gd name="connsiteX178" fmla="*/ 325000 h 606722"/>
              <a:gd name="connsiteY178" fmla="*/ 325000 h 606722"/>
              <a:gd name="connsiteX179" fmla="*/ 325000 h 606722"/>
              <a:gd name="connsiteY179" fmla="*/ 325000 h 606722"/>
              <a:gd name="connsiteX180" fmla="*/ 325000 h 606722"/>
              <a:gd name="connsiteY180" fmla="*/ 325000 h 606722"/>
              <a:gd name="connsiteX181" fmla="*/ 325000 h 606722"/>
              <a:gd name="connsiteY181" fmla="*/ 325000 h 606722"/>
              <a:gd name="connsiteX182" fmla="*/ 325000 h 606722"/>
              <a:gd name="connsiteY182" fmla="*/ 325000 h 606722"/>
              <a:gd name="connsiteX183" fmla="*/ 325000 h 606722"/>
              <a:gd name="connsiteY183" fmla="*/ 325000 h 606722"/>
              <a:gd name="connsiteX184" fmla="*/ 325000 h 606722"/>
              <a:gd name="connsiteY184" fmla="*/ 325000 h 606722"/>
              <a:gd name="connsiteX185" fmla="*/ 325000 h 606722"/>
              <a:gd name="connsiteY185" fmla="*/ 325000 h 606722"/>
              <a:gd name="connsiteX186" fmla="*/ 325000 h 606722"/>
              <a:gd name="connsiteY186" fmla="*/ 325000 h 606722"/>
              <a:gd name="connsiteX187" fmla="*/ 325000 h 606722"/>
              <a:gd name="connsiteY187" fmla="*/ 325000 h 606722"/>
              <a:gd name="connsiteX188" fmla="*/ 325000 h 606722"/>
              <a:gd name="connsiteY188" fmla="*/ 325000 h 606722"/>
              <a:gd name="connsiteX189" fmla="*/ 325000 h 606722"/>
              <a:gd name="connsiteY189" fmla="*/ 325000 h 606722"/>
              <a:gd name="connsiteX190" fmla="*/ 325000 h 606722"/>
              <a:gd name="connsiteY190" fmla="*/ 325000 h 606722"/>
              <a:gd name="connsiteX191" fmla="*/ 325000 h 606722"/>
              <a:gd name="connsiteY191" fmla="*/ 325000 h 606722"/>
              <a:gd name="connsiteX192" fmla="*/ 325000 h 606722"/>
              <a:gd name="connsiteY192" fmla="*/ 325000 h 606722"/>
              <a:gd name="connsiteX193" fmla="*/ 325000 h 606722"/>
              <a:gd name="connsiteY193" fmla="*/ 325000 h 606722"/>
              <a:gd name="connsiteX194" fmla="*/ 325000 h 606722"/>
              <a:gd name="connsiteY194" fmla="*/ 325000 h 606722"/>
              <a:gd name="connsiteX195" fmla="*/ 325000 h 606722"/>
              <a:gd name="connsiteY195" fmla="*/ 325000 h 606722"/>
              <a:gd name="connsiteX196" fmla="*/ 325000 h 606722"/>
              <a:gd name="connsiteY196" fmla="*/ 325000 h 606722"/>
              <a:gd name="connsiteX197" fmla="*/ 325000 h 606722"/>
              <a:gd name="connsiteY197" fmla="*/ 325000 h 606722"/>
              <a:gd name="connsiteX198" fmla="*/ 325000 h 606722"/>
              <a:gd name="connsiteY198" fmla="*/ 325000 h 606722"/>
              <a:gd name="connsiteX199" fmla="*/ 325000 h 606722"/>
              <a:gd name="connsiteY199" fmla="*/ 325000 h 606722"/>
              <a:gd name="connsiteX200" fmla="*/ 325000 h 606722"/>
              <a:gd name="connsiteY200" fmla="*/ 325000 h 606722"/>
              <a:gd name="connsiteX201" fmla="*/ 325000 h 606722"/>
              <a:gd name="connsiteY201" fmla="*/ 325000 h 606722"/>
              <a:gd name="connsiteX202" fmla="*/ 325000 h 606722"/>
              <a:gd name="connsiteY202" fmla="*/ 325000 h 606722"/>
              <a:gd name="connsiteX203" fmla="*/ 325000 h 606722"/>
              <a:gd name="connsiteY203" fmla="*/ 325000 h 606722"/>
              <a:gd name="connsiteX204" fmla="*/ 325000 h 606722"/>
              <a:gd name="connsiteY204" fmla="*/ 325000 h 606722"/>
              <a:gd name="connsiteX205" fmla="*/ 325000 h 606722"/>
              <a:gd name="connsiteY205" fmla="*/ 325000 h 606722"/>
              <a:gd name="connsiteX206" fmla="*/ 325000 h 606722"/>
              <a:gd name="connsiteY206" fmla="*/ 325000 h 606722"/>
              <a:gd name="connsiteX207" fmla="*/ 325000 h 606722"/>
              <a:gd name="connsiteY207" fmla="*/ 325000 h 606722"/>
              <a:gd name="connsiteX208" fmla="*/ 325000 h 606722"/>
              <a:gd name="connsiteY208" fmla="*/ 325000 h 606722"/>
              <a:gd name="connsiteX209" fmla="*/ 325000 h 606722"/>
              <a:gd name="connsiteY209" fmla="*/ 325000 h 606722"/>
              <a:gd name="connsiteX210" fmla="*/ 325000 h 606722"/>
              <a:gd name="connsiteY210" fmla="*/ 325000 h 606722"/>
              <a:gd name="connsiteX211" fmla="*/ 325000 h 606722"/>
              <a:gd name="connsiteY211" fmla="*/ 325000 h 606722"/>
              <a:gd name="connsiteX212" fmla="*/ 325000 h 606722"/>
              <a:gd name="connsiteY212" fmla="*/ 325000 h 606722"/>
              <a:gd name="connsiteX213" fmla="*/ 325000 h 606722"/>
              <a:gd name="connsiteY213" fmla="*/ 325000 h 606722"/>
              <a:gd name="connsiteX214" fmla="*/ 325000 h 606722"/>
              <a:gd name="connsiteY214" fmla="*/ 325000 h 606722"/>
              <a:gd name="connsiteX215" fmla="*/ 325000 h 606722"/>
              <a:gd name="connsiteY215" fmla="*/ 325000 h 606722"/>
              <a:gd name="connsiteX216" fmla="*/ 325000 h 606722"/>
              <a:gd name="connsiteY216" fmla="*/ 325000 h 606722"/>
              <a:gd name="connsiteX217" fmla="*/ 325000 h 606722"/>
              <a:gd name="connsiteY217" fmla="*/ 325000 h 606722"/>
              <a:gd name="connsiteX218" fmla="*/ 325000 h 606722"/>
              <a:gd name="connsiteY218" fmla="*/ 325000 h 606722"/>
              <a:gd name="connsiteX219" fmla="*/ 325000 h 606722"/>
              <a:gd name="connsiteY219" fmla="*/ 325000 h 606722"/>
              <a:gd name="connsiteX220" fmla="*/ 325000 h 606722"/>
              <a:gd name="connsiteY220" fmla="*/ 325000 h 606722"/>
              <a:gd name="connsiteX221" fmla="*/ 325000 h 606722"/>
              <a:gd name="connsiteY221" fmla="*/ 325000 h 606722"/>
              <a:gd name="connsiteX222" fmla="*/ 325000 h 606722"/>
              <a:gd name="connsiteY222" fmla="*/ 325000 h 606722"/>
              <a:gd name="connsiteX223" fmla="*/ 325000 h 606722"/>
              <a:gd name="connsiteY223" fmla="*/ 325000 h 606722"/>
              <a:gd name="connsiteX224" fmla="*/ 325000 h 606722"/>
              <a:gd name="connsiteY224" fmla="*/ 325000 h 606722"/>
              <a:gd name="connsiteX225" fmla="*/ 325000 h 606722"/>
              <a:gd name="connsiteY225" fmla="*/ 325000 h 606722"/>
              <a:gd name="connsiteX226" fmla="*/ 325000 h 606722"/>
              <a:gd name="connsiteY226" fmla="*/ 325000 h 606722"/>
              <a:gd name="connsiteX227" fmla="*/ 325000 h 606722"/>
              <a:gd name="connsiteY227" fmla="*/ 325000 h 606722"/>
              <a:gd name="connsiteX228" fmla="*/ 325000 h 606722"/>
              <a:gd name="connsiteY228" fmla="*/ 325000 h 606722"/>
              <a:gd name="connsiteX229" fmla="*/ 325000 h 606722"/>
              <a:gd name="connsiteY229" fmla="*/ 325000 h 606722"/>
              <a:gd name="connsiteX230" fmla="*/ 325000 h 606722"/>
              <a:gd name="connsiteY230" fmla="*/ 325000 h 606722"/>
              <a:gd name="connsiteX231" fmla="*/ 325000 h 606722"/>
              <a:gd name="connsiteY231" fmla="*/ 325000 h 606722"/>
              <a:gd name="connsiteX232" fmla="*/ 325000 h 606722"/>
              <a:gd name="connsiteY232" fmla="*/ 325000 h 606722"/>
              <a:gd name="connsiteX233" fmla="*/ 325000 h 606722"/>
              <a:gd name="connsiteY233" fmla="*/ 325000 h 606722"/>
              <a:gd name="connsiteX234" fmla="*/ 325000 h 606722"/>
              <a:gd name="connsiteY234" fmla="*/ 325000 h 606722"/>
              <a:gd name="connsiteX235" fmla="*/ 325000 h 606722"/>
              <a:gd name="connsiteY235" fmla="*/ 325000 h 606722"/>
              <a:gd name="connsiteX236" fmla="*/ 325000 h 606722"/>
              <a:gd name="connsiteY236" fmla="*/ 325000 h 606722"/>
              <a:gd name="connsiteX237" fmla="*/ 325000 h 606722"/>
              <a:gd name="connsiteY237" fmla="*/ 325000 h 606722"/>
              <a:gd name="connsiteX238" fmla="*/ 325000 h 606722"/>
              <a:gd name="connsiteY238" fmla="*/ 325000 h 606722"/>
              <a:gd name="connsiteX239" fmla="*/ 325000 h 606722"/>
              <a:gd name="connsiteY239" fmla="*/ 325000 h 606722"/>
              <a:gd name="connsiteX240" fmla="*/ 325000 h 606722"/>
              <a:gd name="connsiteY240" fmla="*/ 325000 h 606722"/>
              <a:gd name="connsiteX241" fmla="*/ 325000 h 606722"/>
              <a:gd name="connsiteY241" fmla="*/ 325000 h 606722"/>
              <a:gd name="connsiteX242" fmla="*/ 325000 h 606722"/>
              <a:gd name="connsiteY242" fmla="*/ 325000 h 606722"/>
              <a:gd name="connsiteX243" fmla="*/ 325000 h 606722"/>
              <a:gd name="connsiteY243" fmla="*/ 325000 h 606722"/>
              <a:gd name="connsiteX244" fmla="*/ 325000 h 606722"/>
              <a:gd name="connsiteY244" fmla="*/ 325000 h 606722"/>
              <a:gd name="connsiteX245" fmla="*/ 325000 h 606722"/>
              <a:gd name="connsiteY245" fmla="*/ 325000 h 606722"/>
              <a:gd name="connsiteX246" fmla="*/ 325000 h 606722"/>
              <a:gd name="connsiteY246" fmla="*/ 325000 h 606722"/>
              <a:gd name="connsiteX247" fmla="*/ 325000 h 606722"/>
              <a:gd name="connsiteY247" fmla="*/ 325000 h 606722"/>
              <a:gd name="connsiteX248" fmla="*/ 325000 h 606722"/>
              <a:gd name="connsiteY248" fmla="*/ 325000 h 606722"/>
              <a:gd name="connsiteX249" fmla="*/ 325000 h 606722"/>
              <a:gd name="connsiteY249" fmla="*/ 325000 h 606722"/>
              <a:gd name="connsiteX250" fmla="*/ 325000 h 606722"/>
              <a:gd name="connsiteY250" fmla="*/ 325000 h 606722"/>
              <a:gd name="connsiteX251" fmla="*/ 325000 h 606722"/>
              <a:gd name="connsiteY251" fmla="*/ 325000 h 606722"/>
              <a:gd name="connsiteX252" fmla="*/ 325000 h 606722"/>
              <a:gd name="connsiteY252" fmla="*/ 325000 h 606722"/>
              <a:gd name="connsiteX253" fmla="*/ 325000 h 606722"/>
              <a:gd name="connsiteY253" fmla="*/ 325000 h 606722"/>
              <a:gd name="connsiteX254" fmla="*/ 325000 h 606722"/>
              <a:gd name="connsiteY254" fmla="*/ 325000 h 606722"/>
              <a:gd name="connsiteX255" fmla="*/ 325000 h 606722"/>
              <a:gd name="connsiteY255" fmla="*/ 325000 h 606722"/>
              <a:gd name="connsiteX256" fmla="*/ 325000 h 606722"/>
              <a:gd name="connsiteY256" fmla="*/ 325000 h 606722"/>
              <a:gd name="connsiteX257" fmla="*/ 325000 h 606722"/>
              <a:gd name="connsiteY257" fmla="*/ 325000 h 606722"/>
              <a:gd name="connsiteX258" fmla="*/ 325000 h 606722"/>
              <a:gd name="connsiteY258" fmla="*/ 325000 h 606722"/>
              <a:gd name="connsiteX259" fmla="*/ 325000 h 606722"/>
              <a:gd name="connsiteY259" fmla="*/ 325000 h 606722"/>
              <a:gd name="connsiteX260" fmla="*/ 325000 h 606722"/>
              <a:gd name="connsiteY260" fmla="*/ 325000 h 606722"/>
              <a:gd name="connsiteX261" fmla="*/ 325000 h 606722"/>
              <a:gd name="connsiteY261" fmla="*/ 325000 h 606722"/>
              <a:gd name="connsiteX262" fmla="*/ 325000 h 606722"/>
              <a:gd name="connsiteY262" fmla="*/ 325000 h 606722"/>
              <a:gd name="connsiteX263" fmla="*/ 325000 h 606722"/>
              <a:gd name="connsiteY263" fmla="*/ 325000 h 606722"/>
              <a:gd name="connsiteX264" fmla="*/ 325000 h 606722"/>
              <a:gd name="connsiteY264" fmla="*/ 325000 h 606722"/>
              <a:gd name="connsiteX265" fmla="*/ 325000 h 606722"/>
              <a:gd name="connsiteY265" fmla="*/ 325000 h 606722"/>
              <a:gd name="connsiteX266" fmla="*/ 325000 h 606722"/>
              <a:gd name="connsiteY266" fmla="*/ 325000 h 606722"/>
              <a:gd name="connsiteX267" fmla="*/ 325000 h 606722"/>
              <a:gd name="connsiteY267" fmla="*/ 325000 h 606722"/>
              <a:gd name="connsiteX268" fmla="*/ 325000 h 606722"/>
              <a:gd name="connsiteY268" fmla="*/ 325000 h 606722"/>
              <a:gd name="connsiteX269" fmla="*/ 325000 h 606722"/>
              <a:gd name="connsiteY269" fmla="*/ 325000 h 606722"/>
              <a:gd name="connsiteX270" fmla="*/ 325000 h 606722"/>
              <a:gd name="connsiteY270" fmla="*/ 325000 h 606722"/>
              <a:gd name="connsiteX271" fmla="*/ 325000 h 606722"/>
              <a:gd name="connsiteY271" fmla="*/ 325000 h 606722"/>
              <a:gd name="connsiteX272" fmla="*/ 325000 h 606722"/>
              <a:gd name="connsiteY272" fmla="*/ 325000 h 606722"/>
              <a:gd name="connsiteX273" fmla="*/ 325000 h 606722"/>
              <a:gd name="connsiteY273" fmla="*/ 325000 h 606722"/>
              <a:gd name="connsiteX274" fmla="*/ 325000 h 606722"/>
              <a:gd name="connsiteY274" fmla="*/ 325000 h 606722"/>
              <a:gd name="connsiteX275" fmla="*/ 325000 h 606722"/>
              <a:gd name="connsiteY275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609614" h="608697">
                <a:moveTo>
                  <a:pt x="442480" y="510611"/>
                </a:moveTo>
                <a:cubicBezTo>
                  <a:pt x="447917" y="510611"/>
                  <a:pt x="452324" y="514987"/>
                  <a:pt x="452324" y="520385"/>
                </a:cubicBezTo>
                <a:cubicBezTo>
                  <a:pt x="452324" y="525783"/>
                  <a:pt x="447917" y="530159"/>
                  <a:pt x="442480" y="530159"/>
                </a:cubicBezTo>
                <a:cubicBezTo>
                  <a:pt x="437043" y="530159"/>
                  <a:pt x="432636" y="525783"/>
                  <a:pt x="432636" y="520385"/>
                </a:cubicBezTo>
                <a:cubicBezTo>
                  <a:pt x="432636" y="514987"/>
                  <a:pt x="437043" y="510611"/>
                  <a:pt x="442480" y="510611"/>
                </a:cubicBezTo>
                <a:close/>
                <a:moveTo>
                  <a:pt x="206474" y="510611"/>
                </a:moveTo>
                <a:cubicBezTo>
                  <a:pt x="211930" y="510611"/>
                  <a:pt x="216353" y="514987"/>
                  <a:pt x="216353" y="520385"/>
                </a:cubicBezTo>
                <a:cubicBezTo>
                  <a:pt x="216353" y="525783"/>
                  <a:pt x="211930" y="530159"/>
                  <a:pt x="206474" y="530159"/>
                </a:cubicBezTo>
                <a:cubicBezTo>
                  <a:pt x="201018" y="530159"/>
                  <a:pt x="196595" y="525783"/>
                  <a:pt x="196595" y="520385"/>
                </a:cubicBezTo>
                <a:cubicBezTo>
                  <a:pt x="196595" y="514987"/>
                  <a:pt x="201018" y="510611"/>
                  <a:pt x="206474" y="510611"/>
                </a:cubicBezTo>
                <a:close/>
                <a:moveTo>
                  <a:pt x="481594" y="490900"/>
                </a:moveTo>
                <a:cubicBezTo>
                  <a:pt x="487863" y="499180"/>
                  <a:pt x="491642" y="509299"/>
                  <a:pt x="491642" y="520338"/>
                </a:cubicBezTo>
                <a:cubicBezTo>
                  <a:pt x="491642" y="531469"/>
                  <a:pt x="487863" y="541588"/>
                  <a:pt x="481594" y="549776"/>
                </a:cubicBezTo>
                <a:lnTo>
                  <a:pt x="511369" y="549776"/>
                </a:lnTo>
                <a:lnTo>
                  <a:pt x="511369" y="490900"/>
                </a:lnTo>
                <a:close/>
                <a:moveTo>
                  <a:pt x="334378" y="490900"/>
                </a:moveTo>
                <a:lnTo>
                  <a:pt x="334378" y="549776"/>
                </a:lnTo>
                <a:lnTo>
                  <a:pt x="403147" y="549776"/>
                </a:lnTo>
                <a:lnTo>
                  <a:pt x="442509" y="549776"/>
                </a:lnTo>
                <a:cubicBezTo>
                  <a:pt x="458733" y="549776"/>
                  <a:pt x="472007" y="536621"/>
                  <a:pt x="472007" y="520338"/>
                </a:cubicBezTo>
                <a:cubicBezTo>
                  <a:pt x="472007" y="504147"/>
                  <a:pt x="458733" y="490900"/>
                  <a:pt x="442509" y="490900"/>
                </a:cubicBezTo>
                <a:lnTo>
                  <a:pt x="403147" y="490900"/>
                </a:lnTo>
                <a:close/>
                <a:moveTo>
                  <a:pt x="245553" y="490900"/>
                </a:moveTo>
                <a:cubicBezTo>
                  <a:pt x="251822" y="499180"/>
                  <a:pt x="255601" y="509299"/>
                  <a:pt x="255601" y="520338"/>
                </a:cubicBezTo>
                <a:cubicBezTo>
                  <a:pt x="255601" y="531469"/>
                  <a:pt x="251822" y="541588"/>
                  <a:pt x="245553" y="549776"/>
                </a:cubicBezTo>
                <a:lnTo>
                  <a:pt x="275328" y="549776"/>
                </a:lnTo>
                <a:lnTo>
                  <a:pt x="275328" y="490900"/>
                </a:lnTo>
                <a:close/>
                <a:moveTo>
                  <a:pt x="98337" y="490900"/>
                </a:moveTo>
                <a:lnTo>
                  <a:pt x="98337" y="549776"/>
                </a:lnTo>
                <a:lnTo>
                  <a:pt x="167106" y="549776"/>
                </a:lnTo>
                <a:lnTo>
                  <a:pt x="206468" y="549776"/>
                </a:lnTo>
                <a:cubicBezTo>
                  <a:pt x="222692" y="549776"/>
                  <a:pt x="235966" y="536621"/>
                  <a:pt x="235966" y="520338"/>
                </a:cubicBezTo>
                <a:cubicBezTo>
                  <a:pt x="235966" y="504147"/>
                  <a:pt x="222692" y="490900"/>
                  <a:pt x="206468" y="490900"/>
                </a:cubicBezTo>
                <a:lnTo>
                  <a:pt x="167106" y="490900"/>
                </a:lnTo>
                <a:close/>
                <a:moveTo>
                  <a:pt x="314651" y="471306"/>
                </a:moveTo>
                <a:lnTo>
                  <a:pt x="403147" y="471306"/>
                </a:lnTo>
                <a:lnTo>
                  <a:pt x="442509" y="471306"/>
                </a:lnTo>
                <a:lnTo>
                  <a:pt x="531004" y="471306"/>
                </a:lnTo>
                <a:lnTo>
                  <a:pt x="531004" y="569462"/>
                </a:lnTo>
                <a:lnTo>
                  <a:pt x="442509" y="569462"/>
                </a:lnTo>
                <a:lnTo>
                  <a:pt x="403147" y="569462"/>
                </a:lnTo>
                <a:lnTo>
                  <a:pt x="314651" y="569462"/>
                </a:lnTo>
                <a:close/>
                <a:moveTo>
                  <a:pt x="78610" y="471306"/>
                </a:moveTo>
                <a:lnTo>
                  <a:pt x="167106" y="471306"/>
                </a:lnTo>
                <a:lnTo>
                  <a:pt x="206468" y="471306"/>
                </a:lnTo>
                <a:lnTo>
                  <a:pt x="294963" y="471306"/>
                </a:lnTo>
                <a:lnTo>
                  <a:pt x="294963" y="569462"/>
                </a:lnTo>
                <a:lnTo>
                  <a:pt x="206468" y="569462"/>
                </a:lnTo>
                <a:lnTo>
                  <a:pt x="167106" y="569462"/>
                </a:lnTo>
                <a:lnTo>
                  <a:pt x="78610" y="569462"/>
                </a:lnTo>
                <a:close/>
                <a:moveTo>
                  <a:pt x="442480" y="392767"/>
                </a:moveTo>
                <a:cubicBezTo>
                  <a:pt x="447917" y="392767"/>
                  <a:pt x="452324" y="397159"/>
                  <a:pt x="452324" y="402576"/>
                </a:cubicBezTo>
                <a:cubicBezTo>
                  <a:pt x="452324" y="407993"/>
                  <a:pt x="447917" y="412385"/>
                  <a:pt x="442480" y="412385"/>
                </a:cubicBezTo>
                <a:cubicBezTo>
                  <a:pt x="437043" y="412385"/>
                  <a:pt x="432636" y="407993"/>
                  <a:pt x="432636" y="402576"/>
                </a:cubicBezTo>
                <a:cubicBezTo>
                  <a:pt x="432636" y="397159"/>
                  <a:pt x="437043" y="392767"/>
                  <a:pt x="442480" y="392767"/>
                </a:cubicBezTo>
                <a:close/>
                <a:moveTo>
                  <a:pt x="206474" y="392767"/>
                </a:moveTo>
                <a:cubicBezTo>
                  <a:pt x="211930" y="392767"/>
                  <a:pt x="216353" y="397159"/>
                  <a:pt x="216353" y="402576"/>
                </a:cubicBezTo>
                <a:cubicBezTo>
                  <a:pt x="216353" y="407993"/>
                  <a:pt x="211930" y="412385"/>
                  <a:pt x="206474" y="412385"/>
                </a:cubicBezTo>
                <a:cubicBezTo>
                  <a:pt x="201018" y="412385"/>
                  <a:pt x="196595" y="407993"/>
                  <a:pt x="196595" y="402576"/>
                </a:cubicBezTo>
                <a:cubicBezTo>
                  <a:pt x="196595" y="397159"/>
                  <a:pt x="201018" y="392767"/>
                  <a:pt x="206474" y="392767"/>
                </a:cubicBezTo>
                <a:close/>
                <a:moveTo>
                  <a:pt x="481594" y="373071"/>
                </a:moveTo>
                <a:cubicBezTo>
                  <a:pt x="487863" y="381356"/>
                  <a:pt x="491642" y="391482"/>
                  <a:pt x="491642" y="402529"/>
                </a:cubicBezTo>
                <a:cubicBezTo>
                  <a:pt x="491642" y="413669"/>
                  <a:pt x="487863" y="423795"/>
                  <a:pt x="481594" y="431988"/>
                </a:cubicBezTo>
                <a:lnTo>
                  <a:pt x="511369" y="431988"/>
                </a:lnTo>
                <a:lnTo>
                  <a:pt x="511369" y="373071"/>
                </a:lnTo>
                <a:close/>
                <a:moveTo>
                  <a:pt x="334378" y="373071"/>
                </a:moveTo>
                <a:lnTo>
                  <a:pt x="334378" y="431988"/>
                </a:lnTo>
                <a:lnTo>
                  <a:pt x="403147" y="431988"/>
                </a:lnTo>
                <a:lnTo>
                  <a:pt x="442509" y="431988"/>
                </a:lnTo>
                <a:cubicBezTo>
                  <a:pt x="458733" y="431988"/>
                  <a:pt x="472007" y="418824"/>
                  <a:pt x="472007" y="402529"/>
                </a:cubicBezTo>
                <a:cubicBezTo>
                  <a:pt x="472007" y="386327"/>
                  <a:pt x="458733" y="373071"/>
                  <a:pt x="442509" y="373071"/>
                </a:cubicBezTo>
                <a:lnTo>
                  <a:pt x="403147" y="373071"/>
                </a:lnTo>
                <a:close/>
                <a:moveTo>
                  <a:pt x="245553" y="373071"/>
                </a:moveTo>
                <a:cubicBezTo>
                  <a:pt x="251822" y="381356"/>
                  <a:pt x="255601" y="391482"/>
                  <a:pt x="255601" y="402529"/>
                </a:cubicBezTo>
                <a:cubicBezTo>
                  <a:pt x="255601" y="413669"/>
                  <a:pt x="251822" y="423795"/>
                  <a:pt x="245553" y="431988"/>
                </a:cubicBezTo>
                <a:lnTo>
                  <a:pt x="275328" y="431988"/>
                </a:lnTo>
                <a:lnTo>
                  <a:pt x="275328" y="373071"/>
                </a:lnTo>
                <a:close/>
                <a:moveTo>
                  <a:pt x="98337" y="373071"/>
                </a:moveTo>
                <a:lnTo>
                  <a:pt x="98337" y="431988"/>
                </a:lnTo>
                <a:lnTo>
                  <a:pt x="167106" y="431988"/>
                </a:lnTo>
                <a:lnTo>
                  <a:pt x="206468" y="431988"/>
                </a:lnTo>
                <a:cubicBezTo>
                  <a:pt x="222692" y="431988"/>
                  <a:pt x="235966" y="418824"/>
                  <a:pt x="235966" y="402529"/>
                </a:cubicBezTo>
                <a:cubicBezTo>
                  <a:pt x="235966" y="386327"/>
                  <a:pt x="222692" y="373071"/>
                  <a:pt x="206468" y="373071"/>
                </a:cubicBezTo>
                <a:lnTo>
                  <a:pt x="167106" y="373071"/>
                </a:lnTo>
                <a:close/>
                <a:moveTo>
                  <a:pt x="550621" y="353462"/>
                </a:moveTo>
                <a:lnTo>
                  <a:pt x="570309" y="353462"/>
                </a:lnTo>
                <a:lnTo>
                  <a:pt x="570309" y="461451"/>
                </a:lnTo>
                <a:lnTo>
                  <a:pt x="570309" y="569533"/>
                </a:lnTo>
                <a:lnTo>
                  <a:pt x="550621" y="569533"/>
                </a:lnTo>
                <a:close/>
                <a:moveTo>
                  <a:pt x="314651" y="353462"/>
                </a:moveTo>
                <a:lnTo>
                  <a:pt x="403147" y="353462"/>
                </a:lnTo>
                <a:lnTo>
                  <a:pt x="442509" y="353462"/>
                </a:lnTo>
                <a:lnTo>
                  <a:pt x="531004" y="353462"/>
                </a:lnTo>
                <a:lnTo>
                  <a:pt x="531004" y="451689"/>
                </a:lnTo>
                <a:lnTo>
                  <a:pt x="442509" y="451689"/>
                </a:lnTo>
                <a:lnTo>
                  <a:pt x="403147" y="451689"/>
                </a:lnTo>
                <a:lnTo>
                  <a:pt x="314651" y="451689"/>
                </a:lnTo>
                <a:close/>
                <a:moveTo>
                  <a:pt x="78610" y="353462"/>
                </a:moveTo>
                <a:lnTo>
                  <a:pt x="167106" y="353462"/>
                </a:lnTo>
                <a:lnTo>
                  <a:pt x="206468" y="353462"/>
                </a:lnTo>
                <a:lnTo>
                  <a:pt x="294963" y="353462"/>
                </a:lnTo>
                <a:lnTo>
                  <a:pt x="294963" y="451689"/>
                </a:lnTo>
                <a:lnTo>
                  <a:pt x="206468" y="451689"/>
                </a:lnTo>
                <a:lnTo>
                  <a:pt x="167106" y="451689"/>
                </a:lnTo>
                <a:lnTo>
                  <a:pt x="78610" y="451689"/>
                </a:lnTo>
                <a:close/>
                <a:moveTo>
                  <a:pt x="39375" y="353462"/>
                </a:moveTo>
                <a:lnTo>
                  <a:pt x="58992" y="353462"/>
                </a:lnTo>
                <a:lnTo>
                  <a:pt x="58992" y="569463"/>
                </a:lnTo>
                <a:lnTo>
                  <a:pt x="39375" y="569463"/>
                </a:lnTo>
                <a:lnTo>
                  <a:pt x="39375" y="461416"/>
                </a:lnTo>
                <a:close/>
                <a:moveTo>
                  <a:pt x="19635" y="333849"/>
                </a:moveTo>
                <a:lnTo>
                  <a:pt x="19635" y="433718"/>
                </a:lnTo>
                <a:cubicBezTo>
                  <a:pt x="31066" y="437768"/>
                  <a:pt x="39363" y="448630"/>
                  <a:pt x="39363" y="461424"/>
                </a:cubicBezTo>
                <a:cubicBezTo>
                  <a:pt x="39363" y="474219"/>
                  <a:pt x="31066" y="485172"/>
                  <a:pt x="19635" y="489222"/>
                </a:cubicBezTo>
                <a:lnTo>
                  <a:pt x="19635" y="589091"/>
                </a:lnTo>
                <a:lnTo>
                  <a:pt x="589979" y="589091"/>
                </a:lnTo>
                <a:lnTo>
                  <a:pt x="589979" y="489222"/>
                </a:lnTo>
                <a:cubicBezTo>
                  <a:pt x="578548" y="485172"/>
                  <a:pt x="570344" y="474219"/>
                  <a:pt x="570344" y="461424"/>
                </a:cubicBezTo>
                <a:cubicBezTo>
                  <a:pt x="570344" y="448630"/>
                  <a:pt x="578548" y="437768"/>
                  <a:pt x="589979" y="433718"/>
                </a:cubicBezTo>
                <a:lnTo>
                  <a:pt x="589979" y="333849"/>
                </a:lnTo>
                <a:close/>
                <a:moveTo>
                  <a:pt x="58998" y="294546"/>
                </a:moveTo>
                <a:lnTo>
                  <a:pt x="58998" y="314151"/>
                </a:lnTo>
                <a:lnTo>
                  <a:pt x="550616" y="314151"/>
                </a:lnTo>
                <a:lnTo>
                  <a:pt x="550616" y="294546"/>
                </a:lnTo>
                <a:close/>
                <a:moveTo>
                  <a:pt x="442480" y="196313"/>
                </a:moveTo>
                <a:cubicBezTo>
                  <a:pt x="447917" y="196313"/>
                  <a:pt x="452324" y="200720"/>
                  <a:pt x="452324" y="206157"/>
                </a:cubicBezTo>
                <a:cubicBezTo>
                  <a:pt x="452324" y="211594"/>
                  <a:pt x="447917" y="216001"/>
                  <a:pt x="442480" y="216001"/>
                </a:cubicBezTo>
                <a:cubicBezTo>
                  <a:pt x="437043" y="216001"/>
                  <a:pt x="432636" y="211594"/>
                  <a:pt x="432636" y="206157"/>
                </a:cubicBezTo>
                <a:cubicBezTo>
                  <a:pt x="432636" y="200720"/>
                  <a:pt x="437043" y="196313"/>
                  <a:pt x="442480" y="196313"/>
                </a:cubicBezTo>
                <a:close/>
                <a:moveTo>
                  <a:pt x="206474" y="196313"/>
                </a:moveTo>
                <a:cubicBezTo>
                  <a:pt x="211930" y="196313"/>
                  <a:pt x="216353" y="200720"/>
                  <a:pt x="216353" y="206157"/>
                </a:cubicBezTo>
                <a:cubicBezTo>
                  <a:pt x="216353" y="211594"/>
                  <a:pt x="211930" y="216001"/>
                  <a:pt x="206474" y="216001"/>
                </a:cubicBezTo>
                <a:cubicBezTo>
                  <a:pt x="201018" y="216001"/>
                  <a:pt x="196595" y="211594"/>
                  <a:pt x="196595" y="206157"/>
                </a:cubicBezTo>
                <a:cubicBezTo>
                  <a:pt x="196595" y="200720"/>
                  <a:pt x="201018" y="196313"/>
                  <a:pt x="206474" y="196313"/>
                </a:cubicBezTo>
                <a:close/>
                <a:moveTo>
                  <a:pt x="481594" y="176748"/>
                </a:moveTo>
                <a:cubicBezTo>
                  <a:pt x="487863" y="184937"/>
                  <a:pt x="491642" y="195058"/>
                  <a:pt x="491642" y="206192"/>
                </a:cubicBezTo>
                <a:cubicBezTo>
                  <a:pt x="491642" y="217326"/>
                  <a:pt x="487863" y="227447"/>
                  <a:pt x="481594" y="235636"/>
                </a:cubicBezTo>
                <a:lnTo>
                  <a:pt x="511369" y="235636"/>
                </a:lnTo>
                <a:lnTo>
                  <a:pt x="511369" y="176748"/>
                </a:lnTo>
                <a:close/>
                <a:moveTo>
                  <a:pt x="334378" y="176748"/>
                </a:moveTo>
                <a:lnTo>
                  <a:pt x="334378" y="235636"/>
                </a:lnTo>
                <a:lnTo>
                  <a:pt x="403147" y="235636"/>
                </a:lnTo>
                <a:lnTo>
                  <a:pt x="442509" y="235636"/>
                </a:lnTo>
                <a:cubicBezTo>
                  <a:pt x="458733" y="235636"/>
                  <a:pt x="472007" y="222386"/>
                  <a:pt x="472007" y="206192"/>
                </a:cubicBezTo>
                <a:cubicBezTo>
                  <a:pt x="472007" y="189998"/>
                  <a:pt x="458733" y="176748"/>
                  <a:pt x="442509" y="176748"/>
                </a:cubicBezTo>
                <a:lnTo>
                  <a:pt x="403147" y="176748"/>
                </a:lnTo>
                <a:close/>
                <a:moveTo>
                  <a:pt x="245553" y="176748"/>
                </a:moveTo>
                <a:cubicBezTo>
                  <a:pt x="251822" y="184937"/>
                  <a:pt x="255601" y="195058"/>
                  <a:pt x="255601" y="206192"/>
                </a:cubicBezTo>
                <a:cubicBezTo>
                  <a:pt x="255601" y="217326"/>
                  <a:pt x="251822" y="227447"/>
                  <a:pt x="245553" y="235636"/>
                </a:cubicBezTo>
                <a:lnTo>
                  <a:pt x="275328" y="235636"/>
                </a:lnTo>
                <a:lnTo>
                  <a:pt x="275328" y="176748"/>
                </a:lnTo>
                <a:close/>
                <a:moveTo>
                  <a:pt x="98337" y="176748"/>
                </a:moveTo>
                <a:lnTo>
                  <a:pt x="98337" y="235636"/>
                </a:lnTo>
                <a:lnTo>
                  <a:pt x="167106" y="235636"/>
                </a:lnTo>
                <a:lnTo>
                  <a:pt x="206468" y="235636"/>
                </a:lnTo>
                <a:cubicBezTo>
                  <a:pt x="222692" y="235636"/>
                  <a:pt x="235966" y="222386"/>
                  <a:pt x="235966" y="206192"/>
                </a:cubicBezTo>
                <a:cubicBezTo>
                  <a:pt x="235966" y="189998"/>
                  <a:pt x="222692" y="176748"/>
                  <a:pt x="206468" y="176748"/>
                </a:cubicBezTo>
                <a:lnTo>
                  <a:pt x="167106" y="176748"/>
                </a:lnTo>
                <a:close/>
                <a:moveTo>
                  <a:pt x="314651" y="157149"/>
                </a:moveTo>
                <a:lnTo>
                  <a:pt x="403147" y="157149"/>
                </a:lnTo>
                <a:lnTo>
                  <a:pt x="442509" y="157149"/>
                </a:lnTo>
                <a:lnTo>
                  <a:pt x="531004" y="157149"/>
                </a:lnTo>
                <a:lnTo>
                  <a:pt x="531004" y="255235"/>
                </a:lnTo>
                <a:lnTo>
                  <a:pt x="442509" y="255235"/>
                </a:lnTo>
                <a:lnTo>
                  <a:pt x="403147" y="255235"/>
                </a:lnTo>
                <a:lnTo>
                  <a:pt x="314651" y="255235"/>
                </a:lnTo>
                <a:close/>
                <a:moveTo>
                  <a:pt x="78610" y="157149"/>
                </a:moveTo>
                <a:lnTo>
                  <a:pt x="167106" y="157149"/>
                </a:lnTo>
                <a:lnTo>
                  <a:pt x="206468" y="157149"/>
                </a:lnTo>
                <a:lnTo>
                  <a:pt x="294963" y="157149"/>
                </a:lnTo>
                <a:lnTo>
                  <a:pt x="294963" y="255235"/>
                </a:lnTo>
                <a:lnTo>
                  <a:pt x="206468" y="255235"/>
                </a:lnTo>
                <a:lnTo>
                  <a:pt x="167106" y="255235"/>
                </a:lnTo>
                <a:lnTo>
                  <a:pt x="78610" y="255235"/>
                </a:lnTo>
                <a:close/>
                <a:moveTo>
                  <a:pt x="442480" y="78539"/>
                </a:moveTo>
                <a:cubicBezTo>
                  <a:pt x="447917" y="78539"/>
                  <a:pt x="452324" y="82946"/>
                  <a:pt x="452324" y="88383"/>
                </a:cubicBezTo>
                <a:cubicBezTo>
                  <a:pt x="452324" y="93820"/>
                  <a:pt x="447917" y="98227"/>
                  <a:pt x="442480" y="98227"/>
                </a:cubicBezTo>
                <a:cubicBezTo>
                  <a:pt x="437043" y="98227"/>
                  <a:pt x="432636" y="93820"/>
                  <a:pt x="432636" y="88383"/>
                </a:cubicBezTo>
                <a:cubicBezTo>
                  <a:pt x="432636" y="82946"/>
                  <a:pt x="437043" y="78539"/>
                  <a:pt x="442480" y="78539"/>
                </a:cubicBezTo>
                <a:close/>
                <a:moveTo>
                  <a:pt x="206474" y="78539"/>
                </a:moveTo>
                <a:cubicBezTo>
                  <a:pt x="211930" y="78539"/>
                  <a:pt x="216353" y="82946"/>
                  <a:pt x="216353" y="88383"/>
                </a:cubicBezTo>
                <a:cubicBezTo>
                  <a:pt x="216353" y="93820"/>
                  <a:pt x="211930" y="98227"/>
                  <a:pt x="206474" y="98227"/>
                </a:cubicBezTo>
                <a:cubicBezTo>
                  <a:pt x="201018" y="98227"/>
                  <a:pt x="196595" y="93820"/>
                  <a:pt x="196595" y="88383"/>
                </a:cubicBezTo>
                <a:cubicBezTo>
                  <a:pt x="196595" y="82946"/>
                  <a:pt x="201018" y="78539"/>
                  <a:pt x="206474" y="78539"/>
                </a:cubicBezTo>
                <a:close/>
                <a:moveTo>
                  <a:pt x="481594" y="58918"/>
                </a:moveTo>
                <a:cubicBezTo>
                  <a:pt x="487863" y="67113"/>
                  <a:pt x="491642" y="77241"/>
                  <a:pt x="491642" y="88383"/>
                </a:cubicBezTo>
                <a:cubicBezTo>
                  <a:pt x="491642" y="99525"/>
                  <a:pt x="487863" y="109653"/>
                  <a:pt x="481594" y="117848"/>
                </a:cubicBezTo>
                <a:lnTo>
                  <a:pt x="511369" y="117848"/>
                </a:lnTo>
                <a:lnTo>
                  <a:pt x="511369" y="58918"/>
                </a:lnTo>
                <a:close/>
                <a:moveTo>
                  <a:pt x="334378" y="58918"/>
                </a:moveTo>
                <a:lnTo>
                  <a:pt x="334378" y="117848"/>
                </a:lnTo>
                <a:lnTo>
                  <a:pt x="403147" y="117848"/>
                </a:lnTo>
                <a:lnTo>
                  <a:pt x="442509" y="117848"/>
                </a:lnTo>
                <a:cubicBezTo>
                  <a:pt x="458733" y="117848"/>
                  <a:pt x="472007" y="104589"/>
                  <a:pt x="472007" y="88383"/>
                </a:cubicBezTo>
                <a:cubicBezTo>
                  <a:pt x="472007" y="72177"/>
                  <a:pt x="458733" y="58918"/>
                  <a:pt x="442509" y="58918"/>
                </a:cubicBezTo>
                <a:lnTo>
                  <a:pt x="403147" y="58918"/>
                </a:lnTo>
                <a:close/>
                <a:moveTo>
                  <a:pt x="245553" y="58918"/>
                </a:moveTo>
                <a:cubicBezTo>
                  <a:pt x="251822" y="67113"/>
                  <a:pt x="255601" y="77241"/>
                  <a:pt x="255601" y="88383"/>
                </a:cubicBezTo>
                <a:cubicBezTo>
                  <a:pt x="255601" y="99525"/>
                  <a:pt x="251822" y="109653"/>
                  <a:pt x="245553" y="117848"/>
                </a:cubicBezTo>
                <a:lnTo>
                  <a:pt x="275328" y="117848"/>
                </a:lnTo>
                <a:lnTo>
                  <a:pt x="275328" y="58918"/>
                </a:lnTo>
                <a:close/>
                <a:moveTo>
                  <a:pt x="98337" y="58918"/>
                </a:moveTo>
                <a:lnTo>
                  <a:pt x="98337" y="117848"/>
                </a:lnTo>
                <a:lnTo>
                  <a:pt x="167106" y="117848"/>
                </a:lnTo>
                <a:lnTo>
                  <a:pt x="206468" y="117848"/>
                </a:lnTo>
                <a:cubicBezTo>
                  <a:pt x="222692" y="117848"/>
                  <a:pt x="235966" y="104589"/>
                  <a:pt x="235966" y="88383"/>
                </a:cubicBezTo>
                <a:cubicBezTo>
                  <a:pt x="235966" y="72177"/>
                  <a:pt x="222692" y="58918"/>
                  <a:pt x="206468" y="58918"/>
                </a:cubicBezTo>
                <a:lnTo>
                  <a:pt x="167106" y="58918"/>
                </a:lnTo>
                <a:close/>
                <a:moveTo>
                  <a:pt x="550621" y="39305"/>
                </a:moveTo>
                <a:lnTo>
                  <a:pt x="570309" y="39305"/>
                </a:lnTo>
                <a:lnTo>
                  <a:pt x="570309" y="147270"/>
                </a:lnTo>
                <a:lnTo>
                  <a:pt x="570309" y="255235"/>
                </a:lnTo>
                <a:lnTo>
                  <a:pt x="550621" y="255235"/>
                </a:lnTo>
                <a:close/>
                <a:moveTo>
                  <a:pt x="314651" y="39305"/>
                </a:moveTo>
                <a:lnTo>
                  <a:pt x="403147" y="39305"/>
                </a:lnTo>
                <a:lnTo>
                  <a:pt x="442509" y="39305"/>
                </a:lnTo>
                <a:lnTo>
                  <a:pt x="531004" y="39305"/>
                </a:lnTo>
                <a:lnTo>
                  <a:pt x="531004" y="137461"/>
                </a:lnTo>
                <a:lnTo>
                  <a:pt x="442509" y="137461"/>
                </a:lnTo>
                <a:lnTo>
                  <a:pt x="403147" y="137461"/>
                </a:lnTo>
                <a:lnTo>
                  <a:pt x="314651" y="137461"/>
                </a:lnTo>
                <a:close/>
                <a:moveTo>
                  <a:pt x="78610" y="39305"/>
                </a:moveTo>
                <a:lnTo>
                  <a:pt x="167106" y="39305"/>
                </a:lnTo>
                <a:lnTo>
                  <a:pt x="206468" y="39305"/>
                </a:lnTo>
                <a:lnTo>
                  <a:pt x="294963" y="39305"/>
                </a:lnTo>
                <a:lnTo>
                  <a:pt x="294963" y="137461"/>
                </a:lnTo>
                <a:lnTo>
                  <a:pt x="206468" y="137461"/>
                </a:lnTo>
                <a:lnTo>
                  <a:pt x="167106" y="137461"/>
                </a:lnTo>
                <a:lnTo>
                  <a:pt x="78610" y="137461"/>
                </a:lnTo>
                <a:close/>
                <a:moveTo>
                  <a:pt x="39375" y="39305"/>
                </a:moveTo>
                <a:lnTo>
                  <a:pt x="58992" y="39305"/>
                </a:lnTo>
                <a:lnTo>
                  <a:pt x="58992" y="255235"/>
                </a:lnTo>
                <a:lnTo>
                  <a:pt x="39375" y="255235"/>
                </a:lnTo>
                <a:lnTo>
                  <a:pt x="39375" y="147270"/>
                </a:lnTo>
                <a:close/>
                <a:moveTo>
                  <a:pt x="19635" y="19606"/>
                </a:moveTo>
                <a:lnTo>
                  <a:pt x="19635" y="119475"/>
                </a:lnTo>
                <a:cubicBezTo>
                  <a:pt x="31066" y="123525"/>
                  <a:pt x="39363" y="134479"/>
                  <a:pt x="39363" y="147273"/>
                </a:cubicBezTo>
                <a:cubicBezTo>
                  <a:pt x="39363" y="160067"/>
                  <a:pt x="31066" y="171021"/>
                  <a:pt x="19635" y="175071"/>
                </a:cubicBezTo>
                <a:lnTo>
                  <a:pt x="19635" y="274940"/>
                </a:lnTo>
                <a:lnTo>
                  <a:pt x="589979" y="274940"/>
                </a:lnTo>
                <a:lnTo>
                  <a:pt x="589979" y="175071"/>
                </a:lnTo>
                <a:cubicBezTo>
                  <a:pt x="578548" y="171021"/>
                  <a:pt x="570344" y="160067"/>
                  <a:pt x="570344" y="147273"/>
                </a:cubicBezTo>
                <a:cubicBezTo>
                  <a:pt x="570344" y="134479"/>
                  <a:pt x="578548" y="123525"/>
                  <a:pt x="589979" y="119475"/>
                </a:cubicBezTo>
                <a:lnTo>
                  <a:pt x="589979" y="19606"/>
                </a:lnTo>
                <a:close/>
                <a:moveTo>
                  <a:pt x="0" y="0"/>
                </a:moveTo>
                <a:lnTo>
                  <a:pt x="609614" y="0"/>
                </a:lnTo>
                <a:lnTo>
                  <a:pt x="609614" y="137424"/>
                </a:lnTo>
                <a:lnTo>
                  <a:pt x="599843" y="137424"/>
                </a:lnTo>
                <a:cubicBezTo>
                  <a:pt x="594404" y="137424"/>
                  <a:pt x="589979" y="141842"/>
                  <a:pt x="589979" y="147273"/>
                </a:cubicBezTo>
                <a:cubicBezTo>
                  <a:pt x="589979" y="152704"/>
                  <a:pt x="594404" y="157122"/>
                  <a:pt x="599843" y="157122"/>
                </a:cubicBezTo>
                <a:lnTo>
                  <a:pt x="609614" y="157122"/>
                </a:lnTo>
                <a:lnTo>
                  <a:pt x="609614" y="294546"/>
                </a:lnTo>
                <a:lnTo>
                  <a:pt x="570344" y="294546"/>
                </a:lnTo>
                <a:lnTo>
                  <a:pt x="570344" y="314151"/>
                </a:lnTo>
                <a:lnTo>
                  <a:pt x="609614" y="314151"/>
                </a:lnTo>
                <a:lnTo>
                  <a:pt x="609614" y="451667"/>
                </a:lnTo>
                <a:lnTo>
                  <a:pt x="599843" y="451667"/>
                </a:lnTo>
                <a:cubicBezTo>
                  <a:pt x="594404" y="451667"/>
                  <a:pt x="589979" y="456086"/>
                  <a:pt x="589979" y="461424"/>
                </a:cubicBezTo>
                <a:cubicBezTo>
                  <a:pt x="589979" y="466855"/>
                  <a:pt x="594404" y="471273"/>
                  <a:pt x="599843" y="471273"/>
                </a:cubicBezTo>
                <a:lnTo>
                  <a:pt x="609614" y="471273"/>
                </a:lnTo>
                <a:lnTo>
                  <a:pt x="609614" y="608697"/>
                </a:lnTo>
                <a:lnTo>
                  <a:pt x="0" y="608697"/>
                </a:lnTo>
                <a:lnTo>
                  <a:pt x="0" y="471273"/>
                </a:lnTo>
                <a:lnTo>
                  <a:pt x="9864" y="471273"/>
                </a:lnTo>
                <a:cubicBezTo>
                  <a:pt x="15303" y="471273"/>
                  <a:pt x="19635" y="466855"/>
                  <a:pt x="19635" y="461424"/>
                </a:cubicBezTo>
                <a:cubicBezTo>
                  <a:pt x="19635" y="456086"/>
                  <a:pt x="15303" y="451667"/>
                  <a:pt x="9864" y="451667"/>
                </a:cubicBezTo>
                <a:lnTo>
                  <a:pt x="0" y="451667"/>
                </a:lnTo>
                <a:lnTo>
                  <a:pt x="0" y="314151"/>
                </a:lnTo>
                <a:lnTo>
                  <a:pt x="39363" y="314151"/>
                </a:lnTo>
                <a:lnTo>
                  <a:pt x="39363" y="294546"/>
                </a:lnTo>
                <a:lnTo>
                  <a:pt x="0" y="294546"/>
                </a:lnTo>
                <a:lnTo>
                  <a:pt x="0" y="157122"/>
                </a:lnTo>
                <a:lnTo>
                  <a:pt x="9864" y="157122"/>
                </a:lnTo>
                <a:cubicBezTo>
                  <a:pt x="15303" y="157122"/>
                  <a:pt x="19635" y="152704"/>
                  <a:pt x="19635" y="147273"/>
                </a:cubicBezTo>
                <a:cubicBezTo>
                  <a:pt x="19635" y="141842"/>
                  <a:pt x="15303" y="137424"/>
                  <a:pt x="9864" y="137424"/>
                </a:cubicBezTo>
                <a:lnTo>
                  <a:pt x="0" y="13742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914112"/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0" name="server_247517"/>
          <p:cNvSpPr>
            <a:spLocks noChangeAspect="1"/>
          </p:cNvSpPr>
          <p:nvPr/>
        </p:nvSpPr>
        <p:spPr bwMode="auto">
          <a:xfrm>
            <a:off x="8247525" y="5256913"/>
            <a:ext cx="221389" cy="294553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  <a:gd name="connsiteX117" fmla="*/ 325000 h 606722"/>
              <a:gd name="connsiteY117" fmla="*/ 325000 h 606722"/>
              <a:gd name="connsiteX118" fmla="*/ 325000 h 606722"/>
              <a:gd name="connsiteY118" fmla="*/ 325000 h 606722"/>
              <a:gd name="connsiteX119" fmla="*/ 325000 h 606722"/>
              <a:gd name="connsiteY119" fmla="*/ 325000 h 606722"/>
              <a:gd name="connsiteX120" fmla="*/ 325000 h 606722"/>
              <a:gd name="connsiteY120" fmla="*/ 325000 h 606722"/>
              <a:gd name="connsiteX121" fmla="*/ 325000 h 606722"/>
              <a:gd name="connsiteY121" fmla="*/ 325000 h 606722"/>
              <a:gd name="connsiteX122" fmla="*/ 325000 h 606722"/>
              <a:gd name="connsiteY122" fmla="*/ 325000 h 606722"/>
              <a:gd name="connsiteX123" fmla="*/ 325000 h 606722"/>
              <a:gd name="connsiteY123" fmla="*/ 325000 h 606722"/>
              <a:gd name="connsiteX124" fmla="*/ 325000 h 606722"/>
              <a:gd name="connsiteY124" fmla="*/ 325000 h 606722"/>
              <a:gd name="connsiteX125" fmla="*/ 325000 h 606722"/>
              <a:gd name="connsiteY125" fmla="*/ 325000 h 606722"/>
              <a:gd name="connsiteX126" fmla="*/ 325000 h 606722"/>
              <a:gd name="connsiteY126" fmla="*/ 325000 h 606722"/>
              <a:gd name="connsiteX127" fmla="*/ 325000 h 606722"/>
              <a:gd name="connsiteY127" fmla="*/ 325000 h 606722"/>
              <a:gd name="connsiteX128" fmla="*/ 325000 h 606722"/>
              <a:gd name="connsiteY128" fmla="*/ 325000 h 606722"/>
              <a:gd name="connsiteX129" fmla="*/ 325000 h 606722"/>
              <a:gd name="connsiteY129" fmla="*/ 325000 h 606722"/>
              <a:gd name="connsiteX130" fmla="*/ 325000 h 606722"/>
              <a:gd name="connsiteY130" fmla="*/ 325000 h 606722"/>
              <a:gd name="connsiteX131" fmla="*/ 325000 h 606722"/>
              <a:gd name="connsiteY131" fmla="*/ 325000 h 606722"/>
              <a:gd name="connsiteX132" fmla="*/ 325000 h 606722"/>
              <a:gd name="connsiteY132" fmla="*/ 325000 h 606722"/>
              <a:gd name="connsiteX133" fmla="*/ 325000 h 606722"/>
              <a:gd name="connsiteY133" fmla="*/ 325000 h 606722"/>
              <a:gd name="connsiteX134" fmla="*/ 325000 h 606722"/>
              <a:gd name="connsiteY134" fmla="*/ 325000 h 606722"/>
              <a:gd name="connsiteX135" fmla="*/ 325000 h 606722"/>
              <a:gd name="connsiteY135" fmla="*/ 325000 h 606722"/>
              <a:gd name="connsiteX136" fmla="*/ 325000 h 606722"/>
              <a:gd name="connsiteY136" fmla="*/ 325000 h 606722"/>
              <a:gd name="connsiteX137" fmla="*/ 325000 h 606722"/>
              <a:gd name="connsiteY137" fmla="*/ 325000 h 606722"/>
              <a:gd name="connsiteX138" fmla="*/ 325000 h 606722"/>
              <a:gd name="connsiteY138" fmla="*/ 325000 h 606722"/>
              <a:gd name="connsiteX139" fmla="*/ 325000 h 606722"/>
              <a:gd name="connsiteY139" fmla="*/ 325000 h 606722"/>
              <a:gd name="connsiteX140" fmla="*/ 325000 h 606722"/>
              <a:gd name="connsiteY140" fmla="*/ 325000 h 606722"/>
              <a:gd name="connsiteX141" fmla="*/ 325000 h 606722"/>
              <a:gd name="connsiteY141" fmla="*/ 325000 h 606722"/>
              <a:gd name="connsiteX142" fmla="*/ 325000 h 606722"/>
              <a:gd name="connsiteY142" fmla="*/ 325000 h 606722"/>
              <a:gd name="connsiteX143" fmla="*/ 325000 h 606722"/>
              <a:gd name="connsiteY143" fmla="*/ 325000 h 606722"/>
              <a:gd name="connsiteX144" fmla="*/ 325000 h 606722"/>
              <a:gd name="connsiteY144" fmla="*/ 325000 h 606722"/>
              <a:gd name="connsiteX145" fmla="*/ 325000 h 606722"/>
              <a:gd name="connsiteY145" fmla="*/ 325000 h 606722"/>
              <a:gd name="connsiteX146" fmla="*/ 325000 h 606722"/>
              <a:gd name="connsiteY146" fmla="*/ 325000 h 606722"/>
              <a:gd name="connsiteX147" fmla="*/ 325000 h 606722"/>
              <a:gd name="connsiteY147" fmla="*/ 325000 h 606722"/>
              <a:gd name="connsiteX148" fmla="*/ 325000 h 606722"/>
              <a:gd name="connsiteY148" fmla="*/ 325000 h 606722"/>
              <a:gd name="connsiteX149" fmla="*/ 325000 h 606722"/>
              <a:gd name="connsiteY149" fmla="*/ 325000 h 606722"/>
              <a:gd name="connsiteX150" fmla="*/ 325000 h 606722"/>
              <a:gd name="connsiteY150" fmla="*/ 325000 h 606722"/>
              <a:gd name="connsiteX151" fmla="*/ 325000 h 606722"/>
              <a:gd name="connsiteY151" fmla="*/ 325000 h 606722"/>
              <a:gd name="connsiteX152" fmla="*/ 325000 h 606722"/>
              <a:gd name="connsiteY152" fmla="*/ 325000 h 606722"/>
              <a:gd name="connsiteX153" fmla="*/ 325000 h 606722"/>
              <a:gd name="connsiteY153" fmla="*/ 325000 h 606722"/>
              <a:gd name="connsiteX154" fmla="*/ 325000 h 606722"/>
              <a:gd name="connsiteY154" fmla="*/ 325000 h 606722"/>
              <a:gd name="connsiteX155" fmla="*/ 325000 h 606722"/>
              <a:gd name="connsiteY155" fmla="*/ 325000 h 606722"/>
              <a:gd name="connsiteX156" fmla="*/ 325000 h 606722"/>
              <a:gd name="connsiteY156" fmla="*/ 325000 h 606722"/>
              <a:gd name="connsiteX157" fmla="*/ 325000 h 606722"/>
              <a:gd name="connsiteY157" fmla="*/ 325000 h 606722"/>
              <a:gd name="connsiteX158" fmla="*/ 325000 h 606722"/>
              <a:gd name="connsiteY158" fmla="*/ 325000 h 606722"/>
              <a:gd name="connsiteX159" fmla="*/ 325000 h 606722"/>
              <a:gd name="connsiteY159" fmla="*/ 325000 h 606722"/>
              <a:gd name="connsiteX160" fmla="*/ 325000 h 606722"/>
              <a:gd name="connsiteY160" fmla="*/ 325000 h 606722"/>
              <a:gd name="connsiteX161" fmla="*/ 325000 h 606722"/>
              <a:gd name="connsiteY161" fmla="*/ 325000 h 606722"/>
              <a:gd name="connsiteX162" fmla="*/ 325000 h 606722"/>
              <a:gd name="connsiteY162" fmla="*/ 325000 h 606722"/>
              <a:gd name="connsiteX163" fmla="*/ 325000 h 606722"/>
              <a:gd name="connsiteY163" fmla="*/ 325000 h 606722"/>
              <a:gd name="connsiteX164" fmla="*/ 325000 h 606722"/>
              <a:gd name="connsiteY164" fmla="*/ 325000 h 606722"/>
              <a:gd name="connsiteX165" fmla="*/ 325000 h 606722"/>
              <a:gd name="connsiteY165" fmla="*/ 325000 h 606722"/>
              <a:gd name="connsiteX166" fmla="*/ 325000 h 606722"/>
              <a:gd name="connsiteY166" fmla="*/ 325000 h 606722"/>
              <a:gd name="connsiteX167" fmla="*/ 325000 h 606722"/>
              <a:gd name="connsiteY167" fmla="*/ 325000 h 606722"/>
              <a:gd name="connsiteX168" fmla="*/ 325000 h 606722"/>
              <a:gd name="connsiteY168" fmla="*/ 325000 h 606722"/>
              <a:gd name="connsiteX169" fmla="*/ 325000 h 606722"/>
              <a:gd name="connsiteY169" fmla="*/ 325000 h 606722"/>
              <a:gd name="connsiteX170" fmla="*/ 325000 h 606722"/>
              <a:gd name="connsiteY170" fmla="*/ 325000 h 606722"/>
              <a:gd name="connsiteX171" fmla="*/ 325000 h 606722"/>
              <a:gd name="connsiteY171" fmla="*/ 325000 h 606722"/>
              <a:gd name="connsiteX172" fmla="*/ 325000 h 606722"/>
              <a:gd name="connsiteY172" fmla="*/ 325000 h 606722"/>
              <a:gd name="connsiteX173" fmla="*/ 325000 h 606722"/>
              <a:gd name="connsiteY173" fmla="*/ 325000 h 606722"/>
              <a:gd name="connsiteX174" fmla="*/ 325000 h 606722"/>
              <a:gd name="connsiteY174" fmla="*/ 325000 h 606722"/>
              <a:gd name="connsiteX175" fmla="*/ 325000 h 606722"/>
              <a:gd name="connsiteY175" fmla="*/ 325000 h 606722"/>
              <a:gd name="connsiteX176" fmla="*/ 325000 h 606722"/>
              <a:gd name="connsiteY176" fmla="*/ 325000 h 606722"/>
              <a:gd name="connsiteX177" fmla="*/ 325000 h 606722"/>
              <a:gd name="connsiteY177" fmla="*/ 325000 h 606722"/>
              <a:gd name="connsiteX178" fmla="*/ 325000 h 606722"/>
              <a:gd name="connsiteY178" fmla="*/ 325000 h 606722"/>
              <a:gd name="connsiteX179" fmla="*/ 325000 h 606722"/>
              <a:gd name="connsiteY179" fmla="*/ 325000 h 606722"/>
              <a:gd name="connsiteX180" fmla="*/ 325000 h 606722"/>
              <a:gd name="connsiteY180" fmla="*/ 325000 h 606722"/>
              <a:gd name="connsiteX181" fmla="*/ 325000 h 606722"/>
              <a:gd name="connsiteY181" fmla="*/ 325000 h 606722"/>
              <a:gd name="connsiteX182" fmla="*/ 325000 h 606722"/>
              <a:gd name="connsiteY182" fmla="*/ 325000 h 606722"/>
              <a:gd name="connsiteX183" fmla="*/ 325000 h 606722"/>
              <a:gd name="connsiteY183" fmla="*/ 325000 h 606722"/>
              <a:gd name="connsiteX184" fmla="*/ 325000 h 606722"/>
              <a:gd name="connsiteY184" fmla="*/ 325000 h 606722"/>
              <a:gd name="connsiteX185" fmla="*/ 325000 h 606722"/>
              <a:gd name="connsiteY185" fmla="*/ 325000 h 606722"/>
              <a:gd name="connsiteX186" fmla="*/ 325000 h 606722"/>
              <a:gd name="connsiteY186" fmla="*/ 325000 h 606722"/>
              <a:gd name="connsiteX187" fmla="*/ 325000 h 606722"/>
              <a:gd name="connsiteY187" fmla="*/ 325000 h 606722"/>
              <a:gd name="connsiteX188" fmla="*/ 325000 h 606722"/>
              <a:gd name="connsiteY188" fmla="*/ 325000 h 606722"/>
              <a:gd name="connsiteX189" fmla="*/ 325000 h 606722"/>
              <a:gd name="connsiteY189" fmla="*/ 325000 h 606722"/>
              <a:gd name="connsiteX190" fmla="*/ 325000 h 606722"/>
              <a:gd name="connsiteY190" fmla="*/ 325000 h 606722"/>
              <a:gd name="connsiteX191" fmla="*/ 325000 h 606722"/>
              <a:gd name="connsiteY191" fmla="*/ 325000 h 606722"/>
              <a:gd name="connsiteX192" fmla="*/ 325000 h 606722"/>
              <a:gd name="connsiteY192" fmla="*/ 325000 h 606722"/>
              <a:gd name="connsiteX193" fmla="*/ 325000 h 606722"/>
              <a:gd name="connsiteY193" fmla="*/ 325000 h 606722"/>
              <a:gd name="connsiteX194" fmla="*/ 325000 h 606722"/>
              <a:gd name="connsiteY194" fmla="*/ 325000 h 606722"/>
              <a:gd name="connsiteX195" fmla="*/ 325000 h 606722"/>
              <a:gd name="connsiteY195" fmla="*/ 325000 h 606722"/>
              <a:gd name="connsiteX196" fmla="*/ 325000 h 606722"/>
              <a:gd name="connsiteY196" fmla="*/ 325000 h 606722"/>
              <a:gd name="connsiteX197" fmla="*/ 325000 h 606722"/>
              <a:gd name="connsiteY197" fmla="*/ 325000 h 606722"/>
              <a:gd name="connsiteX198" fmla="*/ 325000 h 606722"/>
              <a:gd name="connsiteY198" fmla="*/ 325000 h 606722"/>
              <a:gd name="connsiteX199" fmla="*/ 325000 h 606722"/>
              <a:gd name="connsiteY199" fmla="*/ 325000 h 606722"/>
              <a:gd name="connsiteX200" fmla="*/ 325000 h 606722"/>
              <a:gd name="connsiteY200" fmla="*/ 325000 h 606722"/>
              <a:gd name="connsiteX201" fmla="*/ 325000 h 606722"/>
              <a:gd name="connsiteY201" fmla="*/ 325000 h 606722"/>
              <a:gd name="connsiteX202" fmla="*/ 325000 h 606722"/>
              <a:gd name="connsiteY202" fmla="*/ 325000 h 606722"/>
              <a:gd name="connsiteX203" fmla="*/ 325000 h 606722"/>
              <a:gd name="connsiteY203" fmla="*/ 325000 h 606722"/>
              <a:gd name="connsiteX204" fmla="*/ 325000 h 606722"/>
              <a:gd name="connsiteY204" fmla="*/ 325000 h 606722"/>
              <a:gd name="connsiteX205" fmla="*/ 325000 h 606722"/>
              <a:gd name="connsiteY205" fmla="*/ 325000 h 606722"/>
              <a:gd name="connsiteX206" fmla="*/ 325000 h 606722"/>
              <a:gd name="connsiteY206" fmla="*/ 325000 h 606722"/>
              <a:gd name="connsiteX207" fmla="*/ 325000 h 606722"/>
              <a:gd name="connsiteY207" fmla="*/ 325000 h 606722"/>
              <a:gd name="connsiteX208" fmla="*/ 325000 h 606722"/>
              <a:gd name="connsiteY208" fmla="*/ 325000 h 606722"/>
              <a:gd name="connsiteX209" fmla="*/ 325000 h 606722"/>
              <a:gd name="connsiteY209" fmla="*/ 325000 h 606722"/>
              <a:gd name="connsiteX210" fmla="*/ 325000 h 606722"/>
              <a:gd name="connsiteY210" fmla="*/ 325000 h 606722"/>
              <a:gd name="connsiteX211" fmla="*/ 325000 h 606722"/>
              <a:gd name="connsiteY211" fmla="*/ 325000 h 606722"/>
              <a:gd name="connsiteX212" fmla="*/ 325000 h 606722"/>
              <a:gd name="connsiteY212" fmla="*/ 325000 h 606722"/>
              <a:gd name="connsiteX213" fmla="*/ 325000 h 606722"/>
              <a:gd name="connsiteY213" fmla="*/ 325000 h 606722"/>
              <a:gd name="connsiteX214" fmla="*/ 325000 h 606722"/>
              <a:gd name="connsiteY214" fmla="*/ 325000 h 606722"/>
              <a:gd name="connsiteX215" fmla="*/ 325000 h 606722"/>
              <a:gd name="connsiteY215" fmla="*/ 325000 h 606722"/>
              <a:gd name="connsiteX216" fmla="*/ 325000 h 606722"/>
              <a:gd name="connsiteY216" fmla="*/ 325000 h 606722"/>
              <a:gd name="connsiteX217" fmla="*/ 325000 h 606722"/>
              <a:gd name="connsiteY217" fmla="*/ 325000 h 606722"/>
              <a:gd name="connsiteX218" fmla="*/ 325000 h 606722"/>
              <a:gd name="connsiteY218" fmla="*/ 325000 h 606722"/>
              <a:gd name="connsiteX219" fmla="*/ 325000 h 606722"/>
              <a:gd name="connsiteY219" fmla="*/ 325000 h 606722"/>
              <a:gd name="connsiteX220" fmla="*/ 325000 h 606722"/>
              <a:gd name="connsiteY220" fmla="*/ 325000 h 606722"/>
              <a:gd name="connsiteX221" fmla="*/ 325000 h 606722"/>
              <a:gd name="connsiteY221" fmla="*/ 325000 h 606722"/>
              <a:gd name="connsiteX222" fmla="*/ 325000 h 606722"/>
              <a:gd name="connsiteY222" fmla="*/ 325000 h 606722"/>
              <a:gd name="connsiteX223" fmla="*/ 325000 h 606722"/>
              <a:gd name="connsiteY223" fmla="*/ 325000 h 606722"/>
              <a:gd name="connsiteX224" fmla="*/ 325000 h 606722"/>
              <a:gd name="connsiteY224" fmla="*/ 325000 h 606722"/>
              <a:gd name="connsiteX225" fmla="*/ 325000 h 606722"/>
              <a:gd name="connsiteY225" fmla="*/ 325000 h 606722"/>
              <a:gd name="connsiteX226" fmla="*/ 325000 h 606722"/>
              <a:gd name="connsiteY226" fmla="*/ 325000 h 606722"/>
              <a:gd name="connsiteX227" fmla="*/ 325000 h 606722"/>
              <a:gd name="connsiteY227" fmla="*/ 325000 h 606722"/>
              <a:gd name="connsiteX228" fmla="*/ 325000 h 606722"/>
              <a:gd name="connsiteY228" fmla="*/ 325000 h 606722"/>
              <a:gd name="connsiteX229" fmla="*/ 325000 h 606722"/>
              <a:gd name="connsiteY229" fmla="*/ 325000 h 606722"/>
              <a:gd name="connsiteX230" fmla="*/ 325000 h 606722"/>
              <a:gd name="connsiteY230" fmla="*/ 325000 h 606722"/>
              <a:gd name="connsiteX231" fmla="*/ 325000 h 606722"/>
              <a:gd name="connsiteY231" fmla="*/ 325000 h 606722"/>
              <a:gd name="connsiteX232" fmla="*/ 325000 h 606722"/>
              <a:gd name="connsiteY232" fmla="*/ 325000 h 606722"/>
              <a:gd name="connsiteX233" fmla="*/ 325000 h 606722"/>
              <a:gd name="connsiteY233" fmla="*/ 325000 h 606722"/>
              <a:gd name="connsiteX234" fmla="*/ 325000 h 606722"/>
              <a:gd name="connsiteY234" fmla="*/ 325000 h 606722"/>
              <a:gd name="connsiteX235" fmla="*/ 325000 h 606722"/>
              <a:gd name="connsiteY235" fmla="*/ 325000 h 606722"/>
              <a:gd name="connsiteX236" fmla="*/ 325000 h 606722"/>
              <a:gd name="connsiteY236" fmla="*/ 325000 h 606722"/>
              <a:gd name="connsiteX237" fmla="*/ 325000 h 606722"/>
              <a:gd name="connsiteY237" fmla="*/ 325000 h 606722"/>
              <a:gd name="connsiteX238" fmla="*/ 325000 h 606722"/>
              <a:gd name="connsiteY238" fmla="*/ 325000 h 606722"/>
              <a:gd name="connsiteX239" fmla="*/ 325000 h 606722"/>
              <a:gd name="connsiteY239" fmla="*/ 325000 h 606722"/>
              <a:gd name="connsiteX240" fmla="*/ 325000 h 606722"/>
              <a:gd name="connsiteY240" fmla="*/ 325000 h 606722"/>
              <a:gd name="connsiteX241" fmla="*/ 325000 h 606722"/>
              <a:gd name="connsiteY241" fmla="*/ 325000 h 606722"/>
              <a:gd name="connsiteX242" fmla="*/ 325000 h 606722"/>
              <a:gd name="connsiteY242" fmla="*/ 325000 h 606722"/>
              <a:gd name="connsiteX243" fmla="*/ 325000 h 606722"/>
              <a:gd name="connsiteY243" fmla="*/ 325000 h 606722"/>
              <a:gd name="connsiteX244" fmla="*/ 325000 h 606722"/>
              <a:gd name="connsiteY244" fmla="*/ 325000 h 606722"/>
              <a:gd name="connsiteX245" fmla="*/ 325000 h 606722"/>
              <a:gd name="connsiteY245" fmla="*/ 325000 h 606722"/>
              <a:gd name="connsiteX246" fmla="*/ 325000 h 606722"/>
              <a:gd name="connsiteY246" fmla="*/ 325000 h 606722"/>
              <a:gd name="connsiteX247" fmla="*/ 325000 h 606722"/>
              <a:gd name="connsiteY247" fmla="*/ 325000 h 606722"/>
              <a:gd name="connsiteX248" fmla="*/ 325000 h 606722"/>
              <a:gd name="connsiteY248" fmla="*/ 325000 h 606722"/>
              <a:gd name="connsiteX249" fmla="*/ 325000 h 606722"/>
              <a:gd name="connsiteY249" fmla="*/ 325000 h 606722"/>
              <a:gd name="connsiteX250" fmla="*/ 325000 h 606722"/>
              <a:gd name="connsiteY250" fmla="*/ 325000 h 606722"/>
              <a:gd name="connsiteX251" fmla="*/ 325000 h 606722"/>
              <a:gd name="connsiteY251" fmla="*/ 325000 h 606722"/>
              <a:gd name="connsiteX252" fmla="*/ 325000 h 606722"/>
              <a:gd name="connsiteY252" fmla="*/ 325000 h 606722"/>
              <a:gd name="connsiteX253" fmla="*/ 325000 h 606722"/>
              <a:gd name="connsiteY253" fmla="*/ 325000 h 606722"/>
              <a:gd name="connsiteX254" fmla="*/ 325000 h 606722"/>
              <a:gd name="connsiteY254" fmla="*/ 325000 h 606722"/>
              <a:gd name="connsiteX255" fmla="*/ 325000 h 606722"/>
              <a:gd name="connsiteY255" fmla="*/ 325000 h 606722"/>
              <a:gd name="connsiteX256" fmla="*/ 325000 h 606722"/>
              <a:gd name="connsiteY256" fmla="*/ 325000 h 606722"/>
              <a:gd name="connsiteX257" fmla="*/ 325000 h 606722"/>
              <a:gd name="connsiteY257" fmla="*/ 325000 h 606722"/>
              <a:gd name="connsiteX258" fmla="*/ 325000 h 606722"/>
              <a:gd name="connsiteY258" fmla="*/ 325000 h 606722"/>
              <a:gd name="connsiteX259" fmla="*/ 325000 h 606722"/>
              <a:gd name="connsiteY259" fmla="*/ 325000 h 606722"/>
              <a:gd name="connsiteX260" fmla="*/ 325000 h 606722"/>
              <a:gd name="connsiteY260" fmla="*/ 325000 h 606722"/>
              <a:gd name="connsiteX261" fmla="*/ 325000 h 606722"/>
              <a:gd name="connsiteY261" fmla="*/ 325000 h 606722"/>
              <a:gd name="connsiteX262" fmla="*/ 325000 h 606722"/>
              <a:gd name="connsiteY262" fmla="*/ 325000 h 606722"/>
              <a:gd name="connsiteX263" fmla="*/ 325000 h 606722"/>
              <a:gd name="connsiteY263" fmla="*/ 325000 h 606722"/>
              <a:gd name="connsiteX264" fmla="*/ 325000 h 606722"/>
              <a:gd name="connsiteY264" fmla="*/ 325000 h 606722"/>
              <a:gd name="connsiteX265" fmla="*/ 325000 h 606722"/>
              <a:gd name="connsiteY265" fmla="*/ 325000 h 606722"/>
              <a:gd name="connsiteX266" fmla="*/ 325000 h 606722"/>
              <a:gd name="connsiteY266" fmla="*/ 325000 h 606722"/>
              <a:gd name="connsiteX267" fmla="*/ 325000 h 606722"/>
              <a:gd name="connsiteY267" fmla="*/ 325000 h 606722"/>
              <a:gd name="connsiteX268" fmla="*/ 325000 h 606722"/>
              <a:gd name="connsiteY268" fmla="*/ 325000 h 606722"/>
              <a:gd name="connsiteX269" fmla="*/ 325000 h 606722"/>
              <a:gd name="connsiteY269" fmla="*/ 325000 h 606722"/>
              <a:gd name="connsiteX270" fmla="*/ 325000 h 606722"/>
              <a:gd name="connsiteY270" fmla="*/ 325000 h 606722"/>
              <a:gd name="connsiteX271" fmla="*/ 325000 h 606722"/>
              <a:gd name="connsiteY271" fmla="*/ 325000 h 606722"/>
              <a:gd name="connsiteX272" fmla="*/ 325000 h 606722"/>
              <a:gd name="connsiteY272" fmla="*/ 325000 h 606722"/>
              <a:gd name="connsiteX273" fmla="*/ 325000 h 606722"/>
              <a:gd name="connsiteY273" fmla="*/ 325000 h 606722"/>
              <a:gd name="connsiteX274" fmla="*/ 325000 h 606722"/>
              <a:gd name="connsiteY274" fmla="*/ 325000 h 606722"/>
              <a:gd name="connsiteX275" fmla="*/ 325000 h 606722"/>
              <a:gd name="connsiteY275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609614" h="608697">
                <a:moveTo>
                  <a:pt x="442480" y="510611"/>
                </a:moveTo>
                <a:cubicBezTo>
                  <a:pt x="447917" y="510611"/>
                  <a:pt x="452324" y="514987"/>
                  <a:pt x="452324" y="520385"/>
                </a:cubicBezTo>
                <a:cubicBezTo>
                  <a:pt x="452324" y="525783"/>
                  <a:pt x="447917" y="530159"/>
                  <a:pt x="442480" y="530159"/>
                </a:cubicBezTo>
                <a:cubicBezTo>
                  <a:pt x="437043" y="530159"/>
                  <a:pt x="432636" y="525783"/>
                  <a:pt x="432636" y="520385"/>
                </a:cubicBezTo>
                <a:cubicBezTo>
                  <a:pt x="432636" y="514987"/>
                  <a:pt x="437043" y="510611"/>
                  <a:pt x="442480" y="510611"/>
                </a:cubicBezTo>
                <a:close/>
                <a:moveTo>
                  <a:pt x="206474" y="510611"/>
                </a:moveTo>
                <a:cubicBezTo>
                  <a:pt x="211930" y="510611"/>
                  <a:pt x="216353" y="514987"/>
                  <a:pt x="216353" y="520385"/>
                </a:cubicBezTo>
                <a:cubicBezTo>
                  <a:pt x="216353" y="525783"/>
                  <a:pt x="211930" y="530159"/>
                  <a:pt x="206474" y="530159"/>
                </a:cubicBezTo>
                <a:cubicBezTo>
                  <a:pt x="201018" y="530159"/>
                  <a:pt x="196595" y="525783"/>
                  <a:pt x="196595" y="520385"/>
                </a:cubicBezTo>
                <a:cubicBezTo>
                  <a:pt x="196595" y="514987"/>
                  <a:pt x="201018" y="510611"/>
                  <a:pt x="206474" y="510611"/>
                </a:cubicBezTo>
                <a:close/>
                <a:moveTo>
                  <a:pt x="481594" y="490900"/>
                </a:moveTo>
                <a:cubicBezTo>
                  <a:pt x="487863" y="499180"/>
                  <a:pt x="491642" y="509299"/>
                  <a:pt x="491642" y="520338"/>
                </a:cubicBezTo>
                <a:cubicBezTo>
                  <a:pt x="491642" y="531469"/>
                  <a:pt x="487863" y="541588"/>
                  <a:pt x="481594" y="549776"/>
                </a:cubicBezTo>
                <a:lnTo>
                  <a:pt x="511369" y="549776"/>
                </a:lnTo>
                <a:lnTo>
                  <a:pt x="511369" y="490900"/>
                </a:lnTo>
                <a:close/>
                <a:moveTo>
                  <a:pt x="334378" y="490900"/>
                </a:moveTo>
                <a:lnTo>
                  <a:pt x="334378" y="549776"/>
                </a:lnTo>
                <a:lnTo>
                  <a:pt x="403147" y="549776"/>
                </a:lnTo>
                <a:lnTo>
                  <a:pt x="442509" y="549776"/>
                </a:lnTo>
                <a:cubicBezTo>
                  <a:pt x="458733" y="549776"/>
                  <a:pt x="472007" y="536621"/>
                  <a:pt x="472007" y="520338"/>
                </a:cubicBezTo>
                <a:cubicBezTo>
                  <a:pt x="472007" y="504147"/>
                  <a:pt x="458733" y="490900"/>
                  <a:pt x="442509" y="490900"/>
                </a:cubicBezTo>
                <a:lnTo>
                  <a:pt x="403147" y="490900"/>
                </a:lnTo>
                <a:close/>
                <a:moveTo>
                  <a:pt x="245553" y="490900"/>
                </a:moveTo>
                <a:cubicBezTo>
                  <a:pt x="251822" y="499180"/>
                  <a:pt x="255601" y="509299"/>
                  <a:pt x="255601" y="520338"/>
                </a:cubicBezTo>
                <a:cubicBezTo>
                  <a:pt x="255601" y="531469"/>
                  <a:pt x="251822" y="541588"/>
                  <a:pt x="245553" y="549776"/>
                </a:cubicBezTo>
                <a:lnTo>
                  <a:pt x="275328" y="549776"/>
                </a:lnTo>
                <a:lnTo>
                  <a:pt x="275328" y="490900"/>
                </a:lnTo>
                <a:close/>
                <a:moveTo>
                  <a:pt x="98337" y="490900"/>
                </a:moveTo>
                <a:lnTo>
                  <a:pt x="98337" y="549776"/>
                </a:lnTo>
                <a:lnTo>
                  <a:pt x="167106" y="549776"/>
                </a:lnTo>
                <a:lnTo>
                  <a:pt x="206468" y="549776"/>
                </a:lnTo>
                <a:cubicBezTo>
                  <a:pt x="222692" y="549776"/>
                  <a:pt x="235966" y="536621"/>
                  <a:pt x="235966" y="520338"/>
                </a:cubicBezTo>
                <a:cubicBezTo>
                  <a:pt x="235966" y="504147"/>
                  <a:pt x="222692" y="490900"/>
                  <a:pt x="206468" y="490900"/>
                </a:cubicBezTo>
                <a:lnTo>
                  <a:pt x="167106" y="490900"/>
                </a:lnTo>
                <a:close/>
                <a:moveTo>
                  <a:pt x="314651" y="471306"/>
                </a:moveTo>
                <a:lnTo>
                  <a:pt x="403147" y="471306"/>
                </a:lnTo>
                <a:lnTo>
                  <a:pt x="442509" y="471306"/>
                </a:lnTo>
                <a:lnTo>
                  <a:pt x="531004" y="471306"/>
                </a:lnTo>
                <a:lnTo>
                  <a:pt x="531004" y="569462"/>
                </a:lnTo>
                <a:lnTo>
                  <a:pt x="442509" y="569462"/>
                </a:lnTo>
                <a:lnTo>
                  <a:pt x="403147" y="569462"/>
                </a:lnTo>
                <a:lnTo>
                  <a:pt x="314651" y="569462"/>
                </a:lnTo>
                <a:close/>
                <a:moveTo>
                  <a:pt x="78610" y="471306"/>
                </a:moveTo>
                <a:lnTo>
                  <a:pt x="167106" y="471306"/>
                </a:lnTo>
                <a:lnTo>
                  <a:pt x="206468" y="471306"/>
                </a:lnTo>
                <a:lnTo>
                  <a:pt x="294963" y="471306"/>
                </a:lnTo>
                <a:lnTo>
                  <a:pt x="294963" y="569462"/>
                </a:lnTo>
                <a:lnTo>
                  <a:pt x="206468" y="569462"/>
                </a:lnTo>
                <a:lnTo>
                  <a:pt x="167106" y="569462"/>
                </a:lnTo>
                <a:lnTo>
                  <a:pt x="78610" y="569462"/>
                </a:lnTo>
                <a:close/>
                <a:moveTo>
                  <a:pt x="442480" y="392767"/>
                </a:moveTo>
                <a:cubicBezTo>
                  <a:pt x="447917" y="392767"/>
                  <a:pt x="452324" y="397159"/>
                  <a:pt x="452324" y="402576"/>
                </a:cubicBezTo>
                <a:cubicBezTo>
                  <a:pt x="452324" y="407993"/>
                  <a:pt x="447917" y="412385"/>
                  <a:pt x="442480" y="412385"/>
                </a:cubicBezTo>
                <a:cubicBezTo>
                  <a:pt x="437043" y="412385"/>
                  <a:pt x="432636" y="407993"/>
                  <a:pt x="432636" y="402576"/>
                </a:cubicBezTo>
                <a:cubicBezTo>
                  <a:pt x="432636" y="397159"/>
                  <a:pt x="437043" y="392767"/>
                  <a:pt x="442480" y="392767"/>
                </a:cubicBezTo>
                <a:close/>
                <a:moveTo>
                  <a:pt x="206474" y="392767"/>
                </a:moveTo>
                <a:cubicBezTo>
                  <a:pt x="211930" y="392767"/>
                  <a:pt x="216353" y="397159"/>
                  <a:pt x="216353" y="402576"/>
                </a:cubicBezTo>
                <a:cubicBezTo>
                  <a:pt x="216353" y="407993"/>
                  <a:pt x="211930" y="412385"/>
                  <a:pt x="206474" y="412385"/>
                </a:cubicBezTo>
                <a:cubicBezTo>
                  <a:pt x="201018" y="412385"/>
                  <a:pt x="196595" y="407993"/>
                  <a:pt x="196595" y="402576"/>
                </a:cubicBezTo>
                <a:cubicBezTo>
                  <a:pt x="196595" y="397159"/>
                  <a:pt x="201018" y="392767"/>
                  <a:pt x="206474" y="392767"/>
                </a:cubicBezTo>
                <a:close/>
                <a:moveTo>
                  <a:pt x="481594" y="373071"/>
                </a:moveTo>
                <a:cubicBezTo>
                  <a:pt x="487863" y="381356"/>
                  <a:pt x="491642" y="391482"/>
                  <a:pt x="491642" y="402529"/>
                </a:cubicBezTo>
                <a:cubicBezTo>
                  <a:pt x="491642" y="413669"/>
                  <a:pt x="487863" y="423795"/>
                  <a:pt x="481594" y="431988"/>
                </a:cubicBezTo>
                <a:lnTo>
                  <a:pt x="511369" y="431988"/>
                </a:lnTo>
                <a:lnTo>
                  <a:pt x="511369" y="373071"/>
                </a:lnTo>
                <a:close/>
                <a:moveTo>
                  <a:pt x="334378" y="373071"/>
                </a:moveTo>
                <a:lnTo>
                  <a:pt x="334378" y="431988"/>
                </a:lnTo>
                <a:lnTo>
                  <a:pt x="403147" y="431988"/>
                </a:lnTo>
                <a:lnTo>
                  <a:pt x="442509" y="431988"/>
                </a:lnTo>
                <a:cubicBezTo>
                  <a:pt x="458733" y="431988"/>
                  <a:pt x="472007" y="418824"/>
                  <a:pt x="472007" y="402529"/>
                </a:cubicBezTo>
                <a:cubicBezTo>
                  <a:pt x="472007" y="386327"/>
                  <a:pt x="458733" y="373071"/>
                  <a:pt x="442509" y="373071"/>
                </a:cubicBezTo>
                <a:lnTo>
                  <a:pt x="403147" y="373071"/>
                </a:lnTo>
                <a:close/>
                <a:moveTo>
                  <a:pt x="245553" y="373071"/>
                </a:moveTo>
                <a:cubicBezTo>
                  <a:pt x="251822" y="381356"/>
                  <a:pt x="255601" y="391482"/>
                  <a:pt x="255601" y="402529"/>
                </a:cubicBezTo>
                <a:cubicBezTo>
                  <a:pt x="255601" y="413669"/>
                  <a:pt x="251822" y="423795"/>
                  <a:pt x="245553" y="431988"/>
                </a:cubicBezTo>
                <a:lnTo>
                  <a:pt x="275328" y="431988"/>
                </a:lnTo>
                <a:lnTo>
                  <a:pt x="275328" y="373071"/>
                </a:lnTo>
                <a:close/>
                <a:moveTo>
                  <a:pt x="98337" y="373071"/>
                </a:moveTo>
                <a:lnTo>
                  <a:pt x="98337" y="431988"/>
                </a:lnTo>
                <a:lnTo>
                  <a:pt x="167106" y="431988"/>
                </a:lnTo>
                <a:lnTo>
                  <a:pt x="206468" y="431988"/>
                </a:lnTo>
                <a:cubicBezTo>
                  <a:pt x="222692" y="431988"/>
                  <a:pt x="235966" y="418824"/>
                  <a:pt x="235966" y="402529"/>
                </a:cubicBezTo>
                <a:cubicBezTo>
                  <a:pt x="235966" y="386327"/>
                  <a:pt x="222692" y="373071"/>
                  <a:pt x="206468" y="373071"/>
                </a:cubicBezTo>
                <a:lnTo>
                  <a:pt x="167106" y="373071"/>
                </a:lnTo>
                <a:close/>
                <a:moveTo>
                  <a:pt x="550621" y="353462"/>
                </a:moveTo>
                <a:lnTo>
                  <a:pt x="570309" y="353462"/>
                </a:lnTo>
                <a:lnTo>
                  <a:pt x="570309" y="461451"/>
                </a:lnTo>
                <a:lnTo>
                  <a:pt x="570309" y="569533"/>
                </a:lnTo>
                <a:lnTo>
                  <a:pt x="550621" y="569533"/>
                </a:lnTo>
                <a:close/>
                <a:moveTo>
                  <a:pt x="314651" y="353462"/>
                </a:moveTo>
                <a:lnTo>
                  <a:pt x="403147" y="353462"/>
                </a:lnTo>
                <a:lnTo>
                  <a:pt x="442509" y="353462"/>
                </a:lnTo>
                <a:lnTo>
                  <a:pt x="531004" y="353462"/>
                </a:lnTo>
                <a:lnTo>
                  <a:pt x="531004" y="451689"/>
                </a:lnTo>
                <a:lnTo>
                  <a:pt x="442509" y="451689"/>
                </a:lnTo>
                <a:lnTo>
                  <a:pt x="403147" y="451689"/>
                </a:lnTo>
                <a:lnTo>
                  <a:pt x="314651" y="451689"/>
                </a:lnTo>
                <a:close/>
                <a:moveTo>
                  <a:pt x="78610" y="353462"/>
                </a:moveTo>
                <a:lnTo>
                  <a:pt x="167106" y="353462"/>
                </a:lnTo>
                <a:lnTo>
                  <a:pt x="206468" y="353462"/>
                </a:lnTo>
                <a:lnTo>
                  <a:pt x="294963" y="353462"/>
                </a:lnTo>
                <a:lnTo>
                  <a:pt x="294963" y="451689"/>
                </a:lnTo>
                <a:lnTo>
                  <a:pt x="206468" y="451689"/>
                </a:lnTo>
                <a:lnTo>
                  <a:pt x="167106" y="451689"/>
                </a:lnTo>
                <a:lnTo>
                  <a:pt x="78610" y="451689"/>
                </a:lnTo>
                <a:close/>
                <a:moveTo>
                  <a:pt x="39375" y="353462"/>
                </a:moveTo>
                <a:lnTo>
                  <a:pt x="58992" y="353462"/>
                </a:lnTo>
                <a:lnTo>
                  <a:pt x="58992" y="569463"/>
                </a:lnTo>
                <a:lnTo>
                  <a:pt x="39375" y="569463"/>
                </a:lnTo>
                <a:lnTo>
                  <a:pt x="39375" y="461416"/>
                </a:lnTo>
                <a:close/>
                <a:moveTo>
                  <a:pt x="19635" y="333849"/>
                </a:moveTo>
                <a:lnTo>
                  <a:pt x="19635" y="433718"/>
                </a:lnTo>
                <a:cubicBezTo>
                  <a:pt x="31066" y="437768"/>
                  <a:pt x="39363" y="448630"/>
                  <a:pt x="39363" y="461424"/>
                </a:cubicBezTo>
                <a:cubicBezTo>
                  <a:pt x="39363" y="474219"/>
                  <a:pt x="31066" y="485172"/>
                  <a:pt x="19635" y="489222"/>
                </a:cubicBezTo>
                <a:lnTo>
                  <a:pt x="19635" y="589091"/>
                </a:lnTo>
                <a:lnTo>
                  <a:pt x="589979" y="589091"/>
                </a:lnTo>
                <a:lnTo>
                  <a:pt x="589979" y="489222"/>
                </a:lnTo>
                <a:cubicBezTo>
                  <a:pt x="578548" y="485172"/>
                  <a:pt x="570344" y="474219"/>
                  <a:pt x="570344" y="461424"/>
                </a:cubicBezTo>
                <a:cubicBezTo>
                  <a:pt x="570344" y="448630"/>
                  <a:pt x="578548" y="437768"/>
                  <a:pt x="589979" y="433718"/>
                </a:cubicBezTo>
                <a:lnTo>
                  <a:pt x="589979" y="333849"/>
                </a:lnTo>
                <a:close/>
                <a:moveTo>
                  <a:pt x="58998" y="294546"/>
                </a:moveTo>
                <a:lnTo>
                  <a:pt x="58998" y="314151"/>
                </a:lnTo>
                <a:lnTo>
                  <a:pt x="550616" y="314151"/>
                </a:lnTo>
                <a:lnTo>
                  <a:pt x="550616" y="294546"/>
                </a:lnTo>
                <a:close/>
                <a:moveTo>
                  <a:pt x="442480" y="196313"/>
                </a:moveTo>
                <a:cubicBezTo>
                  <a:pt x="447917" y="196313"/>
                  <a:pt x="452324" y="200720"/>
                  <a:pt x="452324" y="206157"/>
                </a:cubicBezTo>
                <a:cubicBezTo>
                  <a:pt x="452324" y="211594"/>
                  <a:pt x="447917" y="216001"/>
                  <a:pt x="442480" y="216001"/>
                </a:cubicBezTo>
                <a:cubicBezTo>
                  <a:pt x="437043" y="216001"/>
                  <a:pt x="432636" y="211594"/>
                  <a:pt x="432636" y="206157"/>
                </a:cubicBezTo>
                <a:cubicBezTo>
                  <a:pt x="432636" y="200720"/>
                  <a:pt x="437043" y="196313"/>
                  <a:pt x="442480" y="196313"/>
                </a:cubicBezTo>
                <a:close/>
                <a:moveTo>
                  <a:pt x="206474" y="196313"/>
                </a:moveTo>
                <a:cubicBezTo>
                  <a:pt x="211930" y="196313"/>
                  <a:pt x="216353" y="200720"/>
                  <a:pt x="216353" y="206157"/>
                </a:cubicBezTo>
                <a:cubicBezTo>
                  <a:pt x="216353" y="211594"/>
                  <a:pt x="211930" y="216001"/>
                  <a:pt x="206474" y="216001"/>
                </a:cubicBezTo>
                <a:cubicBezTo>
                  <a:pt x="201018" y="216001"/>
                  <a:pt x="196595" y="211594"/>
                  <a:pt x="196595" y="206157"/>
                </a:cubicBezTo>
                <a:cubicBezTo>
                  <a:pt x="196595" y="200720"/>
                  <a:pt x="201018" y="196313"/>
                  <a:pt x="206474" y="196313"/>
                </a:cubicBezTo>
                <a:close/>
                <a:moveTo>
                  <a:pt x="481594" y="176748"/>
                </a:moveTo>
                <a:cubicBezTo>
                  <a:pt x="487863" y="184937"/>
                  <a:pt x="491642" y="195058"/>
                  <a:pt x="491642" y="206192"/>
                </a:cubicBezTo>
                <a:cubicBezTo>
                  <a:pt x="491642" y="217326"/>
                  <a:pt x="487863" y="227447"/>
                  <a:pt x="481594" y="235636"/>
                </a:cubicBezTo>
                <a:lnTo>
                  <a:pt x="511369" y="235636"/>
                </a:lnTo>
                <a:lnTo>
                  <a:pt x="511369" y="176748"/>
                </a:lnTo>
                <a:close/>
                <a:moveTo>
                  <a:pt x="334378" y="176748"/>
                </a:moveTo>
                <a:lnTo>
                  <a:pt x="334378" y="235636"/>
                </a:lnTo>
                <a:lnTo>
                  <a:pt x="403147" y="235636"/>
                </a:lnTo>
                <a:lnTo>
                  <a:pt x="442509" y="235636"/>
                </a:lnTo>
                <a:cubicBezTo>
                  <a:pt x="458733" y="235636"/>
                  <a:pt x="472007" y="222386"/>
                  <a:pt x="472007" y="206192"/>
                </a:cubicBezTo>
                <a:cubicBezTo>
                  <a:pt x="472007" y="189998"/>
                  <a:pt x="458733" y="176748"/>
                  <a:pt x="442509" y="176748"/>
                </a:cubicBezTo>
                <a:lnTo>
                  <a:pt x="403147" y="176748"/>
                </a:lnTo>
                <a:close/>
                <a:moveTo>
                  <a:pt x="245553" y="176748"/>
                </a:moveTo>
                <a:cubicBezTo>
                  <a:pt x="251822" y="184937"/>
                  <a:pt x="255601" y="195058"/>
                  <a:pt x="255601" y="206192"/>
                </a:cubicBezTo>
                <a:cubicBezTo>
                  <a:pt x="255601" y="217326"/>
                  <a:pt x="251822" y="227447"/>
                  <a:pt x="245553" y="235636"/>
                </a:cubicBezTo>
                <a:lnTo>
                  <a:pt x="275328" y="235636"/>
                </a:lnTo>
                <a:lnTo>
                  <a:pt x="275328" y="176748"/>
                </a:lnTo>
                <a:close/>
                <a:moveTo>
                  <a:pt x="98337" y="176748"/>
                </a:moveTo>
                <a:lnTo>
                  <a:pt x="98337" y="235636"/>
                </a:lnTo>
                <a:lnTo>
                  <a:pt x="167106" y="235636"/>
                </a:lnTo>
                <a:lnTo>
                  <a:pt x="206468" y="235636"/>
                </a:lnTo>
                <a:cubicBezTo>
                  <a:pt x="222692" y="235636"/>
                  <a:pt x="235966" y="222386"/>
                  <a:pt x="235966" y="206192"/>
                </a:cubicBezTo>
                <a:cubicBezTo>
                  <a:pt x="235966" y="189998"/>
                  <a:pt x="222692" y="176748"/>
                  <a:pt x="206468" y="176748"/>
                </a:cubicBezTo>
                <a:lnTo>
                  <a:pt x="167106" y="176748"/>
                </a:lnTo>
                <a:close/>
                <a:moveTo>
                  <a:pt x="314651" y="157149"/>
                </a:moveTo>
                <a:lnTo>
                  <a:pt x="403147" y="157149"/>
                </a:lnTo>
                <a:lnTo>
                  <a:pt x="442509" y="157149"/>
                </a:lnTo>
                <a:lnTo>
                  <a:pt x="531004" y="157149"/>
                </a:lnTo>
                <a:lnTo>
                  <a:pt x="531004" y="255235"/>
                </a:lnTo>
                <a:lnTo>
                  <a:pt x="442509" y="255235"/>
                </a:lnTo>
                <a:lnTo>
                  <a:pt x="403147" y="255235"/>
                </a:lnTo>
                <a:lnTo>
                  <a:pt x="314651" y="255235"/>
                </a:lnTo>
                <a:close/>
                <a:moveTo>
                  <a:pt x="78610" y="157149"/>
                </a:moveTo>
                <a:lnTo>
                  <a:pt x="167106" y="157149"/>
                </a:lnTo>
                <a:lnTo>
                  <a:pt x="206468" y="157149"/>
                </a:lnTo>
                <a:lnTo>
                  <a:pt x="294963" y="157149"/>
                </a:lnTo>
                <a:lnTo>
                  <a:pt x="294963" y="255235"/>
                </a:lnTo>
                <a:lnTo>
                  <a:pt x="206468" y="255235"/>
                </a:lnTo>
                <a:lnTo>
                  <a:pt x="167106" y="255235"/>
                </a:lnTo>
                <a:lnTo>
                  <a:pt x="78610" y="255235"/>
                </a:lnTo>
                <a:close/>
                <a:moveTo>
                  <a:pt x="442480" y="78539"/>
                </a:moveTo>
                <a:cubicBezTo>
                  <a:pt x="447917" y="78539"/>
                  <a:pt x="452324" y="82946"/>
                  <a:pt x="452324" y="88383"/>
                </a:cubicBezTo>
                <a:cubicBezTo>
                  <a:pt x="452324" y="93820"/>
                  <a:pt x="447917" y="98227"/>
                  <a:pt x="442480" y="98227"/>
                </a:cubicBezTo>
                <a:cubicBezTo>
                  <a:pt x="437043" y="98227"/>
                  <a:pt x="432636" y="93820"/>
                  <a:pt x="432636" y="88383"/>
                </a:cubicBezTo>
                <a:cubicBezTo>
                  <a:pt x="432636" y="82946"/>
                  <a:pt x="437043" y="78539"/>
                  <a:pt x="442480" y="78539"/>
                </a:cubicBezTo>
                <a:close/>
                <a:moveTo>
                  <a:pt x="206474" y="78539"/>
                </a:moveTo>
                <a:cubicBezTo>
                  <a:pt x="211930" y="78539"/>
                  <a:pt x="216353" y="82946"/>
                  <a:pt x="216353" y="88383"/>
                </a:cubicBezTo>
                <a:cubicBezTo>
                  <a:pt x="216353" y="93820"/>
                  <a:pt x="211930" y="98227"/>
                  <a:pt x="206474" y="98227"/>
                </a:cubicBezTo>
                <a:cubicBezTo>
                  <a:pt x="201018" y="98227"/>
                  <a:pt x="196595" y="93820"/>
                  <a:pt x="196595" y="88383"/>
                </a:cubicBezTo>
                <a:cubicBezTo>
                  <a:pt x="196595" y="82946"/>
                  <a:pt x="201018" y="78539"/>
                  <a:pt x="206474" y="78539"/>
                </a:cubicBezTo>
                <a:close/>
                <a:moveTo>
                  <a:pt x="481594" y="58918"/>
                </a:moveTo>
                <a:cubicBezTo>
                  <a:pt x="487863" y="67113"/>
                  <a:pt x="491642" y="77241"/>
                  <a:pt x="491642" y="88383"/>
                </a:cubicBezTo>
                <a:cubicBezTo>
                  <a:pt x="491642" y="99525"/>
                  <a:pt x="487863" y="109653"/>
                  <a:pt x="481594" y="117848"/>
                </a:cubicBezTo>
                <a:lnTo>
                  <a:pt x="511369" y="117848"/>
                </a:lnTo>
                <a:lnTo>
                  <a:pt x="511369" y="58918"/>
                </a:lnTo>
                <a:close/>
                <a:moveTo>
                  <a:pt x="334378" y="58918"/>
                </a:moveTo>
                <a:lnTo>
                  <a:pt x="334378" y="117848"/>
                </a:lnTo>
                <a:lnTo>
                  <a:pt x="403147" y="117848"/>
                </a:lnTo>
                <a:lnTo>
                  <a:pt x="442509" y="117848"/>
                </a:lnTo>
                <a:cubicBezTo>
                  <a:pt x="458733" y="117848"/>
                  <a:pt x="472007" y="104589"/>
                  <a:pt x="472007" y="88383"/>
                </a:cubicBezTo>
                <a:cubicBezTo>
                  <a:pt x="472007" y="72177"/>
                  <a:pt x="458733" y="58918"/>
                  <a:pt x="442509" y="58918"/>
                </a:cubicBezTo>
                <a:lnTo>
                  <a:pt x="403147" y="58918"/>
                </a:lnTo>
                <a:close/>
                <a:moveTo>
                  <a:pt x="245553" y="58918"/>
                </a:moveTo>
                <a:cubicBezTo>
                  <a:pt x="251822" y="67113"/>
                  <a:pt x="255601" y="77241"/>
                  <a:pt x="255601" y="88383"/>
                </a:cubicBezTo>
                <a:cubicBezTo>
                  <a:pt x="255601" y="99525"/>
                  <a:pt x="251822" y="109653"/>
                  <a:pt x="245553" y="117848"/>
                </a:cubicBezTo>
                <a:lnTo>
                  <a:pt x="275328" y="117848"/>
                </a:lnTo>
                <a:lnTo>
                  <a:pt x="275328" y="58918"/>
                </a:lnTo>
                <a:close/>
                <a:moveTo>
                  <a:pt x="98337" y="58918"/>
                </a:moveTo>
                <a:lnTo>
                  <a:pt x="98337" y="117848"/>
                </a:lnTo>
                <a:lnTo>
                  <a:pt x="167106" y="117848"/>
                </a:lnTo>
                <a:lnTo>
                  <a:pt x="206468" y="117848"/>
                </a:lnTo>
                <a:cubicBezTo>
                  <a:pt x="222692" y="117848"/>
                  <a:pt x="235966" y="104589"/>
                  <a:pt x="235966" y="88383"/>
                </a:cubicBezTo>
                <a:cubicBezTo>
                  <a:pt x="235966" y="72177"/>
                  <a:pt x="222692" y="58918"/>
                  <a:pt x="206468" y="58918"/>
                </a:cubicBezTo>
                <a:lnTo>
                  <a:pt x="167106" y="58918"/>
                </a:lnTo>
                <a:close/>
                <a:moveTo>
                  <a:pt x="550621" y="39305"/>
                </a:moveTo>
                <a:lnTo>
                  <a:pt x="570309" y="39305"/>
                </a:lnTo>
                <a:lnTo>
                  <a:pt x="570309" y="147270"/>
                </a:lnTo>
                <a:lnTo>
                  <a:pt x="570309" y="255235"/>
                </a:lnTo>
                <a:lnTo>
                  <a:pt x="550621" y="255235"/>
                </a:lnTo>
                <a:close/>
                <a:moveTo>
                  <a:pt x="314651" y="39305"/>
                </a:moveTo>
                <a:lnTo>
                  <a:pt x="403147" y="39305"/>
                </a:lnTo>
                <a:lnTo>
                  <a:pt x="442509" y="39305"/>
                </a:lnTo>
                <a:lnTo>
                  <a:pt x="531004" y="39305"/>
                </a:lnTo>
                <a:lnTo>
                  <a:pt x="531004" y="137461"/>
                </a:lnTo>
                <a:lnTo>
                  <a:pt x="442509" y="137461"/>
                </a:lnTo>
                <a:lnTo>
                  <a:pt x="403147" y="137461"/>
                </a:lnTo>
                <a:lnTo>
                  <a:pt x="314651" y="137461"/>
                </a:lnTo>
                <a:close/>
                <a:moveTo>
                  <a:pt x="78610" y="39305"/>
                </a:moveTo>
                <a:lnTo>
                  <a:pt x="167106" y="39305"/>
                </a:lnTo>
                <a:lnTo>
                  <a:pt x="206468" y="39305"/>
                </a:lnTo>
                <a:lnTo>
                  <a:pt x="294963" y="39305"/>
                </a:lnTo>
                <a:lnTo>
                  <a:pt x="294963" y="137461"/>
                </a:lnTo>
                <a:lnTo>
                  <a:pt x="206468" y="137461"/>
                </a:lnTo>
                <a:lnTo>
                  <a:pt x="167106" y="137461"/>
                </a:lnTo>
                <a:lnTo>
                  <a:pt x="78610" y="137461"/>
                </a:lnTo>
                <a:close/>
                <a:moveTo>
                  <a:pt x="39375" y="39305"/>
                </a:moveTo>
                <a:lnTo>
                  <a:pt x="58992" y="39305"/>
                </a:lnTo>
                <a:lnTo>
                  <a:pt x="58992" y="255235"/>
                </a:lnTo>
                <a:lnTo>
                  <a:pt x="39375" y="255235"/>
                </a:lnTo>
                <a:lnTo>
                  <a:pt x="39375" y="147270"/>
                </a:lnTo>
                <a:close/>
                <a:moveTo>
                  <a:pt x="19635" y="19606"/>
                </a:moveTo>
                <a:lnTo>
                  <a:pt x="19635" y="119475"/>
                </a:lnTo>
                <a:cubicBezTo>
                  <a:pt x="31066" y="123525"/>
                  <a:pt x="39363" y="134479"/>
                  <a:pt x="39363" y="147273"/>
                </a:cubicBezTo>
                <a:cubicBezTo>
                  <a:pt x="39363" y="160067"/>
                  <a:pt x="31066" y="171021"/>
                  <a:pt x="19635" y="175071"/>
                </a:cubicBezTo>
                <a:lnTo>
                  <a:pt x="19635" y="274940"/>
                </a:lnTo>
                <a:lnTo>
                  <a:pt x="589979" y="274940"/>
                </a:lnTo>
                <a:lnTo>
                  <a:pt x="589979" y="175071"/>
                </a:lnTo>
                <a:cubicBezTo>
                  <a:pt x="578548" y="171021"/>
                  <a:pt x="570344" y="160067"/>
                  <a:pt x="570344" y="147273"/>
                </a:cubicBezTo>
                <a:cubicBezTo>
                  <a:pt x="570344" y="134479"/>
                  <a:pt x="578548" y="123525"/>
                  <a:pt x="589979" y="119475"/>
                </a:cubicBezTo>
                <a:lnTo>
                  <a:pt x="589979" y="19606"/>
                </a:lnTo>
                <a:close/>
                <a:moveTo>
                  <a:pt x="0" y="0"/>
                </a:moveTo>
                <a:lnTo>
                  <a:pt x="609614" y="0"/>
                </a:lnTo>
                <a:lnTo>
                  <a:pt x="609614" y="137424"/>
                </a:lnTo>
                <a:lnTo>
                  <a:pt x="599843" y="137424"/>
                </a:lnTo>
                <a:cubicBezTo>
                  <a:pt x="594404" y="137424"/>
                  <a:pt x="589979" y="141842"/>
                  <a:pt x="589979" y="147273"/>
                </a:cubicBezTo>
                <a:cubicBezTo>
                  <a:pt x="589979" y="152704"/>
                  <a:pt x="594404" y="157122"/>
                  <a:pt x="599843" y="157122"/>
                </a:cubicBezTo>
                <a:lnTo>
                  <a:pt x="609614" y="157122"/>
                </a:lnTo>
                <a:lnTo>
                  <a:pt x="609614" y="294546"/>
                </a:lnTo>
                <a:lnTo>
                  <a:pt x="570344" y="294546"/>
                </a:lnTo>
                <a:lnTo>
                  <a:pt x="570344" y="314151"/>
                </a:lnTo>
                <a:lnTo>
                  <a:pt x="609614" y="314151"/>
                </a:lnTo>
                <a:lnTo>
                  <a:pt x="609614" y="451667"/>
                </a:lnTo>
                <a:lnTo>
                  <a:pt x="599843" y="451667"/>
                </a:lnTo>
                <a:cubicBezTo>
                  <a:pt x="594404" y="451667"/>
                  <a:pt x="589979" y="456086"/>
                  <a:pt x="589979" y="461424"/>
                </a:cubicBezTo>
                <a:cubicBezTo>
                  <a:pt x="589979" y="466855"/>
                  <a:pt x="594404" y="471273"/>
                  <a:pt x="599843" y="471273"/>
                </a:cubicBezTo>
                <a:lnTo>
                  <a:pt x="609614" y="471273"/>
                </a:lnTo>
                <a:lnTo>
                  <a:pt x="609614" y="608697"/>
                </a:lnTo>
                <a:lnTo>
                  <a:pt x="0" y="608697"/>
                </a:lnTo>
                <a:lnTo>
                  <a:pt x="0" y="471273"/>
                </a:lnTo>
                <a:lnTo>
                  <a:pt x="9864" y="471273"/>
                </a:lnTo>
                <a:cubicBezTo>
                  <a:pt x="15303" y="471273"/>
                  <a:pt x="19635" y="466855"/>
                  <a:pt x="19635" y="461424"/>
                </a:cubicBezTo>
                <a:cubicBezTo>
                  <a:pt x="19635" y="456086"/>
                  <a:pt x="15303" y="451667"/>
                  <a:pt x="9864" y="451667"/>
                </a:cubicBezTo>
                <a:lnTo>
                  <a:pt x="0" y="451667"/>
                </a:lnTo>
                <a:lnTo>
                  <a:pt x="0" y="314151"/>
                </a:lnTo>
                <a:lnTo>
                  <a:pt x="39363" y="314151"/>
                </a:lnTo>
                <a:lnTo>
                  <a:pt x="39363" y="294546"/>
                </a:lnTo>
                <a:lnTo>
                  <a:pt x="0" y="294546"/>
                </a:lnTo>
                <a:lnTo>
                  <a:pt x="0" y="157122"/>
                </a:lnTo>
                <a:lnTo>
                  <a:pt x="9864" y="157122"/>
                </a:lnTo>
                <a:cubicBezTo>
                  <a:pt x="15303" y="157122"/>
                  <a:pt x="19635" y="152704"/>
                  <a:pt x="19635" y="147273"/>
                </a:cubicBezTo>
                <a:cubicBezTo>
                  <a:pt x="19635" y="141842"/>
                  <a:pt x="15303" y="137424"/>
                  <a:pt x="9864" y="137424"/>
                </a:cubicBezTo>
                <a:lnTo>
                  <a:pt x="0" y="13742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914112"/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1" name="server_247517"/>
          <p:cNvSpPr>
            <a:spLocks noChangeAspect="1"/>
          </p:cNvSpPr>
          <p:nvPr/>
        </p:nvSpPr>
        <p:spPr bwMode="auto">
          <a:xfrm>
            <a:off x="8535090" y="5256913"/>
            <a:ext cx="221389" cy="294553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  <a:gd name="connsiteX117" fmla="*/ 325000 h 606722"/>
              <a:gd name="connsiteY117" fmla="*/ 325000 h 606722"/>
              <a:gd name="connsiteX118" fmla="*/ 325000 h 606722"/>
              <a:gd name="connsiteY118" fmla="*/ 325000 h 606722"/>
              <a:gd name="connsiteX119" fmla="*/ 325000 h 606722"/>
              <a:gd name="connsiteY119" fmla="*/ 325000 h 606722"/>
              <a:gd name="connsiteX120" fmla="*/ 325000 h 606722"/>
              <a:gd name="connsiteY120" fmla="*/ 325000 h 606722"/>
              <a:gd name="connsiteX121" fmla="*/ 325000 h 606722"/>
              <a:gd name="connsiteY121" fmla="*/ 325000 h 606722"/>
              <a:gd name="connsiteX122" fmla="*/ 325000 h 606722"/>
              <a:gd name="connsiteY122" fmla="*/ 325000 h 606722"/>
              <a:gd name="connsiteX123" fmla="*/ 325000 h 606722"/>
              <a:gd name="connsiteY123" fmla="*/ 325000 h 606722"/>
              <a:gd name="connsiteX124" fmla="*/ 325000 h 606722"/>
              <a:gd name="connsiteY124" fmla="*/ 325000 h 606722"/>
              <a:gd name="connsiteX125" fmla="*/ 325000 h 606722"/>
              <a:gd name="connsiteY125" fmla="*/ 325000 h 606722"/>
              <a:gd name="connsiteX126" fmla="*/ 325000 h 606722"/>
              <a:gd name="connsiteY126" fmla="*/ 325000 h 606722"/>
              <a:gd name="connsiteX127" fmla="*/ 325000 h 606722"/>
              <a:gd name="connsiteY127" fmla="*/ 325000 h 606722"/>
              <a:gd name="connsiteX128" fmla="*/ 325000 h 606722"/>
              <a:gd name="connsiteY128" fmla="*/ 325000 h 606722"/>
              <a:gd name="connsiteX129" fmla="*/ 325000 h 606722"/>
              <a:gd name="connsiteY129" fmla="*/ 325000 h 606722"/>
              <a:gd name="connsiteX130" fmla="*/ 325000 h 606722"/>
              <a:gd name="connsiteY130" fmla="*/ 325000 h 606722"/>
              <a:gd name="connsiteX131" fmla="*/ 325000 h 606722"/>
              <a:gd name="connsiteY131" fmla="*/ 325000 h 606722"/>
              <a:gd name="connsiteX132" fmla="*/ 325000 h 606722"/>
              <a:gd name="connsiteY132" fmla="*/ 325000 h 606722"/>
              <a:gd name="connsiteX133" fmla="*/ 325000 h 606722"/>
              <a:gd name="connsiteY133" fmla="*/ 325000 h 606722"/>
              <a:gd name="connsiteX134" fmla="*/ 325000 h 606722"/>
              <a:gd name="connsiteY134" fmla="*/ 325000 h 606722"/>
              <a:gd name="connsiteX135" fmla="*/ 325000 h 606722"/>
              <a:gd name="connsiteY135" fmla="*/ 325000 h 606722"/>
              <a:gd name="connsiteX136" fmla="*/ 325000 h 606722"/>
              <a:gd name="connsiteY136" fmla="*/ 325000 h 606722"/>
              <a:gd name="connsiteX137" fmla="*/ 325000 h 606722"/>
              <a:gd name="connsiteY137" fmla="*/ 325000 h 606722"/>
              <a:gd name="connsiteX138" fmla="*/ 325000 h 606722"/>
              <a:gd name="connsiteY138" fmla="*/ 325000 h 606722"/>
              <a:gd name="connsiteX139" fmla="*/ 325000 h 606722"/>
              <a:gd name="connsiteY139" fmla="*/ 325000 h 606722"/>
              <a:gd name="connsiteX140" fmla="*/ 325000 h 606722"/>
              <a:gd name="connsiteY140" fmla="*/ 325000 h 606722"/>
              <a:gd name="connsiteX141" fmla="*/ 325000 h 606722"/>
              <a:gd name="connsiteY141" fmla="*/ 325000 h 606722"/>
              <a:gd name="connsiteX142" fmla="*/ 325000 h 606722"/>
              <a:gd name="connsiteY142" fmla="*/ 325000 h 606722"/>
              <a:gd name="connsiteX143" fmla="*/ 325000 h 606722"/>
              <a:gd name="connsiteY143" fmla="*/ 325000 h 606722"/>
              <a:gd name="connsiteX144" fmla="*/ 325000 h 606722"/>
              <a:gd name="connsiteY144" fmla="*/ 325000 h 606722"/>
              <a:gd name="connsiteX145" fmla="*/ 325000 h 606722"/>
              <a:gd name="connsiteY145" fmla="*/ 325000 h 606722"/>
              <a:gd name="connsiteX146" fmla="*/ 325000 h 606722"/>
              <a:gd name="connsiteY146" fmla="*/ 325000 h 606722"/>
              <a:gd name="connsiteX147" fmla="*/ 325000 h 606722"/>
              <a:gd name="connsiteY147" fmla="*/ 325000 h 606722"/>
              <a:gd name="connsiteX148" fmla="*/ 325000 h 606722"/>
              <a:gd name="connsiteY148" fmla="*/ 325000 h 606722"/>
              <a:gd name="connsiteX149" fmla="*/ 325000 h 606722"/>
              <a:gd name="connsiteY149" fmla="*/ 325000 h 606722"/>
              <a:gd name="connsiteX150" fmla="*/ 325000 h 606722"/>
              <a:gd name="connsiteY150" fmla="*/ 325000 h 606722"/>
              <a:gd name="connsiteX151" fmla="*/ 325000 h 606722"/>
              <a:gd name="connsiteY151" fmla="*/ 325000 h 606722"/>
              <a:gd name="connsiteX152" fmla="*/ 325000 h 606722"/>
              <a:gd name="connsiteY152" fmla="*/ 325000 h 606722"/>
              <a:gd name="connsiteX153" fmla="*/ 325000 h 606722"/>
              <a:gd name="connsiteY153" fmla="*/ 325000 h 606722"/>
              <a:gd name="connsiteX154" fmla="*/ 325000 h 606722"/>
              <a:gd name="connsiteY154" fmla="*/ 325000 h 606722"/>
              <a:gd name="connsiteX155" fmla="*/ 325000 h 606722"/>
              <a:gd name="connsiteY155" fmla="*/ 325000 h 606722"/>
              <a:gd name="connsiteX156" fmla="*/ 325000 h 606722"/>
              <a:gd name="connsiteY156" fmla="*/ 325000 h 606722"/>
              <a:gd name="connsiteX157" fmla="*/ 325000 h 606722"/>
              <a:gd name="connsiteY157" fmla="*/ 325000 h 606722"/>
              <a:gd name="connsiteX158" fmla="*/ 325000 h 606722"/>
              <a:gd name="connsiteY158" fmla="*/ 325000 h 606722"/>
              <a:gd name="connsiteX159" fmla="*/ 325000 h 606722"/>
              <a:gd name="connsiteY159" fmla="*/ 325000 h 606722"/>
              <a:gd name="connsiteX160" fmla="*/ 325000 h 606722"/>
              <a:gd name="connsiteY160" fmla="*/ 325000 h 606722"/>
              <a:gd name="connsiteX161" fmla="*/ 325000 h 606722"/>
              <a:gd name="connsiteY161" fmla="*/ 325000 h 606722"/>
              <a:gd name="connsiteX162" fmla="*/ 325000 h 606722"/>
              <a:gd name="connsiteY162" fmla="*/ 325000 h 606722"/>
              <a:gd name="connsiteX163" fmla="*/ 325000 h 606722"/>
              <a:gd name="connsiteY163" fmla="*/ 325000 h 606722"/>
              <a:gd name="connsiteX164" fmla="*/ 325000 h 606722"/>
              <a:gd name="connsiteY164" fmla="*/ 325000 h 606722"/>
              <a:gd name="connsiteX165" fmla="*/ 325000 h 606722"/>
              <a:gd name="connsiteY165" fmla="*/ 325000 h 606722"/>
              <a:gd name="connsiteX166" fmla="*/ 325000 h 606722"/>
              <a:gd name="connsiteY166" fmla="*/ 325000 h 606722"/>
              <a:gd name="connsiteX167" fmla="*/ 325000 h 606722"/>
              <a:gd name="connsiteY167" fmla="*/ 325000 h 606722"/>
              <a:gd name="connsiteX168" fmla="*/ 325000 h 606722"/>
              <a:gd name="connsiteY168" fmla="*/ 325000 h 606722"/>
              <a:gd name="connsiteX169" fmla="*/ 325000 h 606722"/>
              <a:gd name="connsiteY169" fmla="*/ 325000 h 606722"/>
              <a:gd name="connsiteX170" fmla="*/ 325000 h 606722"/>
              <a:gd name="connsiteY170" fmla="*/ 325000 h 606722"/>
              <a:gd name="connsiteX171" fmla="*/ 325000 h 606722"/>
              <a:gd name="connsiteY171" fmla="*/ 325000 h 606722"/>
              <a:gd name="connsiteX172" fmla="*/ 325000 h 606722"/>
              <a:gd name="connsiteY172" fmla="*/ 325000 h 606722"/>
              <a:gd name="connsiteX173" fmla="*/ 325000 h 606722"/>
              <a:gd name="connsiteY173" fmla="*/ 325000 h 606722"/>
              <a:gd name="connsiteX174" fmla="*/ 325000 h 606722"/>
              <a:gd name="connsiteY174" fmla="*/ 325000 h 606722"/>
              <a:gd name="connsiteX175" fmla="*/ 325000 h 606722"/>
              <a:gd name="connsiteY175" fmla="*/ 325000 h 606722"/>
              <a:gd name="connsiteX176" fmla="*/ 325000 h 606722"/>
              <a:gd name="connsiteY176" fmla="*/ 325000 h 606722"/>
              <a:gd name="connsiteX177" fmla="*/ 325000 h 606722"/>
              <a:gd name="connsiteY177" fmla="*/ 325000 h 606722"/>
              <a:gd name="connsiteX178" fmla="*/ 325000 h 606722"/>
              <a:gd name="connsiteY178" fmla="*/ 325000 h 606722"/>
              <a:gd name="connsiteX179" fmla="*/ 325000 h 606722"/>
              <a:gd name="connsiteY179" fmla="*/ 325000 h 606722"/>
              <a:gd name="connsiteX180" fmla="*/ 325000 h 606722"/>
              <a:gd name="connsiteY180" fmla="*/ 325000 h 606722"/>
              <a:gd name="connsiteX181" fmla="*/ 325000 h 606722"/>
              <a:gd name="connsiteY181" fmla="*/ 325000 h 606722"/>
              <a:gd name="connsiteX182" fmla="*/ 325000 h 606722"/>
              <a:gd name="connsiteY182" fmla="*/ 325000 h 606722"/>
              <a:gd name="connsiteX183" fmla="*/ 325000 h 606722"/>
              <a:gd name="connsiteY183" fmla="*/ 325000 h 606722"/>
              <a:gd name="connsiteX184" fmla="*/ 325000 h 606722"/>
              <a:gd name="connsiteY184" fmla="*/ 325000 h 606722"/>
              <a:gd name="connsiteX185" fmla="*/ 325000 h 606722"/>
              <a:gd name="connsiteY185" fmla="*/ 325000 h 606722"/>
              <a:gd name="connsiteX186" fmla="*/ 325000 h 606722"/>
              <a:gd name="connsiteY186" fmla="*/ 325000 h 606722"/>
              <a:gd name="connsiteX187" fmla="*/ 325000 h 606722"/>
              <a:gd name="connsiteY187" fmla="*/ 325000 h 606722"/>
              <a:gd name="connsiteX188" fmla="*/ 325000 h 606722"/>
              <a:gd name="connsiteY188" fmla="*/ 325000 h 606722"/>
              <a:gd name="connsiteX189" fmla="*/ 325000 h 606722"/>
              <a:gd name="connsiteY189" fmla="*/ 325000 h 606722"/>
              <a:gd name="connsiteX190" fmla="*/ 325000 h 606722"/>
              <a:gd name="connsiteY190" fmla="*/ 325000 h 606722"/>
              <a:gd name="connsiteX191" fmla="*/ 325000 h 606722"/>
              <a:gd name="connsiteY191" fmla="*/ 325000 h 606722"/>
              <a:gd name="connsiteX192" fmla="*/ 325000 h 606722"/>
              <a:gd name="connsiteY192" fmla="*/ 325000 h 606722"/>
              <a:gd name="connsiteX193" fmla="*/ 325000 h 606722"/>
              <a:gd name="connsiteY193" fmla="*/ 325000 h 606722"/>
              <a:gd name="connsiteX194" fmla="*/ 325000 h 606722"/>
              <a:gd name="connsiteY194" fmla="*/ 325000 h 606722"/>
              <a:gd name="connsiteX195" fmla="*/ 325000 h 606722"/>
              <a:gd name="connsiteY195" fmla="*/ 325000 h 606722"/>
              <a:gd name="connsiteX196" fmla="*/ 325000 h 606722"/>
              <a:gd name="connsiteY196" fmla="*/ 325000 h 606722"/>
              <a:gd name="connsiteX197" fmla="*/ 325000 h 606722"/>
              <a:gd name="connsiteY197" fmla="*/ 325000 h 606722"/>
              <a:gd name="connsiteX198" fmla="*/ 325000 h 606722"/>
              <a:gd name="connsiteY198" fmla="*/ 325000 h 606722"/>
              <a:gd name="connsiteX199" fmla="*/ 325000 h 606722"/>
              <a:gd name="connsiteY199" fmla="*/ 325000 h 606722"/>
              <a:gd name="connsiteX200" fmla="*/ 325000 h 606722"/>
              <a:gd name="connsiteY200" fmla="*/ 325000 h 606722"/>
              <a:gd name="connsiteX201" fmla="*/ 325000 h 606722"/>
              <a:gd name="connsiteY201" fmla="*/ 325000 h 606722"/>
              <a:gd name="connsiteX202" fmla="*/ 325000 h 606722"/>
              <a:gd name="connsiteY202" fmla="*/ 325000 h 606722"/>
              <a:gd name="connsiteX203" fmla="*/ 325000 h 606722"/>
              <a:gd name="connsiteY203" fmla="*/ 325000 h 606722"/>
              <a:gd name="connsiteX204" fmla="*/ 325000 h 606722"/>
              <a:gd name="connsiteY204" fmla="*/ 325000 h 606722"/>
              <a:gd name="connsiteX205" fmla="*/ 325000 h 606722"/>
              <a:gd name="connsiteY205" fmla="*/ 325000 h 606722"/>
              <a:gd name="connsiteX206" fmla="*/ 325000 h 606722"/>
              <a:gd name="connsiteY206" fmla="*/ 325000 h 606722"/>
              <a:gd name="connsiteX207" fmla="*/ 325000 h 606722"/>
              <a:gd name="connsiteY207" fmla="*/ 325000 h 606722"/>
              <a:gd name="connsiteX208" fmla="*/ 325000 h 606722"/>
              <a:gd name="connsiteY208" fmla="*/ 325000 h 606722"/>
              <a:gd name="connsiteX209" fmla="*/ 325000 h 606722"/>
              <a:gd name="connsiteY209" fmla="*/ 325000 h 606722"/>
              <a:gd name="connsiteX210" fmla="*/ 325000 h 606722"/>
              <a:gd name="connsiteY210" fmla="*/ 325000 h 606722"/>
              <a:gd name="connsiteX211" fmla="*/ 325000 h 606722"/>
              <a:gd name="connsiteY211" fmla="*/ 325000 h 606722"/>
              <a:gd name="connsiteX212" fmla="*/ 325000 h 606722"/>
              <a:gd name="connsiteY212" fmla="*/ 325000 h 606722"/>
              <a:gd name="connsiteX213" fmla="*/ 325000 h 606722"/>
              <a:gd name="connsiteY213" fmla="*/ 325000 h 606722"/>
              <a:gd name="connsiteX214" fmla="*/ 325000 h 606722"/>
              <a:gd name="connsiteY214" fmla="*/ 325000 h 606722"/>
              <a:gd name="connsiteX215" fmla="*/ 325000 h 606722"/>
              <a:gd name="connsiteY215" fmla="*/ 325000 h 606722"/>
              <a:gd name="connsiteX216" fmla="*/ 325000 h 606722"/>
              <a:gd name="connsiteY216" fmla="*/ 325000 h 606722"/>
              <a:gd name="connsiteX217" fmla="*/ 325000 h 606722"/>
              <a:gd name="connsiteY217" fmla="*/ 325000 h 606722"/>
              <a:gd name="connsiteX218" fmla="*/ 325000 h 606722"/>
              <a:gd name="connsiteY218" fmla="*/ 325000 h 606722"/>
              <a:gd name="connsiteX219" fmla="*/ 325000 h 606722"/>
              <a:gd name="connsiteY219" fmla="*/ 325000 h 606722"/>
              <a:gd name="connsiteX220" fmla="*/ 325000 h 606722"/>
              <a:gd name="connsiteY220" fmla="*/ 325000 h 606722"/>
              <a:gd name="connsiteX221" fmla="*/ 325000 h 606722"/>
              <a:gd name="connsiteY221" fmla="*/ 325000 h 606722"/>
              <a:gd name="connsiteX222" fmla="*/ 325000 h 606722"/>
              <a:gd name="connsiteY222" fmla="*/ 325000 h 606722"/>
              <a:gd name="connsiteX223" fmla="*/ 325000 h 606722"/>
              <a:gd name="connsiteY223" fmla="*/ 325000 h 606722"/>
              <a:gd name="connsiteX224" fmla="*/ 325000 h 606722"/>
              <a:gd name="connsiteY224" fmla="*/ 325000 h 606722"/>
              <a:gd name="connsiteX225" fmla="*/ 325000 h 606722"/>
              <a:gd name="connsiteY225" fmla="*/ 325000 h 606722"/>
              <a:gd name="connsiteX226" fmla="*/ 325000 h 606722"/>
              <a:gd name="connsiteY226" fmla="*/ 325000 h 606722"/>
              <a:gd name="connsiteX227" fmla="*/ 325000 h 606722"/>
              <a:gd name="connsiteY227" fmla="*/ 325000 h 606722"/>
              <a:gd name="connsiteX228" fmla="*/ 325000 h 606722"/>
              <a:gd name="connsiteY228" fmla="*/ 325000 h 606722"/>
              <a:gd name="connsiteX229" fmla="*/ 325000 h 606722"/>
              <a:gd name="connsiteY229" fmla="*/ 325000 h 606722"/>
              <a:gd name="connsiteX230" fmla="*/ 325000 h 606722"/>
              <a:gd name="connsiteY230" fmla="*/ 325000 h 606722"/>
              <a:gd name="connsiteX231" fmla="*/ 325000 h 606722"/>
              <a:gd name="connsiteY231" fmla="*/ 325000 h 606722"/>
              <a:gd name="connsiteX232" fmla="*/ 325000 h 606722"/>
              <a:gd name="connsiteY232" fmla="*/ 325000 h 606722"/>
              <a:gd name="connsiteX233" fmla="*/ 325000 h 606722"/>
              <a:gd name="connsiteY233" fmla="*/ 325000 h 606722"/>
              <a:gd name="connsiteX234" fmla="*/ 325000 h 606722"/>
              <a:gd name="connsiteY234" fmla="*/ 325000 h 606722"/>
              <a:gd name="connsiteX235" fmla="*/ 325000 h 606722"/>
              <a:gd name="connsiteY235" fmla="*/ 325000 h 606722"/>
              <a:gd name="connsiteX236" fmla="*/ 325000 h 606722"/>
              <a:gd name="connsiteY236" fmla="*/ 325000 h 606722"/>
              <a:gd name="connsiteX237" fmla="*/ 325000 h 606722"/>
              <a:gd name="connsiteY237" fmla="*/ 325000 h 606722"/>
              <a:gd name="connsiteX238" fmla="*/ 325000 h 606722"/>
              <a:gd name="connsiteY238" fmla="*/ 325000 h 606722"/>
              <a:gd name="connsiteX239" fmla="*/ 325000 h 606722"/>
              <a:gd name="connsiteY239" fmla="*/ 325000 h 606722"/>
              <a:gd name="connsiteX240" fmla="*/ 325000 h 606722"/>
              <a:gd name="connsiteY240" fmla="*/ 325000 h 606722"/>
              <a:gd name="connsiteX241" fmla="*/ 325000 h 606722"/>
              <a:gd name="connsiteY241" fmla="*/ 325000 h 606722"/>
              <a:gd name="connsiteX242" fmla="*/ 325000 h 606722"/>
              <a:gd name="connsiteY242" fmla="*/ 325000 h 606722"/>
              <a:gd name="connsiteX243" fmla="*/ 325000 h 606722"/>
              <a:gd name="connsiteY243" fmla="*/ 325000 h 606722"/>
              <a:gd name="connsiteX244" fmla="*/ 325000 h 606722"/>
              <a:gd name="connsiteY244" fmla="*/ 325000 h 606722"/>
              <a:gd name="connsiteX245" fmla="*/ 325000 h 606722"/>
              <a:gd name="connsiteY245" fmla="*/ 325000 h 606722"/>
              <a:gd name="connsiteX246" fmla="*/ 325000 h 606722"/>
              <a:gd name="connsiteY246" fmla="*/ 325000 h 606722"/>
              <a:gd name="connsiteX247" fmla="*/ 325000 h 606722"/>
              <a:gd name="connsiteY247" fmla="*/ 325000 h 606722"/>
              <a:gd name="connsiteX248" fmla="*/ 325000 h 606722"/>
              <a:gd name="connsiteY248" fmla="*/ 325000 h 606722"/>
              <a:gd name="connsiteX249" fmla="*/ 325000 h 606722"/>
              <a:gd name="connsiteY249" fmla="*/ 325000 h 606722"/>
              <a:gd name="connsiteX250" fmla="*/ 325000 h 606722"/>
              <a:gd name="connsiteY250" fmla="*/ 325000 h 606722"/>
              <a:gd name="connsiteX251" fmla="*/ 325000 h 606722"/>
              <a:gd name="connsiteY251" fmla="*/ 325000 h 606722"/>
              <a:gd name="connsiteX252" fmla="*/ 325000 h 606722"/>
              <a:gd name="connsiteY252" fmla="*/ 325000 h 606722"/>
              <a:gd name="connsiteX253" fmla="*/ 325000 h 606722"/>
              <a:gd name="connsiteY253" fmla="*/ 325000 h 606722"/>
              <a:gd name="connsiteX254" fmla="*/ 325000 h 606722"/>
              <a:gd name="connsiteY254" fmla="*/ 325000 h 606722"/>
              <a:gd name="connsiteX255" fmla="*/ 325000 h 606722"/>
              <a:gd name="connsiteY255" fmla="*/ 325000 h 606722"/>
              <a:gd name="connsiteX256" fmla="*/ 325000 h 606722"/>
              <a:gd name="connsiteY256" fmla="*/ 325000 h 606722"/>
              <a:gd name="connsiteX257" fmla="*/ 325000 h 606722"/>
              <a:gd name="connsiteY257" fmla="*/ 325000 h 606722"/>
              <a:gd name="connsiteX258" fmla="*/ 325000 h 606722"/>
              <a:gd name="connsiteY258" fmla="*/ 325000 h 606722"/>
              <a:gd name="connsiteX259" fmla="*/ 325000 h 606722"/>
              <a:gd name="connsiteY259" fmla="*/ 325000 h 606722"/>
              <a:gd name="connsiteX260" fmla="*/ 325000 h 606722"/>
              <a:gd name="connsiteY260" fmla="*/ 325000 h 606722"/>
              <a:gd name="connsiteX261" fmla="*/ 325000 h 606722"/>
              <a:gd name="connsiteY261" fmla="*/ 325000 h 606722"/>
              <a:gd name="connsiteX262" fmla="*/ 325000 h 606722"/>
              <a:gd name="connsiteY262" fmla="*/ 325000 h 606722"/>
              <a:gd name="connsiteX263" fmla="*/ 325000 h 606722"/>
              <a:gd name="connsiteY263" fmla="*/ 325000 h 606722"/>
              <a:gd name="connsiteX264" fmla="*/ 325000 h 606722"/>
              <a:gd name="connsiteY264" fmla="*/ 325000 h 606722"/>
              <a:gd name="connsiteX265" fmla="*/ 325000 h 606722"/>
              <a:gd name="connsiteY265" fmla="*/ 325000 h 606722"/>
              <a:gd name="connsiteX266" fmla="*/ 325000 h 606722"/>
              <a:gd name="connsiteY266" fmla="*/ 325000 h 606722"/>
              <a:gd name="connsiteX267" fmla="*/ 325000 h 606722"/>
              <a:gd name="connsiteY267" fmla="*/ 325000 h 606722"/>
              <a:gd name="connsiteX268" fmla="*/ 325000 h 606722"/>
              <a:gd name="connsiteY268" fmla="*/ 325000 h 606722"/>
              <a:gd name="connsiteX269" fmla="*/ 325000 h 606722"/>
              <a:gd name="connsiteY269" fmla="*/ 325000 h 606722"/>
              <a:gd name="connsiteX270" fmla="*/ 325000 h 606722"/>
              <a:gd name="connsiteY270" fmla="*/ 325000 h 606722"/>
              <a:gd name="connsiteX271" fmla="*/ 325000 h 606722"/>
              <a:gd name="connsiteY271" fmla="*/ 325000 h 606722"/>
              <a:gd name="connsiteX272" fmla="*/ 325000 h 606722"/>
              <a:gd name="connsiteY272" fmla="*/ 325000 h 606722"/>
              <a:gd name="connsiteX273" fmla="*/ 325000 h 606722"/>
              <a:gd name="connsiteY273" fmla="*/ 325000 h 606722"/>
              <a:gd name="connsiteX274" fmla="*/ 325000 h 606722"/>
              <a:gd name="connsiteY274" fmla="*/ 325000 h 606722"/>
              <a:gd name="connsiteX275" fmla="*/ 325000 h 606722"/>
              <a:gd name="connsiteY275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609614" h="608697">
                <a:moveTo>
                  <a:pt x="442480" y="510611"/>
                </a:moveTo>
                <a:cubicBezTo>
                  <a:pt x="447917" y="510611"/>
                  <a:pt x="452324" y="514987"/>
                  <a:pt x="452324" y="520385"/>
                </a:cubicBezTo>
                <a:cubicBezTo>
                  <a:pt x="452324" y="525783"/>
                  <a:pt x="447917" y="530159"/>
                  <a:pt x="442480" y="530159"/>
                </a:cubicBezTo>
                <a:cubicBezTo>
                  <a:pt x="437043" y="530159"/>
                  <a:pt x="432636" y="525783"/>
                  <a:pt x="432636" y="520385"/>
                </a:cubicBezTo>
                <a:cubicBezTo>
                  <a:pt x="432636" y="514987"/>
                  <a:pt x="437043" y="510611"/>
                  <a:pt x="442480" y="510611"/>
                </a:cubicBezTo>
                <a:close/>
                <a:moveTo>
                  <a:pt x="206474" y="510611"/>
                </a:moveTo>
                <a:cubicBezTo>
                  <a:pt x="211930" y="510611"/>
                  <a:pt x="216353" y="514987"/>
                  <a:pt x="216353" y="520385"/>
                </a:cubicBezTo>
                <a:cubicBezTo>
                  <a:pt x="216353" y="525783"/>
                  <a:pt x="211930" y="530159"/>
                  <a:pt x="206474" y="530159"/>
                </a:cubicBezTo>
                <a:cubicBezTo>
                  <a:pt x="201018" y="530159"/>
                  <a:pt x="196595" y="525783"/>
                  <a:pt x="196595" y="520385"/>
                </a:cubicBezTo>
                <a:cubicBezTo>
                  <a:pt x="196595" y="514987"/>
                  <a:pt x="201018" y="510611"/>
                  <a:pt x="206474" y="510611"/>
                </a:cubicBezTo>
                <a:close/>
                <a:moveTo>
                  <a:pt x="481594" y="490900"/>
                </a:moveTo>
                <a:cubicBezTo>
                  <a:pt x="487863" y="499180"/>
                  <a:pt x="491642" y="509299"/>
                  <a:pt x="491642" y="520338"/>
                </a:cubicBezTo>
                <a:cubicBezTo>
                  <a:pt x="491642" y="531469"/>
                  <a:pt x="487863" y="541588"/>
                  <a:pt x="481594" y="549776"/>
                </a:cubicBezTo>
                <a:lnTo>
                  <a:pt x="511369" y="549776"/>
                </a:lnTo>
                <a:lnTo>
                  <a:pt x="511369" y="490900"/>
                </a:lnTo>
                <a:close/>
                <a:moveTo>
                  <a:pt x="334378" y="490900"/>
                </a:moveTo>
                <a:lnTo>
                  <a:pt x="334378" y="549776"/>
                </a:lnTo>
                <a:lnTo>
                  <a:pt x="403147" y="549776"/>
                </a:lnTo>
                <a:lnTo>
                  <a:pt x="442509" y="549776"/>
                </a:lnTo>
                <a:cubicBezTo>
                  <a:pt x="458733" y="549776"/>
                  <a:pt x="472007" y="536621"/>
                  <a:pt x="472007" y="520338"/>
                </a:cubicBezTo>
                <a:cubicBezTo>
                  <a:pt x="472007" y="504147"/>
                  <a:pt x="458733" y="490900"/>
                  <a:pt x="442509" y="490900"/>
                </a:cubicBezTo>
                <a:lnTo>
                  <a:pt x="403147" y="490900"/>
                </a:lnTo>
                <a:close/>
                <a:moveTo>
                  <a:pt x="245553" y="490900"/>
                </a:moveTo>
                <a:cubicBezTo>
                  <a:pt x="251822" y="499180"/>
                  <a:pt x="255601" y="509299"/>
                  <a:pt x="255601" y="520338"/>
                </a:cubicBezTo>
                <a:cubicBezTo>
                  <a:pt x="255601" y="531469"/>
                  <a:pt x="251822" y="541588"/>
                  <a:pt x="245553" y="549776"/>
                </a:cubicBezTo>
                <a:lnTo>
                  <a:pt x="275328" y="549776"/>
                </a:lnTo>
                <a:lnTo>
                  <a:pt x="275328" y="490900"/>
                </a:lnTo>
                <a:close/>
                <a:moveTo>
                  <a:pt x="98337" y="490900"/>
                </a:moveTo>
                <a:lnTo>
                  <a:pt x="98337" y="549776"/>
                </a:lnTo>
                <a:lnTo>
                  <a:pt x="167106" y="549776"/>
                </a:lnTo>
                <a:lnTo>
                  <a:pt x="206468" y="549776"/>
                </a:lnTo>
                <a:cubicBezTo>
                  <a:pt x="222692" y="549776"/>
                  <a:pt x="235966" y="536621"/>
                  <a:pt x="235966" y="520338"/>
                </a:cubicBezTo>
                <a:cubicBezTo>
                  <a:pt x="235966" y="504147"/>
                  <a:pt x="222692" y="490900"/>
                  <a:pt x="206468" y="490900"/>
                </a:cubicBezTo>
                <a:lnTo>
                  <a:pt x="167106" y="490900"/>
                </a:lnTo>
                <a:close/>
                <a:moveTo>
                  <a:pt x="314651" y="471306"/>
                </a:moveTo>
                <a:lnTo>
                  <a:pt x="403147" y="471306"/>
                </a:lnTo>
                <a:lnTo>
                  <a:pt x="442509" y="471306"/>
                </a:lnTo>
                <a:lnTo>
                  <a:pt x="531004" y="471306"/>
                </a:lnTo>
                <a:lnTo>
                  <a:pt x="531004" y="569462"/>
                </a:lnTo>
                <a:lnTo>
                  <a:pt x="442509" y="569462"/>
                </a:lnTo>
                <a:lnTo>
                  <a:pt x="403147" y="569462"/>
                </a:lnTo>
                <a:lnTo>
                  <a:pt x="314651" y="569462"/>
                </a:lnTo>
                <a:close/>
                <a:moveTo>
                  <a:pt x="78610" y="471306"/>
                </a:moveTo>
                <a:lnTo>
                  <a:pt x="167106" y="471306"/>
                </a:lnTo>
                <a:lnTo>
                  <a:pt x="206468" y="471306"/>
                </a:lnTo>
                <a:lnTo>
                  <a:pt x="294963" y="471306"/>
                </a:lnTo>
                <a:lnTo>
                  <a:pt x="294963" y="569462"/>
                </a:lnTo>
                <a:lnTo>
                  <a:pt x="206468" y="569462"/>
                </a:lnTo>
                <a:lnTo>
                  <a:pt x="167106" y="569462"/>
                </a:lnTo>
                <a:lnTo>
                  <a:pt x="78610" y="569462"/>
                </a:lnTo>
                <a:close/>
                <a:moveTo>
                  <a:pt x="442480" y="392767"/>
                </a:moveTo>
                <a:cubicBezTo>
                  <a:pt x="447917" y="392767"/>
                  <a:pt x="452324" y="397159"/>
                  <a:pt x="452324" y="402576"/>
                </a:cubicBezTo>
                <a:cubicBezTo>
                  <a:pt x="452324" y="407993"/>
                  <a:pt x="447917" y="412385"/>
                  <a:pt x="442480" y="412385"/>
                </a:cubicBezTo>
                <a:cubicBezTo>
                  <a:pt x="437043" y="412385"/>
                  <a:pt x="432636" y="407993"/>
                  <a:pt x="432636" y="402576"/>
                </a:cubicBezTo>
                <a:cubicBezTo>
                  <a:pt x="432636" y="397159"/>
                  <a:pt x="437043" y="392767"/>
                  <a:pt x="442480" y="392767"/>
                </a:cubicBezTo>
                <a:close/>
                <a:moveTo>
                  <a:pt x="206474" y="392767"/>
                </a:moveTo>
                <a:cubicBezTo>
                  <a:pt x="211930" y="392767"/>
                  <a:pt x="216353" y="397159"/>
                  <a:pt x="216353" y="402576"/>
                </a:cubicBezTo>
                <a:cubicBezTo>
                  <a:pt x="216353" y="407993"/>
                  <a:pt x="211930" y="412385"/>
                  <a:pt x="206474" y="412385"/>
                </a:cubicBezTo>
                <a:cubicBezTo>
                  <a:pt x="201018" y="412385"/>
                  <a:pt x="196595" y="407993"/>
                  <a:pt x="196595" y="402576"/>
                </a:cubicBezTo>
                <a:cubicBezTo>
                  <a:pt x="196595" y="397159"/>
                  <a:pt x="201018" y="392767"/>
                  <a:pt x="206474" y="392767"/>
                </a:cubicBezTo>
                <a:close/>
                <a:moveTo>
                  <a:pt x="481594" y="373071"/>
                </a:moveTo>
                <a:cubicBezTo>
                  <a:pt x="487863" y="381356"/>
                  <a:pt x="491642" y="391482"/>
                  <a:pt x="491642" y="402529"/>
                </a:cubicBezTo>
                <a:cubicBezTo>
                  <a:pt x="491642" y="413669"/>
                  <a:pt x="487863" y="423795"/>
                  <a:pt x="481594" y="431988"/>
                </a:cubicBezTo>
                <a:lnTo>
                  <a:pt x="511369" y="431988"/>
                </a:lnTo>
                <a:lnTo>
                  <a:pt x="511369" y="373071"/>
                </a:lnTo>
                <a:close/>
                <a:moveTo>
                  <a:pt x="334378" y="373071"/>
                </a:moveTo>
                <a:lnTo>
                  <a:pt x="334378" y="431988"/>
                </a:lnTo>
                <a:lnTo>
                  <a:pt x="403147" y="431988"/>
                </a:lnTo>
                <a:lnTo>
                  <a:pt x="442509" y="431988"/>
                </a:lnTo>
                <a:cubicBezTo>
                  <a:pt x="458733" y="431988"/>
                  <a:pt x="472007" y="418824"/>
                  <a:pt x="472007" y="402529"/>
                </a:cubicBezTo>
                <a:cubicBezTo>
                  <a:pt x="472007" y="386327"/>
                  <a:pt x="458733" y="373071"/>
                  <a:pt x="442509" y="373071"/>
                </a:cubicBezTo>
                <a:lnTo>
                  <a:pt x="403147" y="373071"/>
                </a:lnTo>
                <a:close/>
                <a:moveTo>
                  <a:pt x="245553" y="373071"/>
                </a:moveTo>
                <a:cubicBezTo>
                  <a:pt x="251822" y="381356"/>
                  <a:pt x="255601" y="391482"/>
                  <a:pt x="255601" y="402529"/>
                </a:cubicBezTo>
                <a:cubicBezTo>
                  <a:pt x="255601" y="413669"/>
                  <a:pt x="251822" y="423795"/>
                  <a:pt x="245553" y="431988"/>
                </a:cubicBezTo>
                <a:lnTo>
                  <a:pt x="275328" y="431988"/>
                </a:lnTo>
                <a:lnTo>
                  <a:pt x="275328" y="373071"/>
                </a:lnTo>
                <a:close/>
                <a:moveTo>
                  <a:pt x="98337" y="373071"/>
                </a:moveTo>
                <a:lnTo>
                  <a:pt x="98337" y="431988"/>
                </a:lnTo>
                <a:lnTo>
                  <a:pt x="167106" y="431988"/>
                </a:lnTo>
                <a:lnTo>
                  <a:pt x="206468" y="431988"/>
                </a:lnTo>
                <a:cubicBezTo>
                  <a:pt x="222692" y="431988"/>
                  <a:pt x="235966" y="418824"/>
                  <a:pt x="235966" y="402529"/>
                </a:cubicBezTo>
                <a:cubicBezTo>
                  <a:pt x="235966" y="386327"/>
                  <a:pt x="222692" y="373071"/>
                  <a:pt x="206468" y="373071"/>
                </a:cubicBezTo>
                <a:lnTo>
                  <a:pt x="167106" y="373071"/>
                </a:lnTo>
                <a:close/>
                <a:moveTo>
                  <a:pt x="550621" y="353462"/>
                </a:moveTo>
                <a:lnTo>
                  <a:pt x="570309" y="353462"/>
                </a:lnTo>
                <a:lnTo>
                  <a:pt x="570309" y="461451"/>
                </a:lnTo>
                <a:lnTo>
                  <a:pt x="570309" y="569533"/>
                </a:lnTo>
                <a:lnTo>
                  <a:pt x="550621" y="569533"/>
                </a:lnTo>
                <a:close/>
                <a:moveTo>
                  <a:pt x="314651" y="353462"/>
                </a:moveTo>
                <a:lnTo>
                  <a:pt x="403147" y="353462"/>
                </a:lnTo>
                <a:lnTo>
                  <a:pt x="442509" y="353462"/>
                </a:lnTo>
                <a:lnTo>
                  <a:pt x="531004" y="353462"/>
                </a:lnTo>
                <a:lnTo>
                  <a:pt x="531004" y="451689"/>
                </a:lnTo>
                <a:lnTo>
                  <a:pt x="442509" y="451689"/>
                </a:lnTo>
                <a:lnTo>
                  <a:pt x="403147" y="451689"/>
                </a:lnTo>
                <a:lnTo>
                  <a:pt x="314651" y="451689"/>
                </a:lnTo>
                <a:close/>
                <a:moveTo>
                  <a:pt x="78610" y="353462"/>
                </a:moveTo>
                <a:lnTo>
                  <a:pt x="167106" y="353462"/>
                </a:lnTo>
                <a:lnTo>
                  <a:pt x="206468" y="353462"/>
                </a:lnTo>
                <a:lnTo>
                  <a:pt x="294963" y="353462"/>
                </a:lnTo>
                <a:lnTo>
                  <a:pt x="294963" y="451689"/>
                </a:lnTo>
                <a:lnTo>
                  <a:pt x="206468" y="451689"/>
                </a:lnTo>
                <a:lnTo>
                  <a:pt x="167106" y="451689"/>
                </a:lnTo>
                <a:lnTo>
                  <a:pt x="78610" y="451689"/>
                </a:lnTo>
                <a:close/>
                <a:moveTo>
                  <a:pt x="39375" y="353462"/>
                </a:moveTo>
                <a:lnTo>
                  <a:pt x="58992" y="353462"/>
                </a:lnTo>
                <a:lnTo>
                  <a:pt x="58992" y="569463"/>
                </a:lnTo>
                <a:lnTo>
                  <a:pt x="39375" y="569463"/>
                </a:lnTo>
                <a:lnTo>
                  <a:pt x="39375" y="461416"/>
                </a:lnTo>
                <a:close/>
                <a:moveTo>
                  <a:pt x="19635" y="333849"/>
                </a:moveTo>
                <a:lnTo>
                  <a:pt x="19635" y="433718"/>
                </a:lnTo>
                <a:cubicBezTo>
                  <a:pt x="31066" y="437768"/>
                  <a:pt x="39363" y="448630"/>
                  <a:pt x="39363" y="461424"/>
                </a:cubicBezTo>
                <a:cubicBezTo>
                  <a:pt x="39363" y="474219"/>
                  <a:pt x="31066" y="485172"/>
                  <a:pt x="19635" y="489222"/>
                </a:cubicBezTo>
                <a:lnTo>
                  <a:pt x="19635" y="589091"/>
                </a:lnTo>
                <a:lnTo>
                  <a:pt x="589979" y="589091"/>
                </a:lnTo>
                <a:lnTo>
                  <a:pt x="589979" y="489222"/>
                </a:lnTo>
                <a:cubicBezTo>
                  <a:pt x="578548" y="485172"/>
                  <a:pt x="570344" y="474219"/>
                  <a:pt x="570344" y="461424"/>
                </a:cubicBezTo>
                <a:cubicBezTo>
                  <a:pt x="570344" y="448630"/>
                  <a:pt x="578548" y="437768"/>
                  <a:pt x="589979" y="433718"/>
                </a:cubicBezTo>
                <a:lnTo>
                  <a:pt x="589979" y="333849"/>
                </a:lnTo>
                <a:close/>
                <a:moveTo>
                  <a:pt x="58998" y="294546"/>
                </a:moveTo>
                <a:lnTo>
                  <a:pt x="58998" y="314151"/>
                </a:lnTo>
                <a:lnTo>
                  <a:pt x="550616" y="314151"/>
                </a:lnTo>
                <a:lnTo>
                  <a:pt x="550616" y="294546"/>
                </a:lnTo>
                <a:close/>
                <a:moveTo>
                  <a:pt x="442480" y="196313"/>
                </a:moveTo>
                <a:cubicBezTo>
                  <a:pt x="447917" y="196313"/>
                  <a:pt x="452324" y="200720"/>
                  <a:pt x="452324" y="206157"/>
                </a:cubicBezTo>
                <a:cubicBezTo>
                  <a:pt x="452324" y="211594"/>
                  <a:pt x="447917" y="216001"/>
                  <a:pt x="442480" y="216001"/>
                </a:cubicBezTo>
                <a:cubicBezTo>
                  <a:pt x="437043" y="216001"/>
                  <a:pt x="432636" y="211594"/>
                  <a:pt x="432636" y="206157"/>
                </a:cubicBezTo>
                <a:cubicBezTo>
                  <a:pt x="432636" y="200720"/>
                  <a:pt x="437043" y="196313"/>
                  <a:pt x="442480" y="196313"/>
                </a:cubicBezTo>
                <a:close/>
                <a:moveTo>
                  <a:pt x="206474" y="196313"/>
                </a:moveTo>
                <a:cubicBezTo>
                  <a:pt x="211930" y="196313"/>
                  <a:pt x="216353" y="200720"/>
                  <a:pt x="216353" y="206157"/>
                </a:cubicBezTo>
                <a:cubicBezTo>
                  <a:pt x="216353" y="211594"/>
                  <a:pt x="211930" y="216001"/>
                  <a:pt x="206474" y="216001"/>
                </a:cubicBezTo>
                <a:cubicBezTo>
                  <a:pt x="201018" y="216001"/>
                  <a:pt x="196595" y="211594"/>
                  <a:pt x="196595" y="206157"/>
                </a:cubicBezTo>
                <a:cubicBezTo>
                  <a:pt x="196595" y="200720"/>
                  <a:pt x="201018" y="196313"/>
                  <a:pt x="206474" y="196313"/>
                </a:cubicBezTo>
                <a:close/>
                <a:moveTo>
                  <a:pt x="481594" y="176748"/>
                </a:moveTo>
                <a:cubicBezTo>
                  <a:pt x="487863" y="184937"/>
                  <a:pt x="491642" y="195058"/>
                  <a:pt x="491642" y="206192"/>
                </a:cubicBezTo>
                <a:cubicBezTo>
                  <a:pt x="491642" y="217326"/>
                  <a:pt x="487863" y="227447"/>
                  <a:pt x="481594" y="235636"/>
                </a:cubicBezTo>
                <a:lnTo>
                  <a:pt x="511369" y="235636"/>
                </a:lnTo>
                <a:lnTo>
                  <a:pt x="511369" y="176748"/>
                </a:lnTo>
                <a:close/>
                <a:moveTo>
                  <a:pt x="334378" y="176748"/>
                </a:moveTo>
                <a:lnTo>
                  <a:pt x="334378" y="235636"/>
                </a:lnTo>
                <a:lnTo>
                  <a:pt x="403147" y="235636"/>
                </a:lnTo>
                <a:lnTo>
                  <a:pt x="442509" y="235636"/>
                </a:lnTo>
                <a:cubicBezTo>
                  <a:pt x="458733" y="235636"/>
                  <a:pt x="472007" y="222386"/>
                  <a:pt x="472007" y="206192"/>
                </a:cubicBezTo>
                <a:cubicBezTo>
                  <a:pt x="472007" y="189998"/>
                  <a:pt x="458733" y="176748"/>
                  <a:pt x="442509" y="176748"/>
                </a:cubicBezTo>
                <a:lnTo>
                  <a:pt x="403147" y="176748"/>
                </a:lnTo>
                <a:close/>
                <a:moveTo>
                  <a:pt x="245553" y="176748"/>
                </a:moveTo>
                <a:cubicBezTo>
                  <a:pt x="251822" y="184937"/>
                  <a:pt x="255601" y="195058"/>
                  <a:pt x="255601" y="206192"/>
                </a:cubicBezTo>
                <a:cubicBezTo>
                  <a:pt x="255601" y="217326"/>
                  <a:pt x="251822" y="227447"/>
                  <a:pt x="245553" y="235636"/>
                </a:cubicBezTo>
                <a:lnTo>
                  <a:pt x="275328" y="235636"/>
                </a:lnTo>
                <a:lnTo>
                  <a:pt x="275328" y="176748"/>
                </a:lnTo>
                <a:close/>
                <a:moveTo>
                  <a:pt x="98337" y="176748"/>
                </a:moveTo>
                <a:lnTo>
                  <a:pt x="98337" y="235636"/>
                </a:lnTo>
                <a:lnTo>
                  <a:pt x="167106" y="235636"/>
                </a:lnTo>
                <a:lnTo>
                  <a:pt x="206468" y="235636"/>
                </a:lnTo>
                <a:cubicBezTo>
                  <a:pt x="222692" y="235636"/>
                  <a:pt x="235966" y="222386"/>
                  <a:pt x="235966" y="206192"/>
                </a:cubicBezTo>
                <a:cubicBezTo>
                  <a:pt x="235966" y="189998"/>
                  <a:pt x="222692" y="176748"/>
                  <a:pt x="206468" y="176748"/>
                </a:cubicBezTo>
                <a:lnTo>
                  <a:pt x="167106" y="176748"/>
                </a:lnTo>
                <a:close/>
                <a:moveTo>
                  <a:pt x="314651" y="157149"/>
                </a:moveTo>
                <a:lnTo>
                  <a:pt x="403147" y="157149"/>
                </a:lnTo>
                <a:lnTo>
                  <a:pt x="442509" y="157149"/>
                </a:lnTo>
                <a:lnTo>
                  <a:pt x="531004" y="157149"/>
                </a:lnTo>
                <a:lnTo>
                  <a:pt x="531004" y="255235"/>
                </a:lnTo>
                <a:lnTo>
                  <a:pt x="442509" y="255235"/>
                </a:lnTo>
                <a:lnTo>
                  <a:pt x="403147" y="255235"/>
                </a:lnTo>
                <a:lnTo>
                  <a:pt x="314651" y="255235"/>
                </a:lnTo>
                <a:close/>
                <a:moveTo>
                  <a:pt x="78610" y="157149"/>
                </a:moveTo>
                <a:lnTo>
                  <a:pt x="167106" y="157149"/>
                </a:lnTo>
                <a:lnTo>
                  <a:pt x="206468" y="157149"/>
                </a:lnTo>
                <a:lnTo>
                  <a:pt x="294963" y="157149"/>
                </a:lnTo>
                <a:lnTo>
                  <a:pt x="294963" y="255235"/>
                </a:lnTo>
                <a:lnTo>
                  <a:pt x="206468" y="255235"/>
                </a:lnTo>
                <a:lnTo>
                  <a:pt x="167106" y="255235"/>
                </a:lnTo>
                <a:lnTo>
                  <a:pt x="78610" y="255235"/>
                </a:lnTo>
                <a:close/>
                <a:moveTo>
                  <a:pt x="442480" y="78539"/>
                </a:moveTo>
                <a:cubicBezTo>
                  <a:pt x="447917" y="78539"/>
                  <a:pt x="452324" y="82946"/>
                  <a:pt x="452324" y="88383"/>
                </a:cubicBezTo>
                <a:cubicBezTo>
                  <a:pt x="452324" y="93820"/>
                  <a:pt x="447917" y="98227"/>
                  <a:pt x="442480" y="98227"/>
                </a:cubicBezTo>
                <a:cubicBezTo>
                  <a:pt x="437043" y="98227"/>
                  <a:pt x="432636" y="93820"/>
                  <a:pt x="432636" y="88383"/>
                </a:cubicBezTo>
                <a:cubicBezTo>
                  <a:pt x="432636" y="82946"/>
                  <a:pt x="437043" y="78539"/>
                  <a:pt x="442480" y="78539"/>
                </a:cubicBezTo>
                <a:close/>
                <a:moveTo>
                  <a:pt x="206474" y="78539"/>
                </a:moveTo>
                <a:cubicBezTo>
                  <a:pt x="211930" y="78539"/>
                  <a:pt x="216353" y="82946"/>
                  <a:pt x="216353" y="88383"/>
                </a:cubicBezTo>
                <a:cubicBezTo>
                  <a:pt x="216353" y="93820"/>
                  <a:pt x="211930" y="98227"/>
                  <a:pt x="206474" y="98227"/>
                </a:cubicBezTo>
                <a:cubicBezTo>
                  <a:pt x="201018" y="98227"/>
                  <a:pt x="196595" y="93820"/>
                  <a:pt x="196595" y="88383"/>
                </a:cubicBezTo>
                <a:cubicBezTo>
                  <a:pt x="196595" y="82946"/>
                  <a:pt x="201018" y="78539"/>
                  <a:pt x="206474" y="78539"/>
                </a:cubicBezTo>
                <a:close/>
                <a:moveTo>
                  <a:pt x="481594" y="58918"/>
                </a:moveTo>
                <a:cubicBezTo>
                  <a:pt x="487863" y="67113"/>
                  <a:pt x="491642" y="77241"/>
                  <a:pt x="491642" y="88383"/>
                </a:cubicBezTo>
                <a:cubicBezTo>
                  <a:pt x="491642" y="99525"/>
                  <a:pt x="487863" y="109653"/>
                  <a:pt x="481594" y="117848"/>
                </a:cubicBezTo>
                <a:lnTo>
                  <a:pt x="511369" y="117848"/>
                </a:lnTo>
                <a:lnTo>
                  <a:pt x="511369" y="58918"/>
                </a:lnTo>
                <a:close/>
                <a:moveTo>
                  <a:pt x="334378" y="58918"/>
                </a:moveTo>
                <a:lnTo>
                  <a:pt x="334378" y="117848"/>
                </a:lnTo>
                <a:lnTo>
                  <a:pt x="403147" y="117848"/>
                </a:lnTo>
                <a:lnTo>
                  <a:pt x="442509" y="117848"/>
                </a:lnTo>
                <a:cubicBezTo>
                  <a:pt x="458733" y="117848"/>
                  <a:pt x="472007" y="104589"/>
                  <a:pt x="472007" y="88383"/>
                </a:cubicBezTo>
                <a:cubicBezTo>
                  <a:pt x="472007" y="72177"/>
                  <a:pt x="458733" y="58918"/>
                  <a:pt x="442509" y="58918"/>
                </a:cubicBezTo>
                <a:lnTo>
                  <a:pt x="403147" y="58918"/>
                </a:lnTo>
                <a:close/>
                <a:moveTo>
                  <a:pt x="245553" y="58918"/>
                </a:moveTo>
                <a:cubicBezTo>
                  <a:pt x="251822" y="67113"/>
                  <a:pt x="255601" y="77241"/>
                  <a:pt x="255601" y="88383"/>
                </a:cubicBezTo>
                <a:cubicBezTo>
                  <a:pt x="255601" y="99525"/>
                  <a:pt x="251822" y="109653"/>
                  <a:pt x="245553" y="117848"/>
                </a:cubicBezTo>
                <a:lnTo>
                  <a:pt x="275328" y="117848"/>
                </a:lnTo>
                <a:lnTo>
                  <a:pt x="275328" y="58918"/>
                </a:lnTo>
                <a:close/>
                <a:moveTo>
                  <a:pt x="98337" y="58918"/>
                </a:moveTo>
                <a:lnTo>
                  <a:pt x="98337" y="117848"/>
                </a:lnTo>
                <a:lnTo>
                  <a:pt x="167106" y="117848"/>
                </a:lnTo>
                <a:lnTo>
                  <a:pt x="206468" y="117848"/>
                </a:lnTo>
                <a:cubicBezTo>
                  <a:pt x="222692" y="117848"/>
                  <a:pt x="235966" y="104589"/>
                  <a:pt x="235966" y="88383"/>
                </a:cubicBezTo>
                <a:cubicBezTo>
                  <a:pt x="235966" y="72177"/>
                  <a:pt x="222692" y="58918"/>
                  <a:pt x="206468" y="58918"/>
                </a:cubicBezTo>
                <a:lnTo>
                  <a:pt x="167106" y="58918"/>
                </a:lnTo>
                <a:close/>
                <a:moveTo>
                  <a:pt x="550621" y="39305"/>
                </a:moveTo>
                <a:lnTo>
                  <a:pt x="570309" y="39305"/>
                </a:lnTo>
                <a:lnTo>
                  <a:pt x="570309" y="147270"/>
                </a:lnTo>
                <a:lnTo>
                  <a:pt x="570309" y="255235"/>
                </a:lnTo>
                <a:lnTo>
                  <a:pt x="550621" y="255235"/>
                </a:lnTo>
                <a:close/>
                <a:moveTo>
                  <a:pt x="314651" y="39305"/>
                </a:moveTo>
                <a:lnTo>
                  <a:pt x="403147" y="39305"/>
                </a:lnTo>
                <a:lnTo>
                  <a:pt x="442509" y="39305"/>
                </a:lnTo>
                <a:lnTo>
                  <a:pt x="531004" y="39305"/>
                </a:lnTo>
                <a:lnTo>
                  <a:pt x="531004" y="137461"/>
                </a:lnTo>
                <a:lnTo>
                  <a:pt x="442509" y="137461"/>
                </a:lnTo>
                <a:lnTo>
                  <a:pt x="403147" y="137461"/>
                </a:lnTo>
                <a:lnTo>
                  <a:pt x="314651" y="137461"/>
                </a:lnTo>
                <a:close/>
                <a:moveTo>
                  <a:pt x="78610" y="39305"/>
                </a:moveTo>
                <a:lnTo>
                  <a:pt x="167106" y="39305"/>
                </a:lnTo>
                <a:lnTo>
                  <a:pt x="206468" y="39305"/>
                </a:lnTo>
                <a:lnTo>
                  <a:pt x="294963" y="39305"/>
                </a:lnTo>
                <a:lnTo>
                  <a:pt x="294963" y="137461"/>
                </a:lnTo>
                <a:lnTo>
                  <a:pt x="206468" y="137461"/>
                </a:lnTo>
                <a:lnTo>
                  <a:pt x="167106" y="137461"/>
                </a:lnTo>
                <a:lnTo>
                  <a:pt x="78610" y="137461"/>
                </a:lnTo>
                <a:close/>
                <a:moveTo>
                  <a:pt x="39375" y="39305"/>
                </a:moveTo>
                <a:lnTo>
                  <a:pt x="58992" y="39305"/>
                </a:lnTo>
                <a:lnTo>
                  <a:pt x="58992" y="255235"/>
                </a:lnTo>
                <a:lnTo>
                  <a:pt x="39375" y="255235"/>
                </a:lnTo>
                <a:lnTo>
                  <a:pt x="39375" y="147270"/>
                </a:lnTo>
                <a:close/>
                <a:moveTo>
                  <a:pt x="19635" y="19606"/>
                </a:moveTo>
                <a:lnTo>
                  <a:pt x="19635" y="119475"/>
                </a:lnTo>
                <a:cubicBezTo>
                  <a:pt x="31066" y="123525"/>
                  <a:pt x="39363" y="134479"/>
                  <a:pt x="39363" y="147273"/>
                </a:cubicBezTo>
                <a:cubicBezTo>
                  <a:pt x="39363" y="160067"/>
                  <a:pt x="31066" y="171021"/>
                  <a:pt x="19635" y="175071"/>
                </a:cubicBezTo>
                <a:lnTo>
                  <a:pt x="19635" y="274940"/>
                </a:lnTo>
                <a:lnTo>
                  <a:pt x="589979" y="274940"/>
                </a:lnTo>
                <a:lnTo>
                  <a:pt x="589979" y="175071"/>
                </a:lnTo>
                <a:cubicBezTo>
                  <a:pt x="578548" y="171021"/>
                  <a:pt x="570344" y="160067"/>
                  <a:pt x="570344" y="147273"/>
                </a:cubicBezTo>
                <a:cubicBezTo>
                  <a:pt x="570344" y="134479"/>
                  <a:pt x="578548" y="123525"/>
                  <a:pt x="589979" y="119475"/>
                </a:cubicBezTo>
                <a:lnTo>
                  <a:pt x="589979" y="19606"/>
                </a:lnTo>
                <a:close/>
                <a:moveTo>
                  <a:pt x="0" y="0"/>
                </a:moveTo>
                <a:lnTo>
                  <a:pt x="609614" y="0"/>
                </a:lnTo>
                <a:lnTo>
                  <a:pt x="609614" y="137424"/>
                </a:lnTo>
                <a:lnTo>
                  <a:pt x="599843" y="137424"/>
                </a:lnTo>
                <a:cubicBezTo>
                  <a:pt x="594404" y="137424"/>
                  <a:pt x="589979" y="141842"/>
                  <a:pt x="589979" y="147273"/>
                </a:cubicBezTo>
                <a:cubicBezTo>
                  <a:pt x="589979" y="152704"/>
                  <a:pt x="594404" y="157122"/>
                  <a:pt x="599843" y="157122"/>
                </a:cubicBezTo>
                <a:lnTo>
                  <a:pt x="609614" y="157122"/>
                </a:lnTo>
                <a:lnTo>
                  <a:pt x="609614" y="294546"/>
                </a:lnTo>
                <a:lnTo>
                  <a:pt x="570344" y="294546"/>
                </a:lnTo>
                <a:lnTo>
                  <a:pt x="570344" y="314151"/>
                </a:lnTo>
                <a:lnTo>
                  <a:pt x="609614" y="314151"/>
                </a:lnTo>
                <a:lnTo>
                  <a:pt x="609614" y="451667"/>
                </a:lnTo>
                <a:lnTo>
                  <a:pt x="599843" y="451667"/>
                </a:lnTo>
                <a:cubicBezTo>
                  <a:pt x="594404" y="451667"/>
                  <a:pt x="589979" y="456086"/>
                  <a:pt x="589979" y="461424"/>
                </a:cubicBezTo>
                <a:cubicBezTo>
                  <a:pt x="589979" y="466855"/>
                  <a:pt x="594404" y="471273"/>
                  <a:pt x="599843" y="471273"/>
                </a:cubicBezTo>
                <a:lnTo>
                  <a:pt x="609614" y="471273"/>
                </a:lnTo>
                <a:lnTo>
                  <a:pt x="609614" y="608697"/>
                </a:lnTo>
                <a:lnTo>
                  <a:pt x="0" y="608697"/>
                </a:lnTo>
                <a:lnTo>
                  <a:pt x="0" y="471273"/>
                </a:lnTo>
                <a:lnTo>
                  <a:pt x="9864" y="471273"/>
                </a:lnTo>
                <a:cubicBezTo>
                  <a:pt x="15303" y="471273"/>
                  <a:pt x="19635" y="466855"/>
                  <a:pt x="19635" y="461424"/>
                </a:cubicBezTo>
                <a:cubicBezTo>
                  <a:pt x="19635" y="456086"/>
                  <a:pt x="15303" y="451667"/>
                  <a:pt x="9864" y="451667"/>
                </a:cubicBezTo>
                <a:lnTo>
                  <a:pt x="0" y="451667"/>
                </a:lnTo>
                <a:lnTo>
                  <a:pt x="0" y="314151"/>
                </a:lnTo>
                <a:lnTo>
                  <a:pt x="39363" y="314151"/>
                </a:lnTo>
                <a:lnTo>
                  <a:pt x="39363" y="294546"/>
                </a:lnTo>
                <a:lnTo>
                  <a:pt x="0" y="294546"/>
                </a:lnTo>
                <a:lnTo>
                  <a:pt x="0" y="157122"/>
                </a:lnTo>
                <a:lnTo>
                  <a:pt x="9864" y="157122"/>
                </a:lnTo>
                <a:cubicBezTo>
                  <a:pt x="15303" y="157122"/>
                  <a:pt x="19635" y="152704"/>
                  <a:pt x="19635" y="147273"/>
                </a:cubicBezTo>
                <a:cubicBezTo>
                  <a:pt x="19635" y="141842"/>
                  <a:pt x="15303" y="137424"/>
                  <a:pt x="9864" y="137424"/>
                </a:cubicBezTo>
                <a:lnTo>
                  <a:pt x="0" y="13742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914112"/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2" name="server_247517"/>
          <p:cNvSpPr>
            <a:spLocks noChangeAspect="1"/>
          </p:cNvSpPr>
          <p:nvPr/>
        </p:nvSpPr>
        <p:spPr bwMode="auto">
          <a:xfrm>
            <a:off x="8822656" y="5256913"/>
            <a:ext cx="221389" cy="294553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  <a:gd name="connsiteX117" fmla="*/ 325000 h 606722"/>
              <a:gd name="connsiteY117" fmla="*/ 325000 h 606722"/>
              <a:gd name="connsiteX118" fmla="*/ 325000 h 606722"/>
              <a:gd name="connsiteY118" fmla="*/ 325000 h 606722"/>
              <a:gd name="connsiteX119" fmla="*/ 325000 h 606722"/>
              <a:gd name="connsiteY119" fmla="*/ 325000 h 606722"/>
              <a:gd name="connsiteX120" fmla="*/ 325000 h 606722"/>
              <a:gd name="connsiteY120" fmla="*/ 325000 h 606722"/>
              <a:gd name="connsiteX121" fmla="*/ 325000 h 606722"/>
              <a:gd name="connsiteY121" fmla="*/ 325000 h 606722"/>
              <a:gd name="connsiteX122" fmla="*/ 325000 h 606722"/>
              <a:gd name="connsiteY122" fmla="*/ 325000 h 606722"/>
              <a:gd name="connsiteX123" fmla="*/ 325000 h 606722"/>
              <a:gd name="connsiteY123" fmla="*/ 325000 h 606722"/>
              <a:gd name="connsiteX124" fmla="*/ 325000 h 606722"/>
              <a:gd name="connsiteY124" fmla="*/ 325000 h 606722"/>
              <a:gd name="connsiteX125" fmla="*/ 325000 h 606722"/>
              <a:gd name="connsiteY125" fmla="*/ 325000 h 606722"/>
              <a:gd name="connsiteX126" fmla="*/ 325000 h 606722"/>
              <a:gd name="connsiteY126" fmla="*/ 325000 h 606722"/>
              <a:gd name="connsiteX127" fmla="*/ 325000 h 606722"/>
              <a:gd name="connsiteY127" fmla="*/ 325000 h 606722"/>
              <a:gd name="connsiteX128" fmla="*/ 325000 h 606722"/>
              <a:gd name="connsiteY128" fmla="*/ 325000 h 606722"/>
              <a:gd name="connsiteX129" fmla="*/ 325000 h 606722"/>
              <a:gd name="connsiteY129" fmla="*/ 325000 h 606722"/>
              <a:gd name="connsiteX130" fmla="*/ 325000 h 606722"/>
              <a:gd name="connsiteY130" fmla="*/ 325000 h 606722"/>
              <a:gd name="connsiteX131" fmla="*/ 325000 h 606722"/>
              <a:gd name="connsiteY131" fmla="*/ 325000 h 606722"/>
              <a:gd name="connsiteX132" fmla="*/ 325000 h 606722"/>
              <a:gd name="connsiteY132" fmla="*/ 325000 h 606722"/>
              <a:gd name="connsiteX133" fmla="*/ 325000 h 606722"/>
              <a:gd name="connsiteY133" fmla="*/ 325000 h 606722"/>
              <a:gd name="connsiteX134" fmla="*/ 325000 h 606722"/>
              <a:gd name="connsiteY134" fmla="*/ 325000 h 606722"/>
              <a:gd name="connsiteX135" fmla="*/ 325000 h 606722"/>
              <a:gd name="connsiteY135" fmla="*/ 325000 h 606722"/>
              <a:gd name="connsiteX136" fmla="*/ 325000 h 606722"/>
              <a:gd name="connsiteY136" fmla="*/ 325000 h 606722"/>
              <a:gd name="connsiteX137" fmla="*/ 325000 h 606722"/>
              <a:gd name="connsiteY137" fmla="*/ 325000 h 606722"/>
              <a:gd name="connsiteX138" fmla="*/ 325000 h 606722"/>
              <a:gd name="connsiteY138" fmla="*/ 325000 h 606722"/>
              <a:gd name="connsiteX139" fmla="*/ 325000 h 606722"/>
              <a:gd name="connsiteY139" fmla="*/ 325000 h 606722"/>
              <a:gd name="connsiteX140" fmla="*/ 325000 h 606722"/>
              <a:gd name="connsiteY140" fmla="*/ 325000 h 606722"/>
              <a:gd name="connsiteX141" fmla="*/ 325000 h 606722"/>
              <a:gd name="connsiteY141" fmla="*/ 325000 h 606722"/>
              <a:gd name="connsiteX142" fmla="*/ 325000 h 606722"/>
              <a:gd name="connsiteY142" fmla="*/ 325000 h 606722"/>
              <a:gd name="connsiteX143" fmla="*/ 325000 h 606722"/>
              <a:gd name="connsiteY143" fmla="*/ 325000 h 606722"/>
              <a:gd name="connsiteX144" fmla="*/ 325000 h 606722"/>
              <a:gd name="connsiteY144" fmla="*/ 325000 h 606722"/>
              <a:gd name="connsiteX145" fmla="*/ 325000 h 606722"/>
              <a:gd name="connsiteY145" fmla="*/ 325000 h 606722"/>
              <a:gd name="connsiteX146" fmla="*/ 325000 h 606722"/>
              <a:gd name="connsiteY146" fmla="*/ 325000 h 606722"/>
              <a:gd name="connsiteX147" fmla="*/ 325000 h 606722"/>
              <a:gd name="connsiteY147" fmla="*/ 325000 h 606722"/>
              <a:gd name="connsiteX148" fmla="*/ 325000 h 606722"/>
              <a:gd name="connsiteY148" fmla="*/ 325000 h 606722"/>
              <a:gd name="connsiteX149" fmla="*/ 325000 h 606722"/>
              <a:gd name="connsiteY149" fmla="*/ 325000 h 606722"/>
              <a:gd name="connsiteX150" fmla="*/ 325000 h 606722"/>
              <a:gd name="connsiteY150" fmla="*/ 325000 h 606722"/>
              <a:gd name="connsiteX151" fmla="*/ 325000 h 606722"/>
              <a:gd name="connsiteY151" fmla="*/ 325000 h 606722"/>
              <a:gd name="connsiteX152" fmla="*/ 325000 h 606722"/>
              <a:gd name="connsiteY152" fmla="*/ 325000 h 606722"/>
              <a:gd name="connsiteX153" fmla="*/ 325000 h 606722"/>
              <a:gd name="connsiteY153" fmla="*/ 325000 h 606722"/>
              <a:gd name="connsiteX154" fmla="*/ 325000 h 606722"/>
              <a:gd name="connsiteY154" fmla="*/ 325000 h 606722"/>
              <a:gd name="connsiteX155" fmla="*/ 325000 h 606722"/>
              <a:gd name="connsiteY155" fmla="*/ 325000 h 606722"/>
              <a:gd name="connsiteX156" fmla="*/ 325000 h 606722"/>
              <a:gd name="connsiteY156" fmla="*/ 325000 h 606722"/>
              <a:gd name="connsiteX157" fmla="*/ 325000 h 606722"/>
              <a:gd name="connsiteY157" fmla="*/ 325000 h 606722"/>
              <a:gd name="connsiteX158" fmla="*/ 325000 h 606722"/>
              <a:gd name="connsiteY158" fmla="*/ 325000 h 606722"/>
              <a:gd name="connsiteX159" fmla="*/ 325000 h 606722"/>
              <a:gd name="connsiteY159" fmla="*/ 325000 h 606722"/>
              <a:gd name="connsiteX160" fmla="*/ 325000 h 606722"/>
              <a:gd name="connsiteY160" fmla="*/ 325000 h 606722"/>
              <a:gd name="connsiteX161" fmla="*/ 325000 h 606722"/>
              <a:gd name="connsiteY161" fmla="*/ 325000 h 606722"/>
              <a:gd name="connsiteX162" fmla="*/ 325000 h 606722"/>
              <a:gd name="connsiteY162" fmla="*/ 325000 h 606722"/>
              <a:gd name="connsiteX163" fmla="*/ 325000 h 606722"/>
              <a:gd name="connsiteY163" fmla="*/ 325000 h 606722"/>
              <a:gd name="connsiteX164" fmla="*/ 325000 h 606722"/>
              <a:gd name="connsiteY164" fmla="*/ 325000 h 606722"/>
              <a:gd name="connsiteX165" fmla="*/ 325000 h 606722"/>
              <a:gd name="connsiteY165" fmla="*/ 325000 h 606722"/>
              <a:gd name="connsiteX166" fmla="*/ 325000 h 606722"/>
              <a:gd name="connsiteY166" fmla="*/ 325000 h 606722"/>
              <a:gd name="connsiteX167" fmla="*/ 325000 h 606722"/>
              <a:gd name="connsiteY167" fmla="*/ 325000 h 606722"/>
              <a:gd name="connsiteX168" fmla="*/ 325000 h 606722"/>
              <a:gd name="connsiteY168" fmla="*/ 325000 h 606722"/>
              <a:gd name="connsiteX169" fmla="*/ 325000 h 606722"/>
              <a:gd name="connsiteY169" fmla="*/ 325000 h 606722"/>
              <a:gd name="connsiteX170" fmla="*/ 325000 h 606722"/>
              <a:gd name="connsiteY170" fmla="*/ 325000 h 606722"/>
              <a:gd name="connsiteX171" fmla="*/ 325000 h 606722"/>
              <a:gd name="connsiteY171" fmla="*/ 325000 h 606722"/>
              <a:gd name="connsiteX172" fmla="*/ 325000 h 606722"/>
              <a:gd name="connsiteY172" fmla="*/ 325000 h 606722"/>
              <a:gd name="connsiteX173" fmla="*/ 325000 h 606722"/>
              <a:gd name="connsiteY173" fmla="*/ 325000 h 606722"/>
              <a:gd name="connsiteX174" fmla="*/ 325000 h 606722"/>
              <a:gd name="connsiteY174" fmla="*/ 325000 h 606722"/>
              <a:gd name="connsiteX175" fmla="*/ 325000 h 606722"/>
              <a:gd name="connsiteY175" fmla="*/ 325000 h 606722"/>
              <a:gd name="connsiteX176" fmla="*/ 325000 h 606722"/>
              <a:gd name="connsiteY176" fmla="*/ 325000 h 606722"/>
              <a:gd name="connsiteX177" fmla="*/ 325000 h 606722"/>
              <a:gd name="connsiteY177" fmla="*/ 325000 h 606722"/>
              <a:gd name="connsiteX178" fmla="*/ 325000 h 606722"/>
              <a:gd name="connsiteY178" fmla="*/ 325000 h 606722"/>
              <a:gd name="connsiteX179" fmla="*/ 325000 h 606722"/>
              <a:gd name="connsiteY179" fmla="*/ 325000 h 606722"/>
              <a:gd name="connsiteX180" fmla="*/ 325000 h 606722"/>
              <a:gd name="connsiteY180" fmla="*/ 325000 h 606722"/>
              <a:gd name="connsiteX181" fmla="*/ 325000 h 606722"/>
              <a:gd name="connsiteY181" fmla="*/ 325000 h 606722"/>
              <a:gd name="connsiteX182" fmla="*/ 325000 h 606722"/>
              <a:gd name="connsiteY182" fmla="*/ 325000 h 606722"/>
              <a:gd name="connsiteX183" fmla="*/ 325000 h 606722"/>
              <a:gd name="connsiteY183" fmla="*/ 325000 h 606722"/>
              <a:gd name="connsiteX184" fmla="*/ 325000 h 606722"/>
              <a:gd name="connsiteY184" fmla="*/ 325000 h 606722"/>
              <a:gd name="connsiteX185" fmla="*/ 325000 h 606722"/>
              <a:gd name="connsiteY185" fmla="*/ 325000 h 606722"/>
              <a:gd name="connsiteX186" fmla="*/ 325000 h 606722"/>
              <a:gd name="connsiteY186" fmla="*/ 325000 h 606722"/>
              <a:gd name="connsiteX187" fmla="*/ 325000 h 606722"/>
              <a:gd name="connsiteY187" fmla="*/ 325000 h 606722"/>
              <a:gd name="connsiteX188" fmla="*/ 325000 h 606722"/>
              <a:gd name="connsiteY188" fmla="*/ 325000 h 606722"/>
              <a:gd name="connsiteX189" fmla="*/ 325000 h 606722"/>
              <a:gd name="connsiteY189" fmla="*/ 325000 h 606722"/>
              <a:gd name="connsiteX190" fmla="*/ 325000 h 606722"/>
              <a:gd name="connsiteY190" fmla="*/ 325000 h 606722"/>
              <a:gd name="connsiteX191" fmla="*/ 325000 h 606722"/>
              <a:gd name="connsiteY191" fmla="*/ 325000 h 606722"/>
              <a:gd name="connsiteX192" fmla="*/ 325000 h 606722"/>
              <a:gd name="connsiteY192" fmla="*/ 325000 h 606722"/>
              <a:gd name="connsiteX193" fmla="*/ 325000 h 606722"/>
              <a:gd name="connsiteY193" fmla="*/ 325000 h 606722"/>
              <a:gd name="connsiteX194" fmla="*/ 325000 h 606722"/>
              <a:gd name="connsiteY194" fmla="*/ 325000 h 606722"/>
              <a:gd name="connsiteX195" fmla="*/ 325000 h 606722"/>
              <a:gd name="connsiteY195" fmla="*/ 325000 h 606722"/>
              <a:gd name="connsiteX196" fmla="*/ 325000 h 606722"/>
              <a:gd name="connsiteY196" fmla="*/ 325000 h 606722"/>
              <a:gd name="connsiteX197" fmla="*/ 325000 h 606722"/>
              <a:gd name="connsiteY197" fmla="*/ 325000 h 606722"/>
              <a:gd name="connsiteX198" fmla="*/ 325000 h 606722"/>
              <a:gd name="connsiteY198" fmla="*/ 325000 h 606722"/>
              <a:gd name="connsiteX199" fmla="*/ 325000 h 606722"/>
              <a:gd name="connsiteY199" fmla="*/ 325000 h 606722"/>
              <a:gd name="connsiteX200" fmla="*/ 325000 h 606722"/>
              <a:gd name="connsiteY200" fmla="*/ 325000 h 606722"/>
              <a:gd name="connsiteX201" fmla="*/ 325000 h 606722"/>
              <a:gd name="connsiteY201" fmla="*/ 325000 h 606722"/>
              <a:gd name="connsiteX202" fmla="*/ 325000 h 606722"/>
              <a:gd name="connsiteY202" fmla="*/ 325000 h 606722"/>
              <a:gd name="connsiteX203" fmla="*/ 325000 h 606722"/>
              <a:gd name="connsiteY203" fmla="*/ 325000 h 606722"/>
              <a:gd name="connsiteX204" fmla="*/ 325000 h 606722"/>
              <a:gd name="connsiteY204" fmla="*/ 325000 h 606722"/>
              <a:gd name="connsiteX205" fmla="*/ 325000 h 606722"/>
              <a:gd name="connsiteY205" fmla="*/ 325000 h 606722"/>
              <a:gd name="connsiteX206" fmla="*/ 325000 h 606722"/>
              <a:gd name="connsiteY206" fmla="*/ 325000 h 606722"/>
              <a:gd name="connsiteX207" fmla="*/ 325000 h 606722"/>
              <a:gd name="connsiteY207" fmla="*/ 325000 h 606722"/>
              <a:gd name="connsiteX208" fmla="*/ 325000 h 606722"/>
              <a:gd name="connsiteY208" fmla="*/ 325000 h 606722"/>
              <a:gd name="connsiteX209" fmla="*/ 325000 h 606722"/>
              <a:gd name="connsiteY209" fmla="*/ 325000 h 606722"/>
              <a:gd name="connsiteX210" fmla="*/ 325000 h 606722"/>
              <a:gd name="connsiteY210" fmla="*/ 325000 h 606722"/>
              <a:gd name="connsiteX211" fmla="*/ 325000 h 606722"/>
              <a:gd name="connsiteY211" fmla="*/ 325000 h 606722"/>
              <a:gd name="connsiteX212" fmla="*/ 325000 h 606722"/>
              <a:gd name="connsiteY212" fmla="*/ 325000 h 606722"/>
              <a:gd name="connsiteX213" fmla="*/ 325000 h 606722"/>
              <a:gd name="connsiteY213" fmla="*/ 325000 h 606722"/>
              <a:gd name="connsiteX214" fmla="*/ 325000 h 606722"/>
              <a:gd name="connsiteY214" fmla="*/ 325000 h 606722"/>
              <a:gd name="connsiteX215" fmla="*/ 325000 h 606722"/>
              <a:gd name="connsiteY215" fmla="*/ 325000 h 606722"/>
              <a:gd name="connsiteX216" fmla="*/ 325000 h 606722"/>
              <a:gd name="connsiteY216" fmla="*/ 325000 h 606722"/>
              <a:gd name="connsiteX217" fmla="*/ 325000 h 606722"/>
              <a:gd name="connsiteY217" fmla="*/ 325000 h 606722"/>
              <a:gd name="connsiteX218" fmla="*/ 325000 h 606722"/>
              <a:gd name="connsiteY218" fmla="*/ 325000 h 606722"/>
              <a:gd name="connsiteX219" fmla="*/ 325000 h 606722"/>
              <a:gd name="connsiteY219" fmla="*/ 325000 h 606722"/>
              <a:gd name="connsiteX220" fmla="*/ 325000 h 606722"/>
              <a:gd name="connsiteY220" fmla="*/ 325000 h 606722"/>
              <a:gd name="connsiteX221" fmla="*/ 325000 h 606722"/>
              <a:gd name="connsiteY221" fmla="*/ 325000 h 606722"/>
              <a:gd name="connsiteX222" fmla="*/ 325000 h 606722"/>
              <a:gd name="connsiteY222" fmla="*/ 325000 h 606722"/>
              <a:gd name="connsiteX223" fmla="*/ 325000 h 606722"/>
              <a:gd name="connsiteY223" fmla="*/ 325000 h 606722"/>
              <a:gd name="connsiteX224" fmla="*/ 325000 h 606722"/>
              <a:gd name="connsiteY224" fmla="*/ 325000 h 606722"/>
              <a:gd name="connsiteX225" fmla="*/ 325000 h 606722"/>
              <a:gd name="connsiteY225" fmla="*/ 325000 h 606722"/>
              <a:gd name="connsiteX226" fmla="*/ 325000 h 606722"/>
              <a:gd name="connsiteY226" fmla="*/ 325000 h 606722"/>
              <a:gd name="connsiteX227" fmla="*/ 325000 h 606722"/>
              <a:gd name="connsiteY227" fmla="*/ 325000 h 606722"/>
              <a:gd name="connsiteX228" fmla="*/ 325000 h 606722"/>
              <a:gd name="connsiteY228" fmla="*/ 325000 h 606722"/>
              <a:gd name="connsiteX229" fmla="*/ 325000 h 606722"/>
              <a:gd name="connsiteY229" fmla="*/ 325000 h 606722"/>
              <a:gd name="connsiteX230" fmla="*/ 325000 h 606722"/>
              <a:gd name="connsiteY230" fmla="*/ 325000 h 606722"/>
              <a:gd name="connsiteX231" fmla="*/ 325000 h 606722"/>
              <a:gd name="connsiteY231" fmla="*/ 325000 h 606722"/>
              <a:gd name="connsiteX232" fmla="*/ 325000 h 606722"/>
              <a:gd name="connsiteY232" fmla="*/ 325000 h 606722"/>
              <a:gd name="connsiteX233" fmla="*/ 325000 h 606722"/>
              <a:gd name="connsiteY233" fmla="*/ 325000 h 606722"/>
              <a:gd name="connsiteX234" fmla="*/ 325000 h 606722"/>
              <a:gd name="connsiteY234" fmla="*/ 325000 h 606722"/>
              <a:gd name="connsiteX235" fmla="*/ 325000 h 606722"/>
              <a:gd name="connsiteY235" fmla="*/ 325000 h 606722"/>
              <a:gd name="connsiteX236" fmla="*/ 325000 h 606722"/>
              <a:gd name="connsiteY236" fmla="*/ 325000 h 606722"/>
              <a:gd name="connsiteX237" fmla="*/ 325000 h 606722"/>
              <a:gd name="connsiteY237" fmla="*/ 325000 h 606722"/>
              <a:gd name="connsiteX238" fmla="*/ 325000 h 606722"/>
              <a:gd name="connsiteY238" fmla="*/ 325000 h 606722"/>
              <a:gd name="connsiteX239" fmla="*/ 325000 h 606722"/>
              <a:gd name="connsiteY239" fmla="*/ 325000 h 606722"/>
              <a:gd name="connsiteX240" fmla="*/ 325000 h 606722"/>
              <a:gd name="connsiteY240" fmla="*/ 325000 h 606722"/>
              <a:gd name="connsiteX241" fmla="*/ 325000 h 606722"/>
              <a:gd name="connsiteY241" fmla="*/ 325000 h 606722"/>
              <a:gd name="connsiteX242" fmla="*/ 325000 h 606722"/>
              <a:gd name="connsiteY242" fmla="*/ 325000 h 606722"/>
              <a:gd name="connsiteX243" fmla="*/ 325000 h 606722"/>
              <a:gd name="connsiteY243" fmla="*/ 325000 h 606722"/>
              <a:gd name="connsiteX244" fmla="*/ 325000 h 606722"/>
              <a:gd name="connsiteY244" fmla="*/ 325000 h 606722"/>
              <a:gd name="connsiteX245" fmla="*/ 325000 h 606722"/>
              <a:gd name="connsiteY245" fmla="*/ 325000 h 606722"/>
              <a:gd name="connsiteX246" fmla="*/ 325000 h 606722"/>
              <a:gd name="connsiteY246" fmla="*/ 325000 h 606722"/>
              <a:gd name="connsiteX247" fmla="*/ 325000 h 606722"/>
              <a:gd name="connsiteY247" fmla="*/ 325000 h 606722"/>
              <a:gd name="connsiteX248" fmla="*/ 325000 h 606722"/>
              <a:gd name="connsiteY248" fmla="*/ 325000 h 606722"/>
              <a:gd name="connsiteX249" fmla="*/ 325000 h 606722"/>
              <a:gd name="connsiteY249" fmla="*/ 325000 h 606722"/>
              <a:gd name="connsiteX250" fmla="*/ 325000 h 606722"/>
              <a:gd name="connsiteY250" fmla="*/ 325000 h 606722"/>
              <a:gd name="connsiteX251" fmla="*/ 325000 h 606722"/>
              <a:gd name="connsiteY251" fmla="*/ 325000 h 606722"/>
              <a:gd name="connsiteX252" fmla="*/ 325000 h 606722"/>
              <a:gd name="connsiteY252" fmla="*/ 325000 h 606722"/>
              <a:gd name="connsiteX253" fmla="*/ 325000 h 606722"/>
              <a:gd name="connsiteY253" fmla="*/ 325000 h 606722"/>
              <a:gd name="connsiteX254" fmla="*/ 325000 h 606722"/>
              <a:gd name="connsiteY254" fmla="*/ 325000 h 606722"/>
              <a:gd name="connsiteX255" fmla="*/ 325000 h 606722"/>
              <a:gd name="connsiteY255" fmla="*/ 325000 h 606722"/>
              <a:gd name="connsiteX256" fmla="*/ 325000 h 606722"/>
              <a:gd name="connsiteY256" fmla="*/ 325000 h 606722"/>
              <a:gd name="connsiteX257" fmla="*/ 325000 h 606722"/>
              <a:gd name="connsiteY257" fmla="*/ 325000 h 606722"/>
              <a:gd name="connsiteX258" fmla="*/ 325000 h 606722"/>
              <a:gd name="connsiteY258" fmla="*/ 325000 h 606722"/>
              <a:gd name="connsiteX259" fmla="*/ 325000 h 606722"/>
              <a:gd name="connsiteY259" fmla="*/ 325000 h 606722"/>
              <a:gd name="connsiteX260" fmla="*/ 325000 h 606722"/>
              <a:gd name="connsiteY260" fmla="*/ 325000 h 606722"/>
              <a:gd name="connsiteX261" fmla="*/ 325000 h 606722"/>
              <a:gd name="connsiteY261" fmla="*/ 325000 h 606722"/>
              <a:gd name="connsiteX262" fmla="*/ 325000 h 606722"/>
              <a:gd name="connsiteY262" fmla="*/ 325000 h 606722"/>
              <a:gd name="connsiteX263" fmla="*/ 325000 h 606722"/>
              <a:gd name="connsiteY263" fmla="*/ 325000 h 606722"/>
              <a:gd name="connsiteX264" fmla="*/ 325000 h 606722"/>
              <a:gd name="connsiteY264" fmla="*/ 325000 h 606722"/>
              <a:gd name="connsiteX265" fmla="*/ 325000 h 606722"/>
              <a:gd name="connsiteY265" fmla="*/ 325000 h 606722"/>
              <a:gd name="connsiteX266" fmla="*/ 325000 h 606722"/>
              <a:gd name="connsiteY266" fmla="*/ 325000 h 606722"/>
              <a:gd name="connsiteX267" fmla="*/ 325000 h 606722"/>
              <a:gd name="connsiteY267" fmla="*/ 325000 h 606722"/>
              <a:gd name="connsiteX268" fmla="*/ 325000 h 606722"/>
              <a:gd name="connsiteY268" fmla="*/ 325000 h 606722"/>
              <a:gd name="connsiteX269" fmla="*/ 325000 h 606722"/>
              <a:gd name="connsiteY269" fmla="*/ 325000 h 606722"/>
              <a:gd name="connsiteX270" fmla="*/ 325000 h 606722"/>
              <a:gd name="connsiteY270" fmla="*/ 325000 h 606722"/>
              <a:gd name="connsiteX271" fmla="*/ 325000 h 606722"/>
              <a:gd name="connsiteY271" fmla="*/ 325000 h 606722"/>
              <a:gd name="connsiteX272" fmla="*/ 325000 h 606722"/>
              <a:gd name="connsiteY272" fmla="*/ 325000 h 606722"/>
              <a:gd name="connsiteX273" fmla="*/ 325000 h 606722"/>
              <a:gd name="connsiteY273" fmla="*/ 325000 h 606722"/>
              <a:gd name="connsiteX274" fmla="*/ 325000 h 606722"/>
              <a:gd name="connsiteY274" fmla="*/ 325000 h 606722"/>
              <a:gd name="connsiteX275" fmla="*/ 325000 h 606722"/>
              <a:gd name="connsiteY275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609614" h="608697">
                <a:moveTo>
                  <a:pt x="442480" y="510611"/>
                </a:moveTo>
                <a:cubicBezTo>
                  <a:pt x="447917" y="510611"/>
                  <a:pt x="452324" y="514987"/>
                  <a:pt x="452324" y="520385"/>
                </a:cubicBezTo>
                <a:cubicBezTo>
                  <a:pt x="452324" y="525783"/>
                  <a:pt x="447917" y="530159"/>
                  <a:pt x="442480" y="530159"/>
                </a:cubicBezTo>
                <a:cubicBezTo>
                  <a:pt x="437043" y="530159"/>
                  <a:pt x="432636" y="525783"/>
                  <a:pt x="432636" y="520385"/>
                </a:cubicBezTo>
                <a:cubicBezTo>
                  <a:pt x="432636" y="514987"/>
                  <a:pt x="437043" y="510611"/>
                  <a:pt x="442480" y="510611"/>
                </a:cubicBezTo>
                <a:close/>
                <a:moveTo>
                  <a:pt x="206474" y="510611"/>
                </a:moveTo>
                <a:cubicBezTo>
                  <a:pt x="211930" y="510611"/>
                  <a:pt x="216353" y="514987"/>
                  <a:pt x="216353" y="520385"/>
                </a:cubicBezTo>
                <a:cubicBezTo>
                  <a:pt x="216353" y="525783"/>
                  <a:pt x="211930" y="530159"/>
                  <a:pt x="206474" y="530159"/>
                </a:cubicBezTo>
                <a:cubicBezTo>
                  <a:pt x="201018" y="530159"/>
                  <a:pt x="196595" y="525783"/>
                  <a:pt x="196595" y="520385"/>
                </a:cubicBezTo>
                <a:cubicBezTo>
                  <a:pt x="196595" y="514987"/>
                  <a:pt x="201018" y="510611"/>
                  <a:pt x="206474" y="510611"/>
                </a:cubicBezTo>
                <a:close/>
                <a:moveTo>
                  <a:pt x="481594" y="490900"/>
                </a:moveTo>
                <a:cubicBezTo>
                  <a:pt x="487863" y="499180"/>
                  <a:pt x="491642" y="509299"/>
                  <a:pt x="491642" y="520338"/>
                </a:cubicBezTo>
                <a:cubicBezTo>
                  <a:pt x="491642" y="531469"/>
                  <a:pt x="487863" y="541588"/>
                  <a:pt x="481594" y="549776"/>
                </a:cubicBezTo>
                <a:lnTo>
                  <a:pt x="511369" y="549776"/>
                </a:lnTo>
                <a:lnTo>
                  <a:pt x="511369" y="490900"/>
                </a:lnTo>
                <a:close/>
                <a:moveTo>
                  <a:pt x="334378" y="490900"/>
                </a:moveTo>
                <a:lnTo>
                  <a:pt x="334378" y="549776"/>
                </a:lnTo>
                <a:lnTo>
                  <a:pt x="403147" y="549776"/>
                </a:lnTo>
                <a:lnTo>
                  <a:pt x="442509" y="549776"/>
                </a:lnTo>
                <a:cubicBezTo>
                  <a:pt x="458733" y="549776"/>
                  <a:pt x="472007" y="536621"/>
                  <a:pt x="472007" y="520338"/>
                </a:cubicBezTo>
                <a:cubicBezTo>
                  <a:pt x="472007" y="504147"/>
                  <a:pt x="458733" y="490900"/>
                  <a:pt x="442509" y="490900"/>
                </a:cubicBezTo>
                <a:lnTo>
                  <a:pt x="403147" y="490900"/>
                </a:lnTo>
                <a:close/>
                <a:moveTo>
                  <a:pt x="245553" y="490900"/>
                </a:moveTo>
                <a:cubicBezTo>
                  <a:pt x="251822" y="499180"/>
                  <a:pt x="255601" y="509299"/>
                  <a:pt x="255601" y="520338"/>
                </a:cubicBezTo>
                <a:cubicBezTo>
                  <a:pt x="255601" y="531469"/>
                  <a:pt x="251822" y="541588"/>
                  <a:pt x="245553" y="549776"/>
                </a:cubicBezTo>
                <a:lnTo>
                  <a:pt x="275328" y="549776"/>
                </a:lnTo>
                <a:lnTo>
                  <a:pt x="275328" y="490900"/>
                </a:lnTo>
                <a:close/>
                <a:moveTo>
                  <a:pt x="98337" y="490900"/>
                </a:moveTo>
                <a:lnTo>
                  <a:pt x="98337" y="549776"/>
                </a:lnTo>
                <a:lnTo>
                  <a:pt x="167106" y="549776"/>
                </a:lnTo>
                <a:lnTo>
                  <a:pt x="206468" y="549776"/>
                </a:lnTo>
                <a:cubicBezTo>
                  <a:pt x="222692" y="549776"/>
                  <a:pt x="235966" y="536621"/>
                  <a:pt x="235966" y="520338"/>
                </a:cubicBezTo>
                <a:cubicBezTo>
                  <a:pt x="235966" y="504147"/>
                  <a:pt x="222692" y="490900"/>
                  <a:pt x="206468" y="490900"/>
                </a:cubicBezTo>
                <a:lnTo>
                  <a:pt x="167106" y="490900"/>
                </a:lnTo>
                <a:close/>
                <a:moveTo>
                  <a:pt x="314651" y="471306"/>
                </a:moveTo>
                <a:lnTo>
                  <a:pt x="403147" y="471306"/>
                </a:lnTo>
                <a:lnTo>
                  <a:pt x="442509" y="471306"/>
                </a:lnTo>
                <a:lnTo>
                  <a:pt x="531004" y="471306"/>
                </a:lnTo>
                <a:lnTo>
                  <a:pt x="531004" y="569462"/>
                </a:lnTo>
                <a:lnTo>
                  <a:pt x="442509" y="569462"/>
                </a:lnTo>
                <a:lnTo>
                  <a:pt x="403147" y="569462"/>
                </a:lnTo>
                <a:lnTo>
                  <a:pt x="314651" y="569462"/>
                </a:lnTo>
                <a:close/>
                <a:moveTo>
                  <a:pt x="78610" y="471306"/>
                </a:moveTo>
                <a:lnTo>
                  <a:pt x="167106" y="471306"/>
                </a:lnTo>
                <a:lnTo>
                  <a:pt x="206468" y="471306"/>
                </a:lnTo>
                <a:lnTo>
                  <a:pt x="294963" y="471306"/>
                </a:lnTo>
                <a:lnTo>
                  <a:pt x="294963" y="569462"/>
                </a:lnTo>
                <a:lnTo>
                  <a:pt x="206468" y="569462"/>
                </a:lnTo>
                <a:lnTo>
                  <a:pt x="167106" y="569462"/>
                </a:lnTo>
                <a:lnTo>
                  <a:pt x="78610" y="569462"/>
                </a:lnTo>
                <a:close/>
                <a:moveTo>
                  <a:pt x="442480" y="392767"/>
                </a:moveTo>
                <a:cubicBezTo>
                  <a:pt x="447917" y="392767"/>
                  <a:pt x="452324" y="397159"/>
                  <a:pt x="452324" y="402576"/>
                </a:cubicBezTo>
                <a:cubicBezTo>
                  <a:pt x="452324" y="407993"/>
                  <a:pt x="447917" y="412385"/>
                  <a:pt x="442480" y="412385"/>
                </a:cubicBezTo>
                <a:cubicBezTo>
                  <a:pt x="437043" y="412385"/>
                  <a:pt x="432636" y="407993"/>
                  <a:pt x="432636" y="402576"/>
                </a:cubicBezTo>
                <a:cubicBezTo>
                  <a:pt x="432636" y="397159"/>
                  <a:pt x="437043" y="392767"/>
                  <a:pt x="442480" y="392767"/>
                </a:cubicBezTo>
                <a:close/>
                <a:moveTo>
                  <a:pt x="206474" y="392767"/>
                </a:moveTo>
                <a:cubicBezTo>
                  <a:pt x="211930" y="392767"/>
                  <a:pt x="216353" y="397159"/>
                  <a:pt x="216353" y="402576"/>
                </a:cubicBezTo>
                <a:cubicBezTo>
                  <a:pt x="216353" y="407993"/>
                  <a:pt x="211930" y="412385"/>
                  <a:pt x="206474" y="412385"/>
                </a:cubicBezTo>
                <a:cubicBezTo>
                  <a:pt x="201018" y="412385"/>
                  <a:pt x="196595" y="407993"/>
                  <a:pt x="196595" y="402576"/>
                </a:cubicBezTo>
                <a:cubicBezTo>
                  <a:pt x="196595" y="397159"/>
                  <a:pt x="201018" y="392767"/>
                  <a:pt x="206474" y="392767"/>
                </a:cubicBezTo>
                <a:close/>
                <a:moveTo>
                  <a:pt x="481594" y="373071"/>
                </a:moveTo>
                <a:cubicBezTo>
                  <a:pt x="487863" y="381356"/>
                  <a:pt x="491642" y="391482"/>
                  <a:pt x="491642" y="402529"/>
                </a:cubicBezTo>
                <a:cubicBezTo>
                  <a:pt x="491642" y="413669"/>
                  <a:pt x="487863" y="423795"/>
                  <a:pt x="481594" y="431988"/>
                </a:cubicBezTo>
                <a:lnTo>
                  <a:pt x="511369" y="431988"/>
                </a:lnTo>
                <a:lnTo>
                  <a:pt x="511369" y="373071"/>
                </a:lnTo>
                <a:close/>
                <a:moveTo>
                  <a:pt x="334378" y="373071"/>
                </a:moveTo>
                <a:lnTo>
                  <a:pt x="334378" y="431988"/>
                </a:lnTo>
                <a:lnTo>
                  <a:pt x="403147" y="431988"/>
                </a:lnTo>
                <a:lnTo>
                  <a:pt x="442509" y="431988"/>
                </a:lnTo>
                <a:cubicBezTo>
                  <a:pt x="458733" y="431988"/>
                  <a:pt x="472007" y="418824"/>
                  <a:pt x="472007" y="402529"/>
                </a:cubicBezTo>
                <a:cubicBezTo>
                  <a:pt x="472007" y="386327"/>
                  <a:pt x="458733" y="373071"/>
                  <a:pt x="442509" y="373071"/>
                </a:cubicBezTo>
                <a:lnTo>
                  <a:pt x="403147" y="373071"/>
                </a:lnTo>
                <a:close/>
                <a:moveTo>
                  <a:pt x="245553" y="373071"/>
                </a:moveTo>
                <a:cubicBezTo>
                  <a:pt x="251822" y="381356"/>
                  <a:pt x="255601" y="391482"/>
                  <a:pt x="255601" y="402529"/>
                </a:cubicBezTo>
                <a:cubicBezTo>
                  <a:pt x="255601" y="413669"/>
                  <a:pt x="251822" y="423795"/>
                  <a:pt x="245553" y="431988"/>
                </a:cubicBezTo>
                <a:lnTo>
                  <a:pt x="275328" y="431988"/>
                </a:lnTo>
                <a:lnTo>
                  <a:pt x="275328" y="373071"/>
                </a:lnTo>
                <a:close/>
                <a:moveTo>
                  <a:pt x="98337" y="373071"/>
                </a:moveTo>
                <a:lnTo>
                  <a:pt x="98337" y="431988"/>
                </a:lnTo>
                <a:lnTo>
                  <a:pt x="167106" y="431988"/>
                </a:lnTo>
                <a:lnTo>
                  <a:pt x="206468" y="431988"/>
                </a:lnTo>
                <a:cubicBezTo>
                  <a:pt x="222692" y="431988"/>
                  <a:pt x="235966" y="418824"/>
                  <a:pt x="235966" y="402529"/>
                </a:cubicBezTo>
                <a:cubicBezTo>
                  <a:pt x="235966" y="386327"/>
                  <a:pt x="222692" y="373071"/>
                  <a:pt x="206468" y="373071"/>
                </a:cubicBezTo>
                <a:lnTo>
                  <a:pt x="167106" y="373071"/>
                </a:lnTo>
                <a:close/>
                <a:moveTo>
                  <a:pt x="550621" y="353462"/>
                </a:moveTo>
                <a:lnTo>
                  <a:pt x="570309" y="353462"/>
                </a:lnTo>
                <a:lnTo>
                  <a:pt x="570309" y="461451"/>
                </a:lnTo>
                <a:lnTo>
                  <a:pt x="570309" y="569533"/>
                </a:lnTo>
                <a:lnTo>
                  <a:pt x="550621" y="569533"/>
                </a:lnTo>
                <a:close/>
                <a:moveTo>
                  <a:pt x="314651" y="353462"/>
                </a:moveTo>
                <a:lnTo>
                  <a:pt x="403147" y="353462"/>
                </a:lnTo>
                <a:lnTo>
                  <a:pt x="442509" y="353462"/>
                </a:lnTo>
                <a:lnTo>
                  <a:pt x="531004" y="353462"/>
                </a:lnTo>
                <a:lnTo>
                  <a:pt x="531004" y="451689"/>
                </a:lnTo>
                <a:lnTo>
                  <a:pt x="442509" y="451689"/>
                </a:lnTo>
                <a:lnTo>
                  <a:pt x="403147" y="451689"/>
                </a:lnTo>
                <a:lnTo>
                  <a:pt x="314651" y="451689"/>
                </a:lnTo>
                <a:close/>
                <a:moveTo>
                  <a:pt x="78610" y="353462"/>
                </a:moveTo>
                <a:lnTo>
                  <a:pt x="167106" y="353462"/>
                </a:lnTo>
                <a:lnTo>
                  <a:pt x="206468" y="353462"/>
                </a:lnTo>
                <a:lnTo>
                  <a:pt x="294963" y="353462"/>
                </a:lnTo>
                <a:lnTo>
                  <a:pt x="294963" y="451689"/>
                </a:lnTo>
                <a:lnTo>
                  <a:pt x="206468" y="451689"/>
                </a:lnTo>
                <a:lnTo>
                  <a:pt x="167106" y="451689"/>
                </a:lnTo>
                <a:lnTo>
                  <a:pt x="78610" y="451689"/>
                </a:lnTo>
                <a:close/>
                <a:moveTo>
                  <a:pt x="39375" y="353462"/>
                </a:moveTo>
                <a:lnTo>
                  <a:pt x="58992" y="353462"/>
                </a:lnTo>
                <a:lnTo>
                  <a:pt x="58992" y="569463"/>
                </a:lnTo>
                <a:lnTo>
                  <a:pt x="39375" y="569463"/>
                </a:lnTo>
                <a:lnTo>
                  <a:pt x="39375" y="461416"/>
                </a:lnTo>
                <a:close/>
                <a:moveTo>
                  <a:pt x="19635" y="333849"/>
                </a:moveTo>
                <a:lnTo>
                  <a:pt x="19635" y="433718"/>
                </a:lnTo>
                <a:cubicBezTo>
                  <a:pt x="31066" y="437768"/>
                  <a:pt x="39363" y="448630"/>
                  <a:pt x="39363" y="461424"/>
                </a:cubicBezTo>
                <a:cubicBezTo>
                  <a:pt x="39363" y="474219"/>
                  <a:pt x="31066" y="485172"/>
                  <a:pt x="19635" y="489222"/>
                </a:cubicBezTo>
                <a:lnTo>
                  <a:pt x="19635" y="589091"/>
                </a:lnTo>
                <a:lnTo>
                  <a:pt x="589979" y="589091"/>
                </a:lnTo>
                <a:lnTo>
                  <a:pt x="589979" y="489222"/>
                </a:lnTo>
                <a:cubicBezTo>
                  <a:pt x="578548" y="485172"/>
                  <a:pt x="570344" y="474219"/>
                  <a:pt x="570344" y="461424"/>
                </a:cubicBezTo>
                <a:cubicBezTo>
                  <a:pt x="570344" y="448630"/>
                  <a:pt x="578548" y="437768"/>
                  <a:pt x="589979" y="433718"/>
                </a:cubicBezTo>
                <a:lnTo>
                  <a:pt x="589979" y="333849"/>
                </a:lnTo>
                <a:close/>
                <a:moveTo>
                  <a:pt x="58998" y="294546"/>
                </a:moveTo>
                <a:lnTo>
                  <a:pt x="58998" y="314151"/>
                </a:lnTo>
                <a:lnTo>
                  <a:pt x="550616" y="314151"/>
                </a:lnTo>
                <a:lnTo>
                  <a:pt x="550616" y="294546"/>
                </a:lnTo>
                <a:close/>
                <a:moveTo>
                  <a:pt x="442480" y="196313"/>
                </a:moveTo>
                <a:cubicBezTo>
                  <a:pt x="447917" y="196313"/>
                  <a:pt x="452324" y="200720"/>
                  <a:pt x="452324" y="206157"/>
                </a:cubicBezTo>
                <a:cubicBezTo>
                  <a:pt x="452324" y="211594"/>
                  <a:pt x="447917" y="216001"/>
                  <a:pt x="442480" y="216001"/>
                </a:cubicBezTo>
                <a:cubicBezTo>
                  <a:pt x="437043" y="216001"/>
                  <a:pt x="432636" y="211594"/>
                  <a:pt x="432636" y="206157"/>
                </a:cubicBezTo>
                <a:cubicBezTo>
                  <a:pt x="432636" y="200720"/>
                  <a:pt x="437043" y="196313"/>
                  <a:pt x="442480" y="196313"/>
                </a:cubicBezTo>
                <a:close/>
                <a:moveTo>
                  <a:pt x="206474" y="196313"/>
                </a:moveTo>
                <a:cubicBezTo>
                  <a:pt x="211930" y="196313"/>
                  <a:pt x="216353" y="200720"/>
                  <a:pt x="216353" y="206157"/>
                </a:cubicBezTo>
                <a:cubicBezTo>
                  <a:pt x="216353" y="211594"/>
                  <a:pt x="211930" y="216001"/>
                  <a:pt x="206474" y="216001"/>
                </a:cubicBezTo>
                <a:cubicBezTo>
                  <a:pt x="201018" y="216001"/>
                  <a:pt x="196595" y="211594"/>
                  <a:pt x="196595" y="206157"/>
                </a:cubicBezTo>
                <a:cubicBezTo>
                  <a:pt x="196595" y="200720"/>
                  <a:pt x="201018" y="196313"/>
                  <a:pt x="206474" y="196313"/>
                </a:cubicBezTo>
                <a:close/>
                <a:moveTo>
                  <a:pt x="481594" y="176748"/>
                </a:moveTo>
                <a:cubicBezTo>
                  <a:pt x="487863" y="184937"/>
                  <a:pt x="491642" y="195058"/>
                  <a:pt x="491642" y="206192"/>
                </a:cubicBezTo>
                <a:cubicBezTo>
                  <a:pt x="491642" y="217326"/>
                  <a:pt x="487863" y="227447"/>
                  <a:pt x="481594" y="235636"/>
                </a:cubicBezTo>
                <a:lnTo>
                  <a:pt x="511369" y="235636"/>
                </a:lnTo>
                <a:lnTo>
                  <a:pt x="511369" y="176748"/>
                </a:lnTo>
                <a:close/>
                <a:moveTo>
                  <a:pt x="334378" y="176748"/>
                </a:moveTo>
                <a:lnTo>
                  <a:pt x="334378" y="235636"/>
                </a:lnTo>
                <a:lnTo>
                  <a:pt x="403147" y="235636"/>
                </a:lnTo>
                <a:lnTo>
                  <a:pt x="442509" y="235636"/>
                </a:lnTo>
                <a:cubicBezTo>
                  <a:pt x="458733" y="235636"/>
                  <a:pt x="472007" y="222386"/>
                  <a:pt x="472007" y="206192"/>
                </a:cubicBezTo>
                <a:cubicBezTo>
                  <a:pt x="472007" y="189998"/>
                  <a:pt x="458733" y="176748"/>
                  <a:pt x="442509" y="176748"/>
                </a:cubicBezTo>
                <a:lnTo>
                  <a:pt x="403147" y="176748"/>
                </a:lnTo>
                <a:close/>
                <a:moveTo>
                  <a:pt x="245553" y="176748"/>
                </a:moveTo>
                <a:cubicBezTo>
                  <a:pt x="251822" y="184937"/>
                  <a:pt x="255601" y="195058"/>
                  <a:pt x="255601" y="206192"/>
                </a:cubicBezTo>
                <a:cubicBezTo>
                  <a:pt x="255601" y="217326"/>
                  <a:pt x="251822" y="227447"/>
                  <a:pt x="245553" y="235636"/>
                </a:cubicBezTo>
                <a:lnTo>
                  <a:pt x="275328" y="235636"/>
                </a:lnTo>
                <a:lnTo>
                  <a:pt x="275328" y="176748"/>
                </a:lnTo>
                <a:close/>
                <a:moveTo>
                  <a:pt x="98337" y="176748"/>
                </a:moveTo>
                <a:lnTo>
                  <a:pt x="98337" y="235636"/>
                </a:lnTo>
                <a:lnTo>
                  <a:pt x="167106" y="235636"/>
                </a:lnTo>
                <a:lnTo>
                  <a:pt x="206468" y="235636"/>
                </a:lnTo>
                <a:cubicBezTo>
                  <a:pt x="222692" y="235636"/>
                  <a:pt x="235966" y="222386"/>
                  <a:pt x="235966" y="206192"/>
                </a:cubicBezTo>
                <a:cubicBezTo>
                  <a:pt x="235966" y="189998"/>
                  <a:pt x="222692" y="176748"/>
                  <a:pt x="206468" y="176748"/>
                </a:cubicBezTo>
                <a:lnTo>
                  <a:pt x="167106" y="176748"/>
                </a:lnTo>
                <a:close/>
                <a:moveTo>
                  <a:pt x="314651" y="157149"/>
                </a:moveTo>
                <a:lnTo>
                  <a:pt x="403147" y="157149"/>
                </a:lnTo>
                <a:lnTo>
                  <a:pt x="442509" y="157149"/>
                </a:lnTo>
                <a:lnTo>
                  <a:pt x="531004" y="157149"/>
                </a:lnTo>
                <a:lnTo>
                  <a:pt x="531004" y="255235"/>
                </a:lnTo>
                <a:lnTo>
                  <a:pt x="442509" y="255235"/>
                </a:lnTo>
                <a:lnTo>
                  <a:pt x="403147" y="255235"/>
                </a:lnTo>
                <a:lnTo>
                  <a:pt x="314651" y="255235"/>
                </a:lnTo>
                <a:close/>
                <a:moveTo>
                  <a:pt x="78610" y="157149"/>
                </a:moveTo>
                <a:lnTo>
                  <a:pt x="167106" y="157149"/>
                </a:lnTo>
                <a:lnTo>
                  <a:pt x="206468" y="157149"/>
                </a:lnTo>
                <a:lnTo>
                  <a:pt x="294963" y="157149"/>
                </a:lnTo>
                <a:lnTo>
                  <a:pt x="294963" y="255235"/>
                </a:lnTo>
                <a:lnTo>
                  <a:pt x="206468" y="255235"/>
                </a:lnTo>
                <a:lnTo>
                  <a:pt x="167106" y="255235"/>
                </a:lnTo>
                <a:lnTo>
                  <a:pt x="78610" y="255235"/>
                </a:lnTo>
                <a:close/>
                <a:moveTo>
                  <a:pt x="442480" y="78539"/>
                </a:moveTo>
                <a:cubicBezTo>
                  <a:pt x="447917" y="78539"/>
                  <a:pt x="452324" y="82946"/>
                  <a:pt x="452324" y="88383"/>
                </a:cubicBezTo>
                <a:cubicBezTo>
                  <a:pt x="452324" y="93820"/>
                  <a:pt x="447917" y="98227"/>
                  <a:pt x="442480" y="98227"/>
                </a:cubicBezTo>
                <a:cubicBezTo>
                  <a:pt x="437043" y="98227"/>
                  <a:pt x="432636" y="93820"/>
                  <a:pt x="432636" y="88383"/>
                </a:cubicBezTo>
                <a:cubicBezTo>
                  <a:pt x="432636" y="82946"/>
                  <a:pt x="437043" y="78539"/>
                  <a:pt x="442480" y="78539"/>
                </a:cubicBezTo>
                <a:close/>
                <a:moveTo>
                  <a:pt x="206474" y="78539"/>
                </a:moveTo>
                <a:cubicBezTo>
                  <a:pt x="211930" y="78539"/>
                  <a:pt x="216353" y="82946"/>
                  <a:pt x="216353" y="88383"/>
                </a:cubicBezTo>
                <a:cubicBezTo>
                  <a:pt x="216353" y="93820"/>
                  <a:pt x="211930" y="98227"/>
                  <a:pt x="206474" y="98227"/>
                </a:cubicBezTo>
                <a:cubicBezTo>
                  <a:pt x="201018" y="98227"/>
                  <a:pt x="196595" y="93820"/>
                  <a:pt x="196595" y="88383"/>
                </a:cubicBezTo>
                <a:cubicBezTo>
                  <a:pt x="196595" y="82946"/>
                  <a:pt x="201018" y="78539"/>
                  <a:pt x="206474" y="78539"/>
                </a:cubicBezTo>
                <a:close/>
                <a:moveTo>
                  <a:pt x="481594" y="58918"/>
                </a:moveTo>
                <a:cubicBezTo>
                  <a:pt x="487863" y="67113"/>
                  <a:pt x="491642" y="77241"/>
                  <a:pt x="491642" y="88383"/>
                </a:cubicBezTo>
                <a:cubicBezTo>
                  <a:pt x="491642" y="99525"/>
                  <a:pt x="487863" y="109653"/>
                  <a:pt x="481594" y="117848"/>
                </a:cubicBezTo>
                <a:lnTo>
                  <a:pt x="511369" y="117848"/>
                </a:lnTo>
                <a:lnTo>
                  <a:pt x="511369" y="58918"/>
                </a:lnTo>
                <a:close/>
                <a:moveTo>
                  <a:pt x="334378" y="58918"/>
                </a:moveTo>
                <a:lnTo>
                  <a:pt x="334378" y="117848"/>
                </a:lnTo>
                <a:lnTo>
                  <a:pt x="403147" y="117848"/>
                </a:lnTo>
                <a:lnTo>
                  <a:pt x="442509" y="117848"/>
                </a:lnTo>
                <a:cubicBezTo>
                  <a:pt x="458733" y="117848"/>
                  <a:pt x="472007" y="104589"/>
                  <a:pt x="472007" y="88383"/>
                </a:cubicBezTo>
                <a:cubicBezTo>
                  <a:pt x="472007" y="72177"/>
                  <a:pt x="458733" y="58918"/>
                  <a:pt x="442509" y="58918"/>
                </a:cubicBezTo>
                <a:lnTo>
                  <a:pt x="403147" y="58918"/>
                </a:lnTo>
                <a:close/>
                <a:moveTo>
                  <a:pt x="245553" y="58918"/>
                </a:moveTo>
                <a:cubicBezTo>
                  <a:pt x="251822" y="67113"/>
                  <a:pt x="255601" y="77241"/>
                  <a:pt x="255601" y="88383"/>
                </a:cubicBezTo>
                <a:cubicBezTo>
                  <a:pt x="255601" y="99525"/>
                  <a:pt x="251822" y="109653"/>
                  <a:pt x="245553" y="117848"/>
                </a:cubicBezTo>
                <a:lnTo>
                  <a:pt x="275328" y="117848"/>
                </a:lnTo>
                <a:lnTo>
                  <a:pt x="275328" y="58918"/>
                </a:lnTo>
                <a:close/>
                <a:moveTo>
                  <a:pt x="98337" y="58918"/>
                </a:moveTo>
                <a:lnTo>
                  <a:pt x="98337" y="117848"/>
                </a:lnTo>
                <a:lnTo>
                  <a:pt x="167106" y="117848"/>
                </a:lnTo>
                <a:lnTo>
                  <a:pt x="206468" y="117848"/>
                </a:lnTo>
                <a:cubicBezTo>
                  <a:pt x="222692" y="117848"/>
                  <a:pt x="235966" y="104589"/>
                  <a:pt x="235966" y="88383"/>
                </a:cubicBezTo>
                <a:cubicBezTo>
                  <a:pt x="235966" y="72177"/>
                  <a:pt x="222692" y="58918"/>
                  <a:pt x="206468" y="58918"/>
                </a:cubicBezTo>
                <a:lnTo>
                  <a:pt x="167106" y="58918"/>
                </a:lnTo>
                <a:close/>
                <a:moveTo>
                  <a:pt x="550621" y="39305"/>
                </a:moveTo>
                <a:lnTo>
                  <a:pt x="570309" y="39305"/>
                </a:lnTo>
                <a:lnTo>
                  <a:pt x="570309" y="147270"/>
                </a:lnTo>
                <a:lnTo>
                  <a:pt x="570309" y="255235"/>
                </a:lnTo>
                <a:lnTo>
                  <a:pt x="550621" y="255235"/>
                </a:lnTo>
                <a:close/>
                <a:moveTo>
                  <a:pt x="314651" y="39305"/>
                </a:moveTo>
                <a:lnTo>
                  <a:pt x="403147" y="39305"/>
                </a:lnTo>
                <a:lnTo>
                  <a:pt x="442509" y="39305"/>
                </a:lnTo>
                <a:lnTo>
                  <a:pt x="531004" y="39305"/>
                </a:lnTo>
                <a:lnTo>
                  <a:pt x="531004" y="137461"/>
                </a:lnTo>
                <a:lnTo>
                  <a:pt x="442509" y="137461"/>
                </a:lnTo>
                <a:lnTo>
                  <a:pt x="403147" y="137461"/>
                </a:lnTo>
                <a:lnTo>
                  <a:pt x="314651" y="137461"/>
                </a:lnTo>
                <a:close/>
                <a:moveTo>
                  <a:pt x="78610" y="39305"/>
                </a:moveTo>
                <a:lnTo>
                  <a:pt x="167106" y="39305"/>
                </a:lnTo>
                <a:lnTo>
                  <a:pt x="206468" y="39305"/>
                </a:lnTo>
                <a:lnTo>
                  <a:pt x="294963" y="39305"/>
                </a:lnTo>
                <a:lnTo>
                  <a:pt x="294963" y="137461"/>
                </a:lnTo>
                <a:lnTo>
                  <a:pt x="206468" y="137461"/>
                </a:lnTo>
                <a:lnTo>
                  <a:pt x="167106" y="137461"/>
                </a:lnTo>
                <a:lnTo>
                  <a:pt x="78610" y="137461"/>
                </a:lnTo>
                <a:close/>
                <a:moveTo>
                  <a:pt x="39375" y="39305"/>
                </a:moveTo>
                <a:lnTo>
                  <a:pt x="58992" y="39305"/>
                </a:lnTo>
                <a:lnTo>
                  <a:pt x="58992" y="255235"/>
                </a:lnTo>
                <a:lnTo>
                  <a:pt x="39375" y="255235"/>
                </a:lnTo>
                <a:lnTo>
                  <a:pt x="39375" y="147270"/>
                </a:lnTo>
                <a:close/>
                <a:moveTo>
                  <a:pt x="19635" y="19606"/>
                </a:moveTo>
                <a:lnTo>
                  <a:pt x="19635" y="119475"/>
                </a:lnTo>
                <a:cubicBezTo>
                  <a:pt x="31066" y="123525"/>
                  <a:pt x="39363" y="134479"/>
                  <a:pt x="39363" y="147273"/>
                </a:cubicBezTo>
                <a:cubicBezTo>
                  <a:pt x="39363" y="160067"/>
                  <a:pt x="31066" y="171021"/>
                  <a:pt x="19635" y="175071"/>
                </a:cubicBezTo>
                <a:lnTo>
                  <a:pt x="19635" y="274940"/>
                </a:lnTo>
                <a:lnTo>
                  <a:pt x="589979" y="274940"/>
                </a:lnTo>
                <a:lnTo>
                  <a:pt x="589979" y="175071"/>
                </a:lnTo>
                <a:cubicBezTo>
                  <a:pt x="578548" y="171021"/>
                  <a:pt x="570344" y="160067"/>
                  <a:pt x="570344" y="147273"/>
                </a:cubicBezTo>
                <a:cubicBezTo>
                  <a:pt x="570344" y="134479"/>
                  <a:pt x="578548" y="123525"/>
                  <a:pt x="589979" y="119475"/>
                </a:cubicBezTo>
                <a:lnTo>
                  <a:pt x="589979" y="19606"/>
                </a:lnTo>
                <a:close/>
                <a:moveTo>
                  <a:pt x="0" y="0"/>
                </a:moveTo>
                <a:lnTo>
                  <a:pt x="609614" y="0"/>
                </a:lnTo>
                <a:lnTo>
                  <a:pt x="609614" y="137424"/>
                </a:lnTo>
                <a:lnTo>
                  <a:pt x="599843" y="137424"/>
                </a:lnTo>
                <a:cubicBezTo>
                  <a:pt x="594404" y="137424"/>
                  <a:pt x="589979" y="141842"/>
                  <a:pt x="589979" y="147273"/>
                </a:cubicBezTo>
                <a:cubicBezTo>
                  <a:pt x="589979" y="152704"/>
                  <a:pt x="594404" y="157122"/>
                  <a:pt x="599843" y="157122"/>
                </a:cubicBezTo>
                <a:lnTo>
                  <a:pt x="609614" y="157122"/>
                </a:lnTo>
                <a:lnTo>
                  <a:pt x="609614" y="294546"/>
                </a:lnTo>
                <a:lnTo>
                  <a:pt x="570344" y="294546"/>
                </a:lnTo>
                <a:lnTo>
                  <a:pt x="570344" y="314151"/>
                </a:lnTo>
                <a:lnTo>
                  <a:pt x="609614" y="314151"/>
                </a:lnTo>
                <a:lnTo>
                  <a:pt x="609614" y="451667"/>
                </a:lnTo>
                <a:lnTo>
                  <a:pt x="599843" y="451667"/>
                </a:lnTo>
                <a:cubicBezTo>
                  <a:pt x="594404" y="451667"/>
                  <a:pt x="589979" y="456086"/>
                  <a:pt x="589979" y="461424"/>
                </a:cubicBezTo>
                <a:cubicBezTo>
                  <a:pt x="589979" y="466855"/>
                  <a:pt x="594404" y="471273"/>
                  <a:pt x="599843" y="471273"/>
                </a:cubicBezTo>
                <a:lnTo>
                  <a:pt x="609614" y="471273"/>
                </a:lnTo>
                <a:lnTo>
                  <a:pt x="609614" y="608697"/>
                </a:lnTo>
                <a:lnTo>
                  <a:pt x="0" y="608697"/>
                </a:lnTo>
                <a:lnTo>
                  <a:pt x="0" y="471273"/>
                </a:lnTo>
                <a:lnTo>
                  <a:pt x="9864" y="471273"/>
                </a:lnTo>
                <a:cubicBezTo>
                  <a:pt x="15303" y="471273"/>
                  <a:pt x="19635" y="466855"/>
                  <a:pt x="19635" y="461424"/>
                </a:cubicBezTo>
                <a:cubicBezTo>
                  <a:pt x="19635" y="456086"/>
                  <a:pt x="15303" y="451667"/>
                  <a:pt x="9864" y="451667"/>
                </a:cubicBezTo>
                <a:lnTo>
                  <a:pt x="0" y="451667"/>
                </a:lnTo>
                <a:lnTo>
                  <a:pt x="0" y="314151"/>
                </a:lnTo>
                <a:lnTo>
                  <a:pt x="39363" y="314151"/>
                </a:lnTo>
                <a:lnTo>
                  <a:pt x="39363" y="294546"/>
                </a:lnTo>
                <a:lnTo>
                  <a:pt x="0" y="294546"/>
                </a:lnTo>
                <a:lnTo>
                  <a:pt x="0" y="157122"/>
                </a:lnTo>
                <a:lnTo>
                  <a:pt x="9864" y="157122"/>
                </a:lnTo>
                <a:cubicBezTo>
                  <a:pt x="15303" y="157122"/>
                  <a:pt x="19635" y="152704"/>
                  <a:pt x="19635" y="147273"/>
                </a:cubicBezTo>
                <a:cubicBezTo>
                  <a:pt x="19635" y="141842"/>
                  <a:pt x="15303" y="137424"/>
                  <a:pt x="9864" y="137424"/>
                </a:cubicBezTo>
                <a:lnTo>
                  <a:pt x="0" y="13742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914112"/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3" name="server_247517"/>
          <p:cNvSpPr>
            <a:spLocks noChangeAspect="1"/>
          </p:cNvSpPr>
          <p:nvPr/>
        </p:nvSpPr>
        <p:spPr bwMode="auto">
          <a:xfrm>
            <a:off x="9110223" y="5256913"/>
            <a:ext cx="221389" cy="294553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  <a:gd name="connsiteX117" fmla="*/ 325000 h 606722"/>
              <a:gd name="connsiteY117" fmla="*/ 325000 h 606722"/>
              <a:gd name="connsiteX118" fmla="*/ 325000 h 606722"/>
              <a:gd name="connsiteY118" fmla="*/ 325000 h 606722"/>
              <a:gd name="connsiteX119" fmla="*/ 325000 h 606722"/>
              <a:gd name="connsiteY119" fmla="*/ 325000 h 606722"/>
              <a:gd name="connsiteX120" fmla="*/ 325000 h 606722"/>
              <a:gd name="connsiteY120" fmla="*/ 325000 h 606722"/>
              <a:gd name="connsiteX121" fmla="*/ 325000 h 606722"/>
              <a:gd name="connsiteY121" fmla="*/ 325000 h 606722"/>
              <a:gd name="connsiteX122" fmla="*/ 325000 h 606722"/>
              <a:gd name="connsiteY122" fmla="*/ 325000 h 606722"/>
              <a:gd name="connsiteX123" fmla="*/ 325000 h 606722"/>
              <a:gd name="connsiteY123" fmla="*/ 325000 h 606722"/>
              <a:gd name="connsiteX124" fmla="*/ 325000 h 606722"/>
              <a:gd name="connsiteY124" fmla="*/ 325000 h 606722"/>
              <a:gd name="connsiteX125" fmla="*/ 325000 h 606722"/>
              <a:gd name="connsiteY125" fmla="*/ 325000 h 606722"/>
              <a:gd name="connsiteX126" fmla="*/ 325000 h 606722"/>
              <a:gd name="connsiteY126" fmla="*/ 325000 h 606722"/>
              <a:gd name="connsiteX127" fmla="*/ 325000 h 606722"/>
              <a:gd name="connsiteY127" fmla="*/ 325000 h 606722"/>
              <a:gd name="connsiteX128" fmla="*/ 325000 h 606722"/>
              <a:gd name="connsiteY128" fmla="*/ 325000 h 606722"/>
              <a:gd name="connsiteX129" fmla="*/ 325000 h 606722"/>
              <a:gd name="connsiteY129" fmla="*/ 325000 h 606722"/>
              <a:gd name="connsiteX130" fmla="*/ 325000 h 606722"/>
              <a:gd name="connsiteY130" fmla="*/ 325000 h 606722"/>
              <a:gd name="connsiteX131" fmla="*/ 325000 h 606722"/>
              <a:gd name="connsiteY131" fmla="*/ 325000 h 606722"/>
              <a:gd name="connsiteX132" fmla="*/ 325000 h 606722"/>
              <a:gd name="connsiteY132" fmla="*/ 325000 h 606722"/>
              <a:gd name="connsiteX133" fmla="*/ 325000 h 606722"/>
              <a:gd name="connsiteY133" fmla="*/ 325000 h 606722"/>
              <a:gd name="connsiteX134" fmla="*/ 325000 h 606722"/>
              <a:gd name="connsiteY134" fmla="*/ 325000 h 606722"/>
              <a:gd name="connsiteX135" fmla="*/ 325000 h 606722"/>
              <a:gd name="connsiteY135" fmla="*/ 325000 h 606722"/>
              <a:gd name="connsiteX136" fmla="*/ 325000 h 606722"/>
              <a:gd name="connsiteY136" fmla="*/ 325000 h 606722"/>
              <a:gd name="connsiteX137" fmla="*/ 325000 h 606722"/>
              <a:gd name="connsiteY137" fmla="*/ 325000 h 606722"/>
              <a:gd name="connsiteX138" fmla="*/ 325000 h 606722"/>
              <a:gd name="connsiteY138" fmla="*/ 325000 h 606722"/>
              <a:gd name="connsiteX139" fmla="*/ 325000 h 606722"/>
              <a:gd name="connsiteY139" fmla="*/ 325000 h 606722"/>
              <a:gd name="connsiteX140" fmla="*/ 325000 h 606722"/>
              <a:gd name="connsiteY140" fmla="*/ 325000 h 606722"/>
              <a:gd name="connsiteX141" fmla="*/ 325000 h 606722"/>
              <a:gd name="connsiteY141" fmla="*/ 325000 h 606722"/>
              <a:gd name="connsiteX142" fmla="*/ 325000 h 606722"/>
              <a:gd name="connsiteY142" fmla="*/ 325000 h 606722"/>
              <a:gd name="connsiteX143" fmla="*/ 325000 h 606722"/>
              <a:gd name="connsiteY143" fmla="*/ 325000 h 606722"/>
              <a:gd name="connsiteX144" fmla="*/ 325000 h 606722"/>
              <a:gd name="connsiteY144" fmla="*/ 325000 h 606722"/>
              <a:gd name="connsiteX145" fmla="*/ 325000 h 606722"/>
              <a:gd name="connsiteY145" fmla="*/ 325000 h 606722"/>
              <a:gd name="connsiteX146" fmla="*/ 325000 h 606722"/>
              <a:gd name="connsiteY146" fmla="*/ 325000 h 606722"/>
              <a:gd name="connsiteX147" fmla="*/ 325000 h 606722"/>
              <a:gd name="connsiteY147" fmla="*/ 325000 h 606722"/>
              <a:gd name="connsiteX148" fmla="*/ 325000 h 606722"/>
              <a:gd name="connsiteY148" fmla="*/ 325000 h 606722"/>
              <a:gd name="connsiteX149" fmla="*/ 325000 h 606722"/>
              <a:gd name="connsiteY149" fmla="*/ 325000 h 606722"/>
              <a:gd name="connsiteX150" fmla="*/ 325000 h 606722"/>
              <a:gd name="connsiteY150" fmla="*/ 325000 h 606722"/>
              <a:gd name="connsiteX151" fmla="*/ 325000 h 606722"/>
              <a:gd name="connsiteY151" fmla="*/ 325000 h 606722"/>
              <a:gd name="connsiteX152" fmla="*/ 325000 h 606722"/>
              <a:gd name="connsiteY152" fmla="*/ 325000 h 606722"/>
              <a:gd name="connsiteX153" fmla="*/ 325000 h 606722"/>
              <a:gd name="connsiteY153" fmla="*/ 325000 h 606722"/>
              <a:gd name="connsiteX154" fmla="*/ 325000 h 606722"/>
              <a:gd name="connsiteY154" fmla="*/ 325000 h 606722"/>
              <a:gd name="connsiteX155" fmla="*/ 325000 h 606722"/>
              <a:gd name="connsiteY155" fmla="*/ 325000 h 606722"/>
              <a:gd name="connsiteX156" fmla="*/ 325000 h 606722"/>
              <a:gd name="connsiteY156" fmla="*/ 325000 h 606722"/>
              <a:gd name="connsiteX157" fmla="*/ 325000 h 606722"/>
              <a:gd name="connsiteY157" fmla="*/ 325000 h 606722"/>
              <a:gd name="connsiteX158" fmla="*/ 325000 h 606722"/>
              <a:gd name="connsiteY158" fmla="*/ 325000 h 606722"/>
              <a:gd name="connsiteX159" fmla="*/ 325000 h 606722"/>
              <a:gd name="connsiteY159" fmla="*/ 325000 h 606722"/>
              <a:gd name="connsiteX160" fmla="*/ 325000 h 606722"/>
              <a:gd name="connsiteY160" fmla="*/ 325000 h 606722"/>
              <a:gd name="connsiteX161" fmla="*/ 325000 h 606722"/>
              <a:gd name="connsiteY161" fmla="*/ 325000 h 606722"/>
              <a:gd name="connsiteX162" fmla="*/ 325000 h 606722"/>
              <a:gd name="connsiteY162" fmla="*/ 325000 h 606722"/>
              <a:gd name="connsiteX163" fmla="*/ 325000 h 606722"/>
              <a:gd name="connsiteY163" fmla="*/ 325000 h 606722"/>
              <a:gd name="connsiteX164" fmla="*/ 325000 h 606722"/>
              <a:gd name="connsiteY164" fmla="*/ 325000 h 606722"/>
              <a:gd name="connsiteX165" fmla="*/ 325000 h 606722"/>
              <a:gd name="connsiteY165" fmla="*/ 325000 h 606722"/>
              <a:gd name="connsiteX166" fmla="*/ 325000 h 606722"/>
              <a:gd name="connsiteY166" fmla="*/ 325000 h 606722"/>
              <a:gd name="connsiteX167" fmla="*/ 325000 h 606722"/>
              <a:gd name="connsiteY167" fmla="*/ 325000 h 606722"/>
              <a:gd name="connsiteX168" fmla="*/ 325000 h 606722"/>
              <a:gd name="connsiteY168" fmla="*/ 325000 h 606722"/>
              <a:gd name="connsiteX169" fmla="*/ 325000 h 606722"/>
              <a:gd name="connsiteY169" fmla="*/ 325000 h 606722"/>
              <a:gd name="connsiteX170" fmla="*/ 325000 h 606722"/>
              <a:gd name="connsiteY170" fmla="*/ 325000 h 606722"/>
              <a:gd name="connsiteX171" fmla="*/ 325000 h 606722"/>
              <a:gd name="connsiteY171" fmla="*/ 325000 h 606722"/>
              <a:gd name="connsiteX172" fmla="*/ 325000 h 606722"/>
              <a:gd name="connsiteY172" fmla="*/ 325000 h 606722"/>
              <a:gd name="connsiteX173" fmla="*/ 325000 h 606722"/>
              <a:gd name="connsiteY173" fmla="*/ 325000 h 606722"/>
              <a:gd name="connsiteX174" fmla="*/ 325000 h 606722"/>
              <a:gd name="connsiteY174" fmla="*/ 325000 h 606722"/>
              <a:gd name="connsiteX175" fmla="*/ 325000 h 606722"/>
              <a:gd name="connsiteY175" fmla="*/ 325000 h 606722"/>
              <a:gd name="connsiteX176" fmla="*/ 325000 h 606722"/>
              <a:gd name="connsiteY176" fmla="*/ 325000 h 606722"/>
              <a:gd name="connsiteX177" fmla="*/ 325000 h 606722"/>
              <a:gd name="connsiteY177" fmla="*/ 325000 h 606722"/>
              <a:gd name="connsiteX178" fmla="*/ 325000 h 606722"/>
              <a:gd name="connsiteY178" fmla="*/ 325000 h 606722"/>
              <a:gd name="connsiteX179" fmla="*/ 325000 h 606722"/>
              <a:gd name="connsiteY179" fmla="*/ 325000 h 606722"/>
              <a:gd name="connsiteX180" fmla="*/ 325000 h 606722"/>
              <a:gd name="connsiteY180" fmla="*/ 325000 h 606722"/>
              <a:gd name="connsiteX181" fmla="*/ 325000 h 606722"/>
              <a:gd name="connsiteY181" fmla="*/ 325000 h 606722"/>
              <a:gd name="connsiteX182" fmla="*/ 325000 h 606722"/>
              <a:gd name="connsiteY182" fmla="*/ 325000 h 606722"/>
              <a:gd name="connsiteX183" fmla="*/ 325000 h 606722"/>
              <a:gd name="connsiteY183" fmla="*/ 325000 h 606722"/>
              <a:gd name="connsiteX184" fmla="*/ 325000 h 606722"/>
              <a:gd name="connsiteY184" fmla="*/ 325000 h 606722"/>
              <a:gd name="connsiteX185" fmla="*/ 325000 h 606722"/>
              <a:gd name="connsiteY185" fmla="*/ 325000 h 606722"/>
              <a:gd name="connsiteX186" fmla="*/ 325000 h 606722"/>
              <a:gd name="connsiteY186" fmla="*/ 325000 h 606722"/>
              <a:gd name="connsiteX187" fmla="*/ 325000 h 606722"/>
              <a:gd name="connsiteY187" fmla="*/ 325000 h 606722"/>
              <a:gd name="connsiteX188" fmla="*/ 325000 h 606722"/>
              <a:gd name="connsiteY188" fmla="*/ 325000 h 606722"/>
              <a:gd name="connsiteX189" fmla="*/ 325000 h 606722"/>
              <a:gd name="connsiteY189" fmla="*/ 325000 h 606722"/>
              <a:gd name="connsiteX190" fmla="*/ 325000 h 606722"/>
              <a:gd name="connsiteY190" fmla="*/ 325000 h 606722"/>
              <a:gd name="connsiteX191" fmla="*/ 325000 h 606722"/>
              <a:gd name="connsiteY191" fmla="*/ 325000 h 606722"/>
              <a:gd name="connsiteX192" fmla="*/ 325000 h 606722"/>
              <a:gd name="connsiteY192" fmla="*/ 325000 h 606722"/>
              <a:gd name="connsiteX193" fmla="*/ 325000 h 606722"/>
              <a:gd name="connsiteY193" fmla="*/ 325000 h 606722"/>
              <a:gd name="connsiteX194" fmla="*/ 325000 h 606722"/>
              <a:gd name="connsiteY194" fmla="*/ 325000 h 606722"/>
              <a:gd name="connsiteX195" fmla="*/ 325000 h 606722"/>
              <a:gd name="connsiteY195" fmla="*/ 325000 h 606722"/>
              <a:gd name="connsiteX196" fmla="*/ 325000 h 606722"/>
              <a:gd name="connsiteY196" fmla="*/ 325000 h 606722"/>
              <a:gd name="connsiteX197" fmla="*/ 325000 h 606722"/>
              <a:gd name="connsiteY197" fmla="*/ 325000 h 606722"/>
              <a:gd name="connsiteX198" fmla="*/ 325000 h 606722"/>
              <a:gd name="connsiteY198" fmla="*/ 325000 h 606722"/>
              <a:gd name="connsiteX199" fmla="*/ 325000 h 606722"/>
              <a:gd name="connsiteY199" fmla="*/ 325000 h 606722"/>
              <a:gd name="connsiteX200" fmla="*/ 325000 h 606722"/>
              <a:gd name="connsiteY200" fmla="*/ 325000 h 606722"/>
              <a:gd name="connsiteX201" fmla="*/ 325000 h 606722"/>
              <a:gd name="connsiteY201" fmla="*/ 325000 h 606722"/>
              <a:gd name="connsiteX202" fmla="*/ 325000 h 606722"/>
              <a:gd name="connsiteY202" fmla="*/ 325000 h 606722"/>
              <a:gd name="connsiteX203" fmla="*/ 325000 h 606722"/>
              <a:gd name="connsiteY203" fmla="*/ 325000 h 606722"/>
              <a:gd name="connsiteX204" fmla="*/ 325000 h 606722"/>
              <a:gd name="connsiteY204" fmla="*/ 325000 h 606722"/>
              <a:gd name="connsiteX205" fmla="*/ 325000 h 606722"/>
              <a:gd name="connsiteY205" fmla="*/ 325000 h 606722"/>
              <a:gd name="connsiteX206" fmla="*/ 325000 h 606722"/>
              <a:gd name="connsiteY206" fmla="*/ 325000 h 606722"/>
              <a:gd name="connsiteX207" fmla="*/ 325000 h 606722"/>
              <a:gd name="connsiteY207" fmla="*/ 325000 h 606722"/>
              <a:gd name="connsiteX208" fmla="*/ 325000 h 606722"/>
              <a:gd name="connsiteY208" fmla="*/ 325000 h 606722"/>
              <a:gd name="connsiteX209" fmla="*/ 325000 h 606722"/>
              <a:gd name="connsiteY209" fmla="*/ 325000 h 606722"/>
              <a:gd name="connsiteX210" fmla="*/ 325000 h 606722"/>
              <a:gd name="connsiteY210" fmla="*/ 325000 h 606722"/>
              <a:gd name="connsiteX211" fmla="*/ 325000 h 606722"/>
              <a:gd name="connsiteY211" fmla="*/ 325000 h 606722"/>
              <a:gd name="connsiteX212" fmla="*/ 325000 h 606722"/>
              <a:gd name="connsiteY212" fmla="*/ 325000 h 606722"/>
              <a:gd name="connsiteX213" fmla="*/ 325000 h 606722"/>
              <a:gd name="connsiteY213" fmla="*/ 325000 h 606722"/>
              <a:gd name="connsiteX214" fmla="*/ 325000 h 606722"/>
              <a:gd name="connsiteY214" fmla="*/ 325000 h 606722"/>
              <a:gd name="connsiteX215" fmla="*/ 325000 h 606722"/>
              <a:gd name="connsiteY215" fmla="*/ 325000 h 606722"/>
              <a:gd name="connsiteX216" fmla="*/ 325000 h 606722"/>
              <a:gd name="connsiteY216" fmla="*/ 325000 h 606722"/>
              <a:gd name="connsiteX217" fmla="*/ 325000 h 606722"/>
              <a:gd name="connsiteY217" fmla="*/ 325000 h 606722"/>
              <a:gd name="connsiteX218" fmla="*/ 325000 h 606722"/>
              <a:gd name="connsiteY218" fmla="*/ 325000 h 606722"/>
              <a:gd name="connsiteX219" fmla="*/ 325000 h 606722"/>
              <a:gd name="connsiteY219" fmla="*/ 325000 h 606722"/>
              <a:gd name="connsiteX220" fmla="*/ 325000 h 606722"/>
              <a:gd name="connsiteY220" fmla="*/ 325000 h 606722"/>
              <a:gd name="connsiteX221" fmla="*/ 325000 h 606722"/>
              <a:gd name="connsiteY221" fmla="*/ 325000 h 606722"/>
              <a:gd name="connsiteX222" fmla="*/ 325000 h 606722"/>
              <a:gd name="connsiteY222" fmla="*/ 325000 h 606722"/>
              <a:gd name="connsiteX223" fmla="*/ 325000 h 606722"/>
              <a:gd name="connsiteY223" fmla="*/ 325000 h 606722"/>
              <a:gd name="connsiteX224" fmla="*/ 325000 h 606722"/>
              <a:gd name="connsiteY224" fmla="*/ 325000 h 606722"/>
              <a:gd name="connsiteX225" fmla="*/ 325000 h 606722"/>
              <a:gd name="connsiteY225" fmla="*/ 325000 h 606722"/>
              <a:gd name="connsiteX226" fmla="*/ 325000 h 606722"/>
              <a:gd name="connsiteY226" fmla="*/ 325000 h 606722"/>
              <a:gd name="connsiteX227" fmla="*/ 325000 h 606722"/>
              <a:gd name="connsiteY227" fmla="*/ 325000 h 606722"/>
              <a:gd name="connsiteX228" fmla="*/ 325000 h 606722"/>
              <a:gd name="connsiteY228" fmla="*/ 325000 h 606722"/>
              <a:gd name="connsiteX229" fmla="*/ 325000 h 606722"/>
              <a:gd name="connsiteY229" fmla="*/ 325000 h 606722"/>
              <a:gd name="connsiteX230" fmla="*/ 325000 h 606722"/>
              <a:gd name="connsiteY230" fmla="*/ 325000 h 606722"/>
              <a:gd name="connsiteX231" fmla="*/ 325000 h 606722"/>
              <a:gd name="connsiteY231" fmla="*/ 325000 h 606722"/>
              <a:gd name="connsiteX232" fmla="*/ 325000 h 606722"/>
              <a:gd name="connsiteY232" fmla="*/ 325000 h 606722"/>
              <a:gd name="connsiteX233" fmla="*/ 325000 h 606722"/>
              <a:gd name="connsiteY233" fmla="*/ 325000 h 606722"/>
              <a:gd name="connsiteX234" fmla="*/ 325000 h 606722"/>
              <a:gd name="connsiteY234" fmla="*/ 325000 h 606722"/>
              <a:gd name="connsiteX235" fmla="*/ 325000 h 606722"/>
              <a:gd name="connsiteY235" fmla="*/ 325000 h 606722"/>
              <a:gd name="connsiteX236" fmla="*/ 325000 h 606722"/>
              <a:gd name="connsiteY236" fmla="*/ 325000 h 606722"/>
              <a:gd name="connsiteX237" fmla="*/ 325000 h 606722"/>
              <a:gd name="connsiteY237" fmla="*/ 325000 h 606722"/>
              <a:gd name="connsiteX238" fmla="*/ 325000 h 606722"/>
              <a:gd name="connsiteY238" fmla="*/ 325000 h 606722"/>
              <a:gd name="connsiteX239" fmla="*/ 325000 h 606722"/>
              <a:gd name="connsiteY239" fmla="*/ 325000 h 606722"/>
              <a:gd name="connsiteX240" fmla="*/ 325000 h 606722"/>
              <a:gd name="connsiteY240" fmla="*/ 325000 h 606722"/>
              <a:gd name="connsiteX241" fmla="*/ 325000 h 606722"/>
              <a:gd name="connsiteY241" fmla="*/ 325000 h 606722"/>
              <a:gd name="connsiteX242" fmla="*/ 325000 h 606722"/>
              <a:gd name="connsiteY242" fmla="*/ 325000 h 606722"/>
              <a:gd name="connsiteX243" fmla="*/ 325000 h 606722"/>
              <a:gd name="connsiteY243" fmla="*/ 325000 h 606722"/>
              <a:gd name="connsiteX244" fmla="*/ 325000 h 606722"/>
              <a:gd name="connsiteY244" fmla="*/ 325000 h 606722"/>
              <a:gd name="connsiteX245" fmla="*/ 325000 h 606722"/>
              <a:gd name="connsiteY245" fmla="*/ 325000 h 606722"/>
              <a:gd name="connsiteX246" fmla="*/ 325000 h 606722"/>
              <a:gd name="connsiteY246" fmla="*/ 325000 h 606722"/>
              <a:gd name="connsiteX247" fmla="*/ 325000 h 606722"/>
              <a:gd name="connsiteY247" fmla="*/ 325000 h 606722"/>
              <a:gd name="connsiteX248" fmla="*/ 325000 h 606722"/>
              <a:gd name="connsiteY248" fmla="*/ 325000 h 606722"/>
              <a:gd name="connsiteX249" fmla="*/ 325000 h 606722"/>
              <a:gd name="connsiteY249" fmla="*/ 325000 h 606722"/>
              <a:gd name="connsiteX250" fmla="*/ 325000 h 606722"/>
              <a:gd name="connsiteY250" fmla="*/ 325000 h 606722"/>
              <a:gd name="connsiteX251" fmla="*/ 325000 h 606722"/>
              <a:gd name="connsiteY251" fmla="*/ 325000 h 606722"/>
              <a:gd name="connsiteX252" fmla="*/ 325000 h 606722"/>
              <a:gd name="connsiteY252" fmla="*/ 325000 h 606722"/>
              <a:gd name="connsiteX253" fmla="*/ 325000 h 606722"/>
              <a:gd name="connsiteY253" fmla="*/ 325000 h 606722"/>
              <a:gd name="connsiteX254" fmla="*/ 325000 h 606722"/>
              <a:gd name="connsiteY254" fmla="*/ 325000 h 606722"/>
              <a:gd name="connsiteX255" fmla="*/ 325000 h 606722"/>
              <a:gd name="connsiteY255" fmla="*/ 325000 h 606722"/>
              <a:gd name="connsiteX256" fmla="*/ 325000 h 606722"/>
              <a:gd name="connsiteY256" fmla="*/ 325000 h 606722"/>
              <a:gd name="connsiteX257" fmla="*/ 325000 h 606722"/>
              <a:gd name="connsiteY257" fmla="*/ 325000 h 606722"/>
              <a:gd name="connsiteX258" fmla="*/ 325000 h 606722"/>
              <a:gd name="connsiteY258" fmla="*/ 325000 h 606722"/>
              <a:gd name="connsiteX259" fmla="*/ 325000 h 606722"/>
              <a:gd name="connsiteY259" fmla="*/ 325000 h 606722"/>
              <a:gd name="connsiteX260" fmla="*/ 325000 h 606722"/>
              <a:gd name="connsiteY260" fmla="*/ 325000 h 606722"/>
              <a:gd name="connsiteX261" fmla="*/ 325000 h 606722"/>
              <a:gd name="connsiteY261" fmla="*/ 325000 h 606722"/>
              <a:gd name="connsiteX262" fmla="*/ 325000 h 606722"/>
              <a:gd name="connsiteY262" fmla="*/ 325000 h 606722"/>
              <a:gd name="connsiteX263" fmla="*/ 325000 h 606722"/>
              <a:gd name="connsiteY263" fmla="*/ 325000 h 606722"/>
              <a:gd name="connsiteX264" fmla="*/ 325000 h 606722"/>
              <a:gd name="connsiteY264" fmla="*/ 325000 h 606722"/>
              <a:gd name="connsiteX265" fmla="*/ 325000 h 606722"/>
              <a:gd name="connsiteY265" fmla="*/ 325000 h 606722"/>
              <a:gd name="connsiteX266" fmla="*/ 325000 h 606722"/>
              <a:gd name="connsiteY266" fmla="*/ 325000 h 606722"/>
              <a:gd name="connsiteX267" fmla="*/ 325000 h 606722"/>
              <a:gd name="connsiteY267" fmla="*/ 325000 h 606722"/>
              <a:gd name="connsiteX268" fmla="*/ 325000 h 606722"/>
              <a:gd name="connsiteY268" fmla="*/ 325000 h 606722"/>
              <a:gd name="connsiteX269" fmla="*/ 325000 h 606722"/>
              <a:gd name="connsiteY269" fmla="*/ 325000 h 606722"/>
              <a:gd name="connsiteX270" fmla="*/ 325000 h 606722"/>
              <a:gd name="connsiteY270" fmla="*/ 325000 h 606722"/>
              <a:gd name="connsiteX271" fmla="*/ 325000 h 606722"/>
              <a:gd name="connsiteY271" fmla="*/ 325000 h 606722"/>
              <a:gd name="connsiteX272" fmla="*/ 325000 h 606722"/>
              <a:gd name="connsiteY272" fmla="*/ 325000 h 606722"/>
              <a:gd name="connsiteX273" fmla="*/ 325000 h 606722"/>
              <a:gd name="connsiteY273" fmla="*/ 325000 h 606722"/>
              <a:gd name="connsiteX274" fmla="*/ 325000 h 606722"/>
              <a:gd name="connsiteY274" fmla="*/ 325000 h 606722"/>
              <a:gd name="connsiteX275" fmla="*/ 325000 h 606722"/>
              <a:gd name="connsiteY275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609614" h="608697">
                <a:moveTo>
                  <a:pt x="442480" y="510611"/>
                </a:moveTo>
                <a:cubicBezTo>
                  <a:pt x="447917" y="510611"/>
                  <a:pt x="452324" y="514987"/>
                  <a:pt x="452324" y="520385"/>
                </a:cubicBezTo>
                <a:cubicBezTo>
                  <a:pt x="452324" y="525783"/>
                  <a:pt x="447917" y="530159"/>
                  <a:pt x="442480" y="530159"/>
                </a:cubicBezTo>
                <a:cubicBezTo>
                  <a:pt x="437043" y="530159"/>
                  <a:pt x="432636" y="525783"/>
                  <a:pt x="432636" y="520385"/>
                </a:cubicBezTo>
                <a:cubicBezTo>
                  <a:pt x="432636" y="514987"/>
                  <a:pt x="437043" y="510611"/>
                  <a:pt x="442480" y="510611"/>
                </a:cubicBezTo>
                <a:close/>
                <a:moveTo>
                  <a:pt x="206474" y="510611"/>
                </a:moveTo>
                <a:cubicBezTo>
                  <a:pt x="211930" y="510611"/>
                  <a:pt x="216353" y="514987"/>
                  <a:pt x="216353" y="520385"/>
                </a:cubicBezTo>
                <a:cubicBezTo>
                  <a:pt x="216353" y="525783"/>
                  <a:pt x="211930" y="530159"/>
                  <a:pt x="206474" y="530159"/>
                </a:cubicBezTo>
                <a:cubicBezTo>
                  <a:pt x="201018" y="530159"/>
                  <a:pt x="196595" y="525783"/>
                  <a:pt x="196595" y="520385"/>
                </a:cubicBezTo>
                <a:cubicBezTo>
                  <a:pt x="196595" y="514987"/>
                  <a:pt x="201018" y="510611"/>
                  <a:pt x="206474" y="510611"/>
                </a:cubicBezTo>
                <a:close/>
                <a:moveTo>
                  <a:pt x="481594" y="490900"/>
                </a:moveTo>
                <a:cubicBezTo>
                  <a:pt x="487863" y="499180"/>
                  <a:pt x="491642" y="509299"/>
                  <a:pt x="491642" y="520338"/>
                </a:cubicBezTo>
                <a:cubicBezTo>
                  <a:pt x="491642" y="531469"/>
                  <a:pt x="487863" y="541588"/>
                  <a:pt x="481594" y="549776"/>
                </a:cubicBezTo>
                <a:lnTo>
                  <a:pt x="511369" y="549776"/>
                </a:lnTo>
                <a:lnTo>
                  <a:pt x="511369" y="490900"/>
                </a:lnTo>
                <a:close/>
                <a:moveTo>
                  <a:pt x="334378" y="490900"/>
                </a:moveTo>
                <a:lnTo>
                  <a:pt x="334378" y="549776"/>
                </a:lnTo>
                <a:lnTo>
                  <a:pt x="403147" y="549776"/>
                </a:lnTo>
                <a:lnTo>
                  <a:pt x="442509" y="549776"/>
                </a:lnTo>
                <a:cubicBezTo>
                  <a:pt x="458733" y="549776"/>
                  <a:pt x="472007" y="536621"/>
                  <a:pt x="472007" y="520338"/>
                </a:cubicBezTo>
                <a:cubicBezTo>
                  <a:pt x="472007" y="504147"/>
                  <a:pt x="458733" y="490900"/>
                  <a:pt x="442509" y="490900"/>
                </a:cubicBezTo>
                <a:lnTo>
                  <a:pt x="403147" y="490900"/>
                </a:lnTo>
                <a:close/>
                <a:moveTo>
                  <a:pt x="245553" y="490900"/>
                </a:moveTo>
                <a:cubicBezTo>
                  <a:pt x="251822" y="499180"/>
                  <a:pt x="255601" y="509299"/>
                  <a:pt x="255601" y="520338"/>
                </a:cubicBezTo>
                <a:cubicBezTo>
                  <a:pt x="255601" y="531469"/>
                  <a:pt x="251822" y="541588"/>
                  <a:pt x="245553" y="549776"/>
                </a:cubicBezTo>
                <a:lnTo>
                  <a:pt x="275328" y="549776"/>
                </a:lnTo>
                <a:lnTo>
                  <a:pt x="275328" y="490900"/>
                </a:lnTo>
                <a:close/>
                <a:moveTo>
                  <a:pt x="98337" y="490900"/>
                </a:moveTo>
                <a:lnTo>
                  <a:pt x="98337" y="549776"/>
                </a:lnTo>
                <a:lnTo>
                  <a:pt x="167106" y="549776"/>
                </a:lnTo>
                <a:lnTo>
                  <a:pt x="206468" y="549776"/>
                </a:lnTo>
                <a:cubicBezTo>
                  <a:pt x="222692" y="549776"/>
                  <a:pt x="235966" y="536621"/>
                  <a:pt x="235966" y="520338"/>
                </a:cubicBezTo>
                <a:cubicBezTo>
                  <a:pt x="235966" y="504147"/>
                  <a:pt x="222692" y="490900"/>
                  <a:pt x="206468" y="490900"/>
                </a:cubicBezTo>
                <a:lnTo>
                  <a:pt x="167106" y="490900"/>
                </a:lnTo>
                <a:close/>
                <a:moveTo>
                  <a:pt x="314651" y="471306"/>
                </a:moveTo>
                <a:lnTo>
                  <a:pt x="403147" y="471306"/>
                </a:lnTo>
                <a:lnTo>
                  <a:pt x="442509" y="471306"/>
                </a:lnTo>
                <a:lnTo>
                  <a:pt x="531004" y="471306"/>
                </a:lnTo>
                <a:lnTo>
                  <a:pt x="531004" y="569462"/>
                </a:lnTo>
                <a:lnTo>
                  <a:pt x="442509" y="569462"/>
                </a:lnTo>
                <a:lnTo>
                  <a:pt x="403147" y="569462"/>
                </a:lnTo>
                <a:lnTo>
                  <a:pt x="314651" y="569462"/>
                </a:lnTo>
                <a:close/>
                <a:moveTo>
                  <a:pt x="78610" y="471306"/>
                </a:moveTo>
                <a:lnTo>
                  <a:pt x="167106" y="471306"/>
                </a:lnTo>
                <a:lnTo>
                  <a:pt x="206468" y="471306"/>
                </a:lnTo>
                <a:lnTo>
                  <a:pt x="294963" y="471306"/>
                </a:lnTo>
                <a:lnTo>
                  <a:pt x="294963" y="569462"/>
                </a:lnTo>
                <a:lnTo>
                  <a:pt x="206468" y="569462"/>
                </a:lnTo>
                <a:lnTo>
                  <a:pt x="167106" y="569462"/>
                </a:lnTo>
                <a:lnTo>
                  <a:pt x="78610" y="569462"/>
                </a:lnTo>
                <a:close/>
                <a:moveTo>
                  <a:pt x="442480" y="392767"/>
                </a:moveTo>
                <a:cubicBezTo>
                  <a:pt x="447917" y="392767"/>
                  <a:pt x="452324" y="397159"/>
                  <a:pt x="452324" y="402576"/>
                </a:cubicBezTo>
                <a:cubicBezTo>
                  <a:pt x="452324" y="407993"/>
                  <a:pt x="447917" y="412385"/>
                  <a:pt x="442480" y="412385"/>
                </a:cubicBezTo>
                <a:cubicBezTo>
                  <a:pt x="437043" y="412385"/>
                  <a:pt x="432636" y="407993"/>
                  <a:pt x="432636" y="402576"/>
                </a:cubicBezTo>
                <a:cubicBezTo>
                  <a:pt x="432636" y="397159"/>
                  <a:pt x="437043" y="392767"/>
                  <a:pt x="442480" y="392767"/>
                </a:cubicBezTo>
                <a:close/>
                <a:moveTo>
                  <a:pt x="206474" y="392767"/>
                </a:moveTo>
                <a:cubicBezTo>
                  <a:pt x="211930" y="392767"/>
                  <a:pt x="216353" y="397159"/>
                  <a:pt x="216353" y="402576"/>
                </a:cubicBezTo>
                <a:cubicBezTo>
                  <a:pt x="216353" y="407993"/>
                  <a:pt x="211930" y="412385"/>
                  <a:pt x="206474" y="412385"/>
                </a:cubicBezTo>
                <a:cubicBezTo>
                  <a:pt x="201018" y="412385"/>
                  <a:pt x="196595" y="407993"/>
                  <a:pt x="196595" y="402576"/>
                </a:cubicBezTo>
                <a:cubicBezTo>
                  <a:pt x="196595" y="397159"/>
                  <a:pt x="201018" y="392767"/>
                  <a:pt x="206474" y="392767"/>
                </a:cubicBezTo>
                <a:close/>
                <a:moveTo>
                  <a:pt x="481594" y="373071"/>
                </a:moveTo>
                <a:cubicBezTo>
                  <a:pt x="487863" y="381356"/>
                  <a:pt x="491642" y="391482"/>
                  <a:pt x="491642" y="402529"/>
                </a:cubicBezTo>
                <a:cubicBezTo>
                  <a:pt x="491642" y="413669"/>
                  <a:pt x="487863" y="423795"/>
                  <a:pt x="481594" y="431988"/>
                </a:cubicBezTo>
                <a:lnTo>
                  <a:pt x="511369" y="431988"/>
                </a:lnTo>
                <a:lnTo>
                  <a:pt x="511369" y="373071"/>
                </a:lnTo>
                <a:close/>
                <a:moveTo>
                  <a:pt x="334378" y="373071"/>
                </a:moveTo>
                <a:lnTo>
                  <a:pt x="334378" y="431988"/>
                </a:lnTo>
                <a:lnTo>
                  <a:pt x="403147" y="431988"/>
                </a:lnTo>
                <a:lnTo>
                  <a:pt x="442509" y="431988"/>
                </a:lnTo>
                <a:cubicBezTo>
                  <a:pt x="458733" y="431988"/>
                  <a:pt x="472007" y="418824"/>
                  <a:pt x="472007" y="402529"/>
                </a:cubicBezTo>
                <a:cubicBezTo>
                  <a:pt x="472007" y="386327"/>
                  <a:pt x="458733" y="373071"/>
                  <a:pt x="442509" y="373071"/>
                </a:cubicBezTo>
                <a:lnTo>
                  <a:pt x="403147" y="373071"/>
                </a:lnTo>
                <a:close/>
                <a:moveTo>
                  <a:pt x="245553" y="373071"/>
                </a:moveTo>
                <a:cubicBezTo>
                  <a:pt x="251822" y="381356"/>
                  <a:pt x="255601" y="391482"/>
                  <a:pt x="255601" y="402529"/>
                </a:cubicBezTo>
                <a:cubicBezTo>
                  <a:pt x="255601" y="413669"/>
                  <a:pt x="251822" y="423795"/>
                  <a:pt x="245553" y="431988"/>
                </a:cubicBezTo>
                <a:lnTo>
                  <a:pt x="275328" y="431988"/>
                </a:lnTo>
                <a:lnTo>
                  <a:pt x="275328" y="373071"/>
                </a:lnTo>
                <a:close/>
                <a:moveTo>
                  <a:pt x="98337" y="373071"/>
                </a:moveTo>
                <a:lnTo>
                  <a:pt x="98337" y="431988"/>
                </a:lnTo>
                <a:lnTo>
                  <a:pt x="167106" y="431988"/>
                </a:lnTo>
                <a:lnTo>
                  <a:pt x="206468" y="431988"/>
                </a:lnTo>
                <a:cubicBezTo>
                  <a:pt x="222692" y="431988"/>
                  <a:pt x="235966" y="418824"/>
                  <a:pt x="235966" y="402529"/>
                </a:cubicBezTo>
                <a:cubicBezTo>
                  <a:pt x="235966" y="386327"/>
                  <a:pt x="222692" y="373071"/>
                  <a:pt x="206468" y="373071"/>
                </a:cubicBezTo>
                <a:lnTo>
                  <a:pt x="167106" y="373071"/>
                </a:lnTo>
                <a:close/>
                <a:moveTo>
                  <a:pt x="550621" y="353462"/>
                </a:moveTo>
                <a:lnTo>
                  <a:pt x="570309" y="353462"/>
                </a:lnTo>
                <a:lnTo>
                  <a:pt x="570309" y="461451"/>
                </a:lnTo>
                <a:lnTo>
                  <a:pt x="570309" y="569533"/>
                </a:lnTo>
                <a:lnTo>
                  <a:pt x="550621" y="569533"/>
                </a:lnTo>
                <a:close/>
                <a:moveTo>
                  <a:pt x="314651" y="353462"/>
                </a:moveTo>
                <a:lnTo>
                  <a:pt x="403147" y="353462"/>
                </a:lnTo>
                <a:lnTo>
                  <a:pt x="442509" y="353462"/>
                </a:lnTo>
                <a:lnTo>
                  <a:pt x="531004" y="353462"/>
                </a:lnTo>
                <a:lnTo>
                  <a:pt x="531004" y="451689"/>
                </a:lnTo>
                <a:lnTo>
                  <a:pt x="442509" y="451689"/>
                </a:lnTo>
                <a:lnTo>
                  <a:pt x="403147" y="451689"/>
                </a:lnTo>
                <a:lnTo>
                  <a:pt x="314651" y="451689"/>
                </a:lnTo>
                <a:close/>
                <a:moveTo>
                  <a:pt x="78610" y="353462"/>
                </a:moveTo>
                <a:lnTo>
                  <a:pt x="167106" y="353462"/>
                </a:lnTo>
                <a:lnTo>
                  <a:pt x="206468" y="353462"/>
                </a:lnTo>
                <a:lnTo>
                  <a:pt x="294963" y="353462"/>
                </a:lnTo>
                <a:lnTo>
                  <a:pt x="294963" y="451689"/>
                </a:lnTo>
                <a:lnTo>
                  <a:pt x="206468" y="451689"/>
                </a:lnTo>
                <a:lnTo>
                  <a:pt x="167106" y="451689"/>
                </a:lnTo>
                <a:lnTo>
                  <a:pt x="78610" y="451689"/>
                </a:lnTo>
                <a:close/>
                <a:moveTo>
                  <a:pt x="39375" y="353462"/>
                </a:moveTo>
                <a:lnTo>
                  <a:pt x="58992" y="353462"/>
                </a:lnTo>
                <a:lnTo>
                  <a:pt x="58992" y="569463"/>
                </a:lnTo>
                <a:lnTo>
                  <a:pt x="39375" y="569463"/>
                </a:lnTo>
                <a:lnTo>
                  <a:pt x="39375" y="461416"/>
                </a:lnTo>
                <a:close/>
                <a:moveTo>
                  <a:pt x="19635" y="333849"/>
                </a:moveTo>
                <a:lnTo>
                  <a:pt x="19635" y="433718"/>
                </a:lnTo>
                <a:cubicBezTo>
                  <a:pt x="31066" y="437768"/>
                  <a:pt x="39363" y="448630"/>
                  <a:pt x="39363" y="461424"/>
                </a:cubicBezTo>
                <a:cubicBezTo>
                  <a:pt x="39363" y="474219"/>
                  <a:pt x="31066" y="485172"/>
                  <a:pt x="19635" y="489222"/>
                </a:cubicBezTo>
                <a:lnTo>
                  <a:pt x="19635" y="589091"/>
                </a:lnTo>
                <a:lnTo>
                  <a:pt x="589979" y="589091"/>
                </a:lnTo>
                <a:lnTo>
                  <a:pt x="589979" y="489222"/>
                </a:lnTo>
                <a:cubicBezTo>
                  <a:pt x="578548" y="485172"/>
                  <a:pt x="570344" y="474219"/>
                  <a:pt x="570344" y="461424"/>
                </a:cubicBezTo>
                <a:cubicBezTo>
                  <a:pt x="570344" y="448630"/>
                  <a:pt x="578548" y="437768"/>
                  <a:pt x="589979" y="433718"/>
                </a:cubicBezTo>
                <a:lnTo>
                  <a:pt x="589979" y="333849"/>
                </a:lnTo>
                <a:close/>
                <a:moveTo>
                  <a:pt x="58998" y="294546"/>
                </a:moveTo>
                <a:lnTo>
                  <a:pt x="58998" y="314151"/>
                </a:lnTo>
                <a:lnTo>
                  <a:pt x="550616" y="314151"/>
                </a:lnTo>
                <a:lnTo>
                  <a:pt x="550616" y="294546"/>
                </a:lnTo>
                <a:close/>
                <a:moveTo>
                  <a:pt x="442480" y="196313"/>
                </a:moveTo>
                <a:cubicBezTo>
                  <a:pt x="447917" y="196313"/>
                  <a:pt x="452324" y="200720"/>
                  <a:pt x="452324" y="206157"/>
                </a:cubicBezTo>
                <a:cubicBezTo>
                  <a:pt x="452324" y="211594"/>
                  <a:pt x="447917" y="216001"/>
                  <a:pt x="442480" y="216001"/>
                </a:cubicBezTo>
                <a:cubicBezTo>
                  <a:pt x="437043" y="216001"/>
                  <a:pt x="432636" y="211594"/>
                  <a:pt x="432636" y="206157"/>
                </a:cubicBezTo>
                <a:cubicBezTo>
                  <a:pt x="432636" y="200720"/>
                  <a:pt x="437043" y="196313"/>
                  <a:pt x="442480" y="196313"/>
                </a:cubicBezTo>
                <a:close/>
                <a:moveTo>
                  <a:pt x="206474" y="196313"/>
                </a:moveTo>
                <a:cubicBezTo>
                  <a:pt x="211930" y="196313"/>
                  <a:pt x="216353" y="200720"/>
                  <a:pt x="216353" y="206157"/>
                </a:cubicBezTo>
                <a:cubicBezTo>
                  <a:pt x="216353" y="211594"/>
                  <a:pt x="211930" y="216001"/>
                  <a:pt x="206474" y="216001"/>
                </a:cubicBezTo>
                <a:cubicBezTo>
                  <a:pt x="201018" y="216001"/>
                  <a:pt x="196595" y="211594"/>
                  <a:pt x="196595" y="206157"/>
                </a:cubicBezTo>
                <a:cubicBezTo>
                  <a:pt x="196595" y="200720"/>
                  <a:pt x="201018" y="196313"/>
                  <a:pt x="206474" y="196313"/>
                </a:cubicBezTo>
                <a:close/>
                <a:moveTo>
                  <a:pt x="481594" y="176748"/>
                </a:moveTo>
                <a:cubicBezTo>
                  <a:pt x="487863" y="184937"/>
                  <a:pt x="491642" y="195058"/>
                  <a:pt x="491642" y="206192"/>
                </a:cubicBezTo>
                <a:cubicBezTo>
                  <a:pt x="491642" y="217326"/>
                  <a:pt x="487863" y="227447"/>
                  <a:pt x="481594" y="235636"/>
                </a:cubicBezTo>
                <a:lnTo>
                  <a:pt x="511369" y="235636"/>
                </a:lnTo>
                <a:lnTo>
                  <a:pt x="511369" y="176748"/>
                </a:lnTo>
                <a:close/>
                <a:moveTo>
                  <a:pt x="334378" y="176748"/>
                </a:moveTo>
                <a:lnTo>
                  <a:pt x="334378" y="235636"/>
                </a:lnTo>
                <a:lnTo>
                  <a:pt x="403147" y="235636"/>
                </a:lnTo>
                <a:lnTo>
                  <a:pt x="442509" y="235636"/>
                </a:lnTo>
                <a:cubicBezTo>
                  <a:pt x="458733" y="235636"/>
                  <a:pt x="472007" y="222386"/>
                  <a:pt x="472007" y="206192"/>
                </a:cubicBezTo>
                <a:cubicBezTo>
                  <a:pt x="472007" y="189998"/>
                  <a:pt x="458733" y="176748"/>
                  <a:pt x="442509" y="176748"/>
                </a:cubicBezTo>
                <a:lnTo>
                  <a:pt x="403147" y="176748"/>
                </a:lnTo>
                <a:close/>
                <a:moveTo>
                  <a:pt x="245553" y="176748"/>
                </a:moveTo>
                <a:cubicBezTo>
                  <a:pt x="251822" y="184937"/>
                  <a:pt x="255601" y="195058"/>
                  <a:pt x="255601" y="206192"/>
                </a:cubicBezTo>
                <a:cubicBezTo>
                  <a:pt x="255601" y="217326"/>
                  <a:pt x="251822" y="227447"/>
                  <a:pt x="245553" y="235636"/>
                </a:cubicBezTo>
                <a:lnTo>
                  <a:pt x="275328" y="235636"/>
                </a:lnTo>
                <a:lnTo>
                  <a:pt x="275328" y="176748"/>
                </a:lnTo>
                <a:close/>
                <a:moveTo>
                  <a:pt x="98337" y="176748"/>
                </a:moveTo>
                <a:lnTo>
                  <a:pt x="98337" y="235636"/>
                </a:lnTo>
                <a:lnTo>
                  <a:pt x="167106" y="235636"/>
                </a:lnTo>
                <a:lnTo>
                  <a:pt x="206468" y="235636"/>
                </a:lnTo>
                <a:cubicBezTo>
                  <a:pt x="222692" y="235636"/>
                  <a:pt x="235966" y="222386"/>
                  <a:pt x="235966" y="206192"/>
                </a:cubicBezTo>
                <a:cubicBezTo>
                  <a:pt x="235966" y="189998"/>
                  <a:pt x="222692" y="176748"/>
                  <a:pt x="206468" y="176748"/>
                </a:cubicBezTo>
                <a:lnTo>
                  <a:pt x="167106" y="176748"/>
                </a:lnTo>
                <a:close/>
                <a:moveTo>
                  <a:pt x="314651" y="157149"/>
                </a:moveTo>
                <a:lnTo>
                  <a:pt x="403147" y="157149"/>
                </a:lnTo>
                <a:lnTo>
                  <a:pt x="442509" y="157149"/>
                </a:lnTo>
                <a:lnTo>
                  <a:pt x="531004" y="157149"/>
                </a:lnTo>
                <a:lnTo>
                  <a:pt x="531004" y="255235"/>
                </a:lnTo>
                <a:lnTo>
                  <a:pt x="442509" y="255235"/>
                </a:lnTo>
                <a:lnTo>
                  <a:pt x="403147" y="255235"/>
                </a:lnTo>
                <a:lnTo>
                  <a:pt x="314651" y="255235"/>
                </a:lnTo>
                <a:close/>
                <a:moveTo>
                  <a:pt x="78610" y="157149"/>
                </a:moveTo>
                <a:lnTo>
                  <a:pt x="167106" y="157149"/>
                </a:lnTo>
                <a:lnTo>
                  <a:pt x="206468" y="157149"/>
                </a:lnTo>
                <a:lnTo>
                  <a:pt x="294963" y="157149"/>
                </a:lnTo>
                <a:lnTo>
                  <a:pt x="294963" y="255235"/>
                </a:lnTo>
                <a:lnTo>
                  <a:pt x="206468" y="255235"/>
                </a:lnTo>
                <a:lnTo>
                  <a:pt x="167106" y="255235"/>
                </a:lnTo>
                <a:lnTo>
                  <a:pt x="78610" y="255235"/>
                </a:lnTo>
                <a:close/>
                <a:moveTo>
                  <a:pt x="442480" y="78539"/>
                </a:moveTo>
                <a:cubicBezTo>
                  <a:pt x="447917" y="78539"/>
                  <a:pt x="452324" y="82946"/>
                  <a:pt x="452324" y="88383"/>
                </a:cubicBezTo>
                <a:cubicBezTo>
                  <a:pt x="452324" y="93820"/>
                  <a:pt x="447917" y="98227"/>
                  <a:pt x="442480" y="98227"/>
                </a:cubicBezTo>
                <a:cubicBezTo>
                  <a:pt x="437043" y="98227"/>
                  <a:pt x="432636" y="93820"/>
                  <a:pt x="432636" y="88383"/>
                </a:cubicBezTo>
                <a:cubicBezTo>
                  <a:pt x="432636" y="82946"/>
                  <a:pt x="437043" y="78539"/>
                  <a:pt x="442480" y="78539"/>
                </a:cubicBezTo>
                <a:close/>
                <a:moveTo>
                  <a:pt x="206474" y="78539"/>
                </a:moveTo>
                <a:cubicBezTo>
                  <a:pt x="211930" y="78539"/>
                  <a:pt x="216353" y="82946"/>
                  <a:pt x="216353" y="88383"/>
                </a:cubicBezTo>
                <a:cubicBezTo>
                  <a:pt x="216353" y="93820"/>
                  <a:pt x="211930" y="98227"/>
                  <a:pt x="206474" y="98227"/>
                </a:cubicBezTo>
                <a:cubicBezTo>
                  <a:pt x="201018" y="98227"/>
                  <a:pt x="196595" y="93820"/>
                  <a:pt x="196595" y="88383"/>
                </a:cubicBezTo>
                <a:cubicBezTo>
                  <a:pt x="196595" y="82946"/>
                  <a:pt x="201018" y="78539"/>
                  <a:pt x="206474" y="78539"/>
                </a:cubicBezTo>
                <a:close/>
                <a:moveTo>
                  <a:pt x="481594" y="58918"/>
                </a:moveTo>
                <a:cubicBezTo>
                  <a:pt x="487863" y="67113"/>
                  <a:pt x="491642" y="77241"/>
                  <a:pt x="491642" y="88383"/>
                </a:cubicBezTo>
                <a:cubicBezTo>
                  <a:pt x="491642" y="99525"/>
                  <a:pt x="487863" y="109653"/>
                  <a:pt x="481594" y="117848"/>
                </a:cubicBezTo>
                <a:lnTo>
                  <a:pt x="511369" y="117848"/>
                </a:lnTo>
                <a:lnTo>
                  <a:pt x="511369" y="58918"/>
                </a:lnTo>
                <a:close/>
                <a:moveTo>
                  <a:pt x="334378" y="58918"/>
                </a:moveTo>
                <a:lnTo>
                  <a:pt x="334378" y="117848"/>
                </a:lnTo>
                <a:lnTo>
                  <a:pt x="403147" y="117848"/>
                </a:lnTo>
                <a:lnTo>
                  <a:pt x="442509" y="117848"/>
                </a:lnTo>
                <a:cubicBezTo>
                  <a:pt x="458733" y="117848"/>
                  <a:pt x="472007" y="104589"/>
                  <a:pt x="472007" y="88383"/>
                </a:cubicBezTo>
                <a:cubicBezTo>
                  <a:pt x="472007" y="72177"/>
                  <a:pt x="458733" y="58918"/>
                  <a:pt x="442509" y="58918"/>
                </a:cubicBezTo>
                <a:lnTo>
                  <a:pt x="403147" y="58918"/>
                </a:lnTo>
                <a:close/>
                <a:moveTo>
                  <a:pt x="245553" y="58918"/>
                </a:moveTo>
                <a:cubicBezTo>
                  <a:pt x="251822" y="67113"/>
                  <a:pt x="255601" y="77241"/>
                  <a:pt x="255601" y="88383"/>
                </a:cubicBezTo>
                <a:cubicBezTo>
                  <a:pt x="255601" y="99525"/>
                  <a:pt x="251822" y="109653"/>
                  <a:pt x="245553" y="117848"/>
                </a:cubicBezTo>
                <a:lnTo>
                  <a:pt x="275328" y="117848"/>
                </a:lnTo>
                <a:lnTo>
                  <a:pt x="275328" y="58918"/>
                </a:lnTo>
                <a:close/>
                <a:moveTo>
                  <a:pt x="98337" y="58918"/>
                </a:moveTo>
                <a:lnTo>
                  <a:pt x="98337" y="117848"/>
                </a:lnTo>
                <a:lnTo>
                  <a:pt x="167106" y="117848"/>
                </a:lnTo>
                <a:lnTo>
                  <a:pt x="206468" y="117848"/>
                </a:lnTo>
                <a:cubicBezTo>
                  <a:pt x="222692" y="117848"/>
                  <a:pt x="235966" y="104589"/>
                  <a:pt x="235966" y="88383"/>
                </a:cubicBezTo>
                <a:cubicBezTo>
                  <a:pt x="235966" y="72177"/>
                  <a:pt x="222692" y="58918"/>
                  <a:pt x="206468" y="58918"/>
                </a:cubicBezTo>
                <a:lnTo>
                  <a:pt x="167106" y="58918"/>
                </a:lnTo>
                <a:close/>
                <a:moveTo>
                  <a:pt x="550621" y="39305"/>
                </a:moveTo>
                <a:lnTo>
                  <a:pt x="570309" y="39305"/>
                </a:lnTo>
                <a:lnTo>
                  <a:pt x="570309" y="147270"/>
                </a:lnTo>
                <a:lnTo>
                  <a:pt x="570309" y="255235"/>
                </a:lnTo>
                <a:lnTo>
                  <a:pt x="550621" y="255235"/>
                </a:lnTo>
                <a:close/>
                <a:moveTo>
                  <a:pt x="314651" y="39305"/>
                </a:moveTo>
                <a:lnTo>
                  <a:pt x="403147" y="39305"/>
                </a:lnTo>
                <a:lnTo>
                  <a:pt x="442509" y="39305"/>
                </a:lnTo>
                <a:lnTo>
                  <a:pt x="531004" y="39305"/>
                </a:lnTo>
                <a:lnTo>
                  <a:pt x="531004" y="137461"/>
                </a:lnTo>
                <a:lnTo>
                  <a:pt x="442509" y="137461"/>
                </a:lnTo>
                <a:lnTo>
                  <a:pt x="403147" y="137461"/>
                </a:lnTo>
                <a:lnTo>
                  <a:pt x="314651" y="137461"/>
                </a:lnTo>
                <a:close/>
                <a:moveTo>
                  <a:pt x="78610" y="39305"/>
                </a:moveTo>
                <a:lnTo>
                  <a:pt x="167106" y="39305"/>
                </a:lnTo>
                <a:lnTo>
                  <a:pt x="206468" y="39305"/>
                </a:lnTo>
                <a:lnTo>
                  <a:pt x="294963" y="39305"/>
                </a:lnTo>
                <a:lnTo>
                  <a:pt x="294963" y="137461"/>
                </a:lnTo>
                <a:lnTo>
                  <a:pt x="206468" y="137461"/>
                </a:lnTo>
                <a:lnTo>
                  <a:pt x="167106" y="137461"/>
                </a:lnTo>
                <a:lnTo>
                  <a:pt x="78610" y="137461"/>
                </a:lnTo>
                <a:close/>
                <a:moveTo>
                  <a:pt x="39375" y="39305"/>
                </a:moveTo>
                <a:lnTo>
                  <a:pt x="58992" y="39305"/>
                </a:lnTo>
                <a:lnTo>
                  <a:pt x="58992" y="255235"/>
                </a:lnTo>
                <a:lnTo>
                  <a:pt x="39375" y="255235"/>
                </a:lnTo>
                <a:lnTo>
                  <a:pt x="39375" y="147270"/>
                </a:lnTo>
                <a:close/>
                <a:moveTo>
                  <a:pt x="19635" y="19606"/>
                </a:moveTo>
                <a:lnTo>
                  <a:pt x="19635" y="119475"/>
                </a:lnTo>
                <a:cubicBezTo>
                  <a:pt x="31066" y="123525"/>
                  <a:pt x="39363" y="134479"/>
                  <a:pt x="39363" y="147273"/>
                </a:cubicBezTo>
                <a:cubicBezTo>
                  <a:pt x="39363" y="160067"/>
                  <a:pt x="31066" y="171021"/>
                  <a:pt x="19635" y="175071"/>
                </a:cubicBezTo>
                <a:lnTo>
                  <a:pt x="19635" y="274940"/>
                </a:lnTo>
                <a:lnTo>
                  <a:pt x="589979" y="274940"/>
                </a:lnTo>
                <a:lnTo>
                  <a:pt x="589979" y="175071"/>
                </a:lnTo>
                <a:cubicBezTo>
                  <a:pt x="578548" y="171021"/>
                  <a:pt x="570344" y="160067"/>
                  <a:pt x="570344" y="147273"/>
                </a:cubicBezTo>
                <a:cubicBezTo>
                  <a:pt x="570344" y="134479"/>
                  <a:pt x="578548" y="123525"/>
                  <a:pt x="589979" y="119475"/>
                </a:cubicBezTo>
                <a:lnTo>
                  <a:pt x="589979" y="19606"/>
                </a:lnTo>
                <a:close/>
                <a:moveTo>
                  <a:pt x="0" y="0"/>
                </a:moveTo>
                <a:lnTo>
                  <a:pt x="609614" y="0"/>
                </a:lnTo>
                <a:lnTo>
                  <a:pt x="609614" y="137424"/>
                </a:lnTo>
                <a:lnTo>
                  <a:pt x="599843" y="137424"/>
                </a:lnTo>
                <a:cubicBezTo>
                  <a:pt x="594404" y="137424"/>
                  <a:pt x="589979" y="141842"/>
                  <a:pt x="589979" y="147273"/>
                </a:cubicBezTo>
                <a:cubicBezTo>
                  <a:pt x="589979" y="152704"/>
                  <a:pt x="594404" y="157122"/>
                  <a:pt x="599843" y="157122"/>
                </a:cubicBezTo>
                <a:lnTo>
                  <a:pt x="609614" y="157122"/>
                </a:lnTo>
                <a:lnTo>
                  <a:pt x="609614" y="294546"/>
                </a:lnTo>
                <a:lnTo>
                  <a:pt x="570344" y="294546"/>
                </a:lnTo>
                <a:lnTo>
                  <a:pt x="570344" y="314151"/>
                </a:lnTo>
                <a:lnTo>
                  <a:pt x="609614" y="314151"/>
                </a:lnTo>
                <a:lnTo>
                  <a:pt x="609614" y="451667"/>
                </a:lnTo>
                <a:lnTo>
                  <a:pt x="599843" y="451667"/>
                </a:lnTo>
                <a:cubicBezTo>
                  <a:pt x="594404" y="451667"/>
                  <a:pt x="589979" y="456086"/>
                  <a:pt x="589979" y="461424"/>
                </a:cubicBezTo>
                <a:cubicBezTo>
                  <a:pt x="589979" y="466855"/>
                  <a:pt x="594404" y="471273"/>
                  <a:pt x="599843" y="471273"/>
                </a:cubicBezTo>
                <a:lnTo>
                  <a:pt x="609614" y="471273"/>
                </a:lnTo>
                <a:lnTo>
                  <a:pt x="609614" y="608697"/>
                </a:lnTo>
                <a:lnTo>
                  <a:pt x="0" y="608697"/>
                </a:lnTo>
                <a:lnTo>
                  <a:pt x="0" y="471273"/>
                </a:lnTo>
                <a:lnTo>
                  <a:pt x="9864" y="471273"/>
                </a:lnTo>
                <a:cubicBezTo>
                  <a:pt x="15303" y="471273"/>
                  <a:pt x="19635" y="466855"/>
                  <a:pt x="19635" y="461424"/>
                </a:cubicBezTo>
                <a:cubicBezTo>
                  <a:pt x="19635" y="456086"/>
                  <a:pt x="15303" y="451667"/>
                  <a:pt x="9864" y="451667"/>
                </a:cubicBezTo>
                <a:lnTo>
                  <a:pt x="0" y="451667"/>
                </a:lnTo>
                <a:lnTo>
                  <a:pt x="0" y="314151"/>
                </a:lnTo>
                <a:lnTo>
                  <a:pt x="39363" y="314151"/>
                </a:lnTo>
                <a:lnTo>
                  <a:pt x="39363" y="294546"/>
                </a:lnTo>
                <a:lnTo>
                  <a:pt x="0" y="294546"/>
                </a:lnTo>
                <a:lnTo>
                  <a:pt x="0" y="157122"/>
                </a:lnTo>
                <a:lnTo>
                  <a:pt x="9864" y="157122"/>
                </a:lnTo>
                <a:cubicBezTo>
                  <a:pt x="15303" y="157122"/>
                  <a:pt x="19635" y="152704"/>
                  <a:pt x="19635" y="147273"/>
                </a:cubicBezTo>
                <a:cubicBezTo>
                  <a:pt x="19635" y="141842"/>
                  <a:pt x="15303" y="137424"/>
                  <a:pt x="9864" y="137424"/>
                </a:cubicBezTo>
                <a:lnTo>
                  <a:pt x="0" y="137424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914112"/>
            <a:endParaRPr lang="zh-CN" altLang="en-US" sz="1799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4" name="矩形 11"/>
          <p:cNvSpPr/>
          <p:nvPr/>
        </p:nvSpPr>
        <p:spPr>
          <a:xfrm>
            <a:off x="7862161" y="4863480"/>
            <a:ext cx="579873" cy="24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lang="en-US" sz="1399" b="1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16</a:t>
            </a:r>
            <a:r>
              <a:rPr lang="zh-CN" altLang="en-US" sz="1399" b="1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柜</a:t>
            </a:r>
            <a:endParaRPr sz="1399" b="1" kern="0" dirty="0">
              <a:solidFill>
                <a:srgbClr val="C7000B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" name="矩形 11"/>
          <p:cNvSpPr/>
          <p:nvPr/>
        </p:nvSpPr>
        <p:spPr>
          <a:xfrm>
            <a:off x="7910013" y="5622745"/>
            <a:ext cx="499587" cy="24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5487" tIns="15487" rIns="15487" bIns="15487" numCol="1" anchor="t">
            <a:spAutoFit/>
          </a:bodyPr>
          <a:lstStyle>
            <a:lvl1pPr defTabSz="1220811">
              <a:defRPr sz="1400" b="0">
                <a:latin typeface="Huawei Sans"/>
                <a:ea typeface="Huawei Sans"/>
                <a:cs typeface="Huawei Sans"/>
                <a:sym typeface="Huawei Sans"/>
              </a:defRPr>
            </a:lvl1pPr>
          </a:lstStyle>
          <a:p>
            <a:pPr algn="ctr" hangingPunct="0">
              <a:defRPr/>
            </a:pPr>
            <a:r>
              <a:rPr lang="en-US" sz="1399" b="1" kern="0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86</a:t>
            </a:r>
            <a:r>
              <a:rPr lang="zh-CN" altLang="en-US" sz="1399" b="1" kern="0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柜</a:t>
            </a:r>
            <a:endParaRPr sz="1399" b="1" kern="0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6" name="组合 103"/>
          <p:cNvGrpSpPr/>
          <p:nvPr/>
        </p:nvGrpSpPr>
        <p:grpSpPr>
          <a:xfrm flipV="1">
            <a:off x="8948721" y="2899151"/>
            <a:ext cx="300130" cy="199439"/>
            <a:chOff x="7746386" y="2931576"/>
            <a:chExt cx="431750" cy="234764"/>
          </a:xfrm>
          <a:solidFill>
            <a:schemeClr val="bg1">
              <a:lumMod val="60000"/>
              <a:lumOff val="40000"/>
            </a:schemeClr>
          </a:solidFill>
        </p:grpSpPr>
        <p:sp>
          <p:nvSpPr>
            <p:cNvPr id="87" name="Freeform 11"/>
            <p:cNvSpPr/>
            <p:nvPr/>
          </p:nvSpPr>
          <p:spPr bwMode="auto">
            <a:xfrm rot="10800000" flipH="1">
              <a:off x="8020706" y="2931576"/>
              <a:ext cx="157430" cy="234764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0"/>
                </a:cxn>
                <a:cxn ang="0">
                  <a:pos x="158" y="78"/>
                </a:cxn>
                <a:cxn ang="0">
                  <a:pos x="158" y="111"/>
                </a:cxn>
                <a:cxn ang="0">
                  <a:pos x="0" y="189"/>
                </a:cxn>
                <a:cxn ang="0">
                  <a:pos x="0" y="152"/>
                </a:cxn>
                <a:cxn ang="0">
                  <a:pos x="114" y="95"/>
                </a:cxn>
                <a:cxn ang="0">
                  <a:pos x="0" y="38"/>
                </a:cxn>
              </a:cxnLst>
              <a:rect l="0" t="0" r="r" b="b"/>
              <a:pathLst>
                <a:path w="158" h="189">
                  <a:moveTo>
                    <a:pt x="0" y="38"/>
                  </a:moveTo>
                  <a:lnTo>
                    <a:pt x="0" y="0"/>
                  </a:lnTo>
                  <a:lnTo>
                    <a:pt x="158" y="78"/>
                  </a:lnTo>
                  <a:lnTo>
                    <a:pt x="158" y="111"/>
                  </a:lnTo>
                  <a:lnTo>
                    <a:pt x="0" y="189"/>
                  </a:lnTo>
                  <a:lnTo>
                    <a:pt x="0" y="152"/>
                  </a:lnTo>
                  <a:lnTo>
                    <a:pt x="114" y="95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txBody>
            <a:bodyPr wrap="square" lIns="16839" tIns="8420" rIns="16839" bIns="8420" anchor="ctr" anchorCtr="0">
              <a:noAutofit/>
            </a:bodyPr>
            <a:lstStyle/>
            <a:p>
              <a:pPr marL="0" lvl="4" indent="-228509" algn="ctr" defTabSz="914400" eaLnBrk="0" fontAlgn="ctr" hangingPunct="0">
                <a:lnSpc>
                  <a:spcPct val="120000"/>
                </a:lnSpc>
                <a:spcBef>
                  <a:spcPts val="1135"/>
                </a:spcBef>
                <a:buClr>
                  <a:srgbClr val="CC9900"/>
                </a:buClr>
                <a:buSzPct val="60000"/>
                <a:buFont typeface="Wingdings" panose="05000000000000000000" pitchFamily="2" charset="2"/>
                <a:buChar char="n"/>
                <a:defRPr/>
              </a:pPr>
              <a:endParaRPr lang="zh-CN" altLang="en-US" sz="700" b="1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11"/>
            <p:cNvSpPr/>
            <p:nvPr/>
          </p:nvSpPr>
          <p:spPr bwMode="auto">
            <a:xfrm rot="10800000" flipH="1">
              <a:off x="7746386" y="2931576"/>
              <a:ext cx="157430" cy="234764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0"/>
                </a:cxn>
                <a:cxn ang="0">
                  <a:pos x="158" y="78"/>
                </a:cxn>
                <a:cxn ang="0">
                  <a:pos x="158" y="111"/>
                </a:cxn>
                <a:cxn ang="0">
                  <a:pos x="0" y="189"/>
                </a:cxn>
                <a:cxn ang="0">
                  <a:pos x="0" y="152"/>
                </a:cxn>
                <a:cxn ang="0">
                  <a:pos x="114" y="95"/>
                </a:cxn>
                <a:cxn ang="0">
                  <a:pos x="0" y="38"/>
                </a:cxn>
              </a:cxnLst>
              <a:rect l="0" t="0" r="r" b="b"/>
              <a:pathLst>
                <a:path w="158" h="189">
                  <a:moveTo>
                    <a:pt x="0" y="38"/>
                  </a:moveTo>
                  <a:lnTo>
                    <a:pt x="0" y="0"/>
                  </a:lnTo>
                  <a:lnTo>
                    <a:pt x="158" y="78"/>
                  </a:lnTo>
                  <a:lnTo>
                    <a:pt x="158" y="111"/>
                  </a:lnTo>
                  <a:lnTo>
                    <a:pt x="0" y="189"/>
                  </a:lnTo>
                  <a:lnTo>
                    <a:pt x="0" y="152"/>
                  </a:lnTo>
                  <a:lnTo>
                    <a:pt x="114" y="95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p:spPr>
          <p:txBody>
            <a:bodyPr wrap="square" lIns="16839" tIns="8420" rIns="16839" bIns="8420" anchor="ctr" anchorCtr="0">
              <a:noAutofit/>
            </a:bodyPr>
            <a:lstStyle/>
            <a:p>
              <a:pPr marL="0" lvl="4" indent="-228509" algn="ctr" defTabSz="914400" eaLnBrk="0" fontAlgn="ctr" hangingPunct="0">
                <a:lnSpc>
                  <a:spcPct val="120000"/>
                </a:lnSpc>
                <a:spcBef>
                  <a:spcPts val="1135"/>
                </a:spcBef>
                <a:buClr>
                  <a:srgbClr val="CC9900"/>
                </a:buClr>
                <a:buSzPct val="60000"/>
                <a:buFont typeface="Wingdings" panose="05000000000000000000" pitchFamily="2" charset="2"/>
                <a:buChar char="n"/>
                <a:defRPr/>
              </a:pPr>
              <a:endParaRPr lang="zh-CN" altLang="en-US" sz="700" b="1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1" name="TextBox 60"/>
          <p:cNvSpPr txBox="1"/>
          <p:nvPr/>
        </p:nvSpPr>
        <p:spPr>
          <a:xfrm>
            <a:off x="7071317" y="1433550"/>
            <a:ext cx="3312380" cy="39970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en-US" altLang="zh-CN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Atlas 900 AI</a:t>
            </a:r>
            <a:r>
              <a:rPr lang="zh-CN" altLang="en-US" sz="20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rPr>
              <a:t>集群</a:t>
            </a:r>
          </a:p>
        </p:txBody>
      </p:sp>
      <p:sp>
        <p:nvSpPr>
          <p:cNvPr id="92" name="TextBox 60"/>
          <p:cNvSpPr txBox="1"/>
          <p:nvPr/>
        </p:nvSpPr>
        <p:spPr>
          <a:xfrm>
            <a:off x="7071317" y="1769064"/>
            <a:ext cx="3312380" cy="399709"/>
          </a:xfrm>
          <a:prstGeom prst="rect">
            <a:avLst/>
          </a:prstGeom>
          <a:noFill/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lIns="16846" tIns="8423" rIns="16846" bIns="8423" anchor="ctr"/>
          <a:lstStyle>
            <a:defPPr>
              <a:defRPr lang="zh-CN"/>
            </a:defPPr>
            <a:lvl1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 b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400">
              <a:defRPr/>
            </a:pPr>
            <a:r>
              <a:rPr lang="zh-CN" altLang="en-US" sz="1400" b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业界首个全液冷</a:t>
            </a:r>
            <a:r>
              <a:rPr lang="en-US" altLang="zh-CN" sz="1400" b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sz="1400" b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集群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7395467" y="2199996"/>
            <a:ext cx="266407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32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主流场景性能持续领先，单卡支持</a:t>
            </a:r>
            <a:r>
              <a:rPr kumimoji="1" lang="en-US" altLang="zh-CN" dirty="0">
                <a:latin typeface="+mj-lt"/>
                <a:ea typeface="+mj-ea"/>
                <a:cs typeface="+mn-ea"/>
                <a:sym typeface="+mn-lt"/>
              </a:rPr>
              <a:t>80</a:t>
            </a:r>
            <a: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  <a:t>路全高清视频实时分析</a:t>
            </a:r>
            <a:br>
              <a:rPr kumimoji="1" lang="zh-CN" altLang="en-US" dirty="0">
                <a:latin typeface="+mj-lt"/>
                <a:ea typeface="+mj-ea"/>
                <a:cs typeface="+mn-ea"/>
                <a:sym typeface="+mn-lt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076" y="3823192"/>
            <a:ext cx="10744344" cy="2475117"/>
          </a:xfrm>
          <a:prstGeom prst="rect">
            <a:avLst/>
          </a:prstGeom>
          <a:solidFill>
            <a:sysClr val="window" lastClr="FFFFFF">
              <a:lumMod val="95000"/>
              <a:alpha val="38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27075" y="1163964"/>
            <a:ext cx="10742613" cy="2667697"/>
          </a:xfrm>
          <a:prstGeom prst="rect">
            <a:avLst/>
          </a:prstGeom>
          <a:solidFill>
            <a:sysClr val="window" lastClr="FFFFFF">
              <a:lumMod val="85000"/>
              <a:alpha val="5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37945" y="1366606"/>
            <a:ext cx="9498405" cy="2470144"/>
            <a:chOff x="1937945" y="1376131"/>
            <a:chExt cx="9498405" cy="2470144"/>
          </a:xfrm>
        </p:grpSpPr>
        <p:grpSp>
          <p:nvGrpSpPr>
            <p:cNvPr id="6" name="成组"/>
            <p:cNvGrpSpPr/>
            <p:nvPr/>
          </p:nvGrpSpPr>
          <p:grpSpPr>
            <a:xfrm>
              <a:off x="1937945" y="1758138"/>
              <a:ext cx="7126297" cy="1497019"/>
              <a:chOff x="-589102" y="-28783"/>
              <a:chExt cx="25521962" cy="4423258"/>
            </a:xfrm>
          </p:grpSpPr>
          <p:sp>
            <p:nvSpPr>
              <p:cNvPr id="47" name="线条"/>
              <p:cNvSpPr/>
              <p:nvPr/>
            </p:nvSpPr>
            <p:spPr>
              <a:xfrm>
                <a:off x="1615226" y="4073521"/>
                <a:ext cx="23317634" cy="1"/>
              </a:xfrm>
              <a:prstGeom prst="line">
                <a:avLst/>
              </a:prstGeom>
              <a:noFill/>
              <a:ln w="25400" cap="flat">
                <a:solidFill>
                  <a:srgbClr val="6C6C6C">
                    <a:alpha val="62071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945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矩形 12"/>
              <p:cNvSpPr txBox="1"/>
              <p:nvPr/>
            </p:nvSpPr>
            <p:spPr>
              <a:xfrm>
                <a:off x="665150" y="1790293"/>
                <a:ext cx="723363" cy="785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2700" tIns="12700" rIns="12700" bIns="12700" numCol="1" anchor="t">
                <a:spAutoFit/>
              </a:bodyPr>
              <a:lstStyle>
                <a:lvl1pPr defTabSz="3248295">
                  <a:lnSpc>
                    <a:spcPct val="130000"/>
                  </a:lnSpc>
                  <a:defRPr sz="3000" b="0">
                    <a:solidFill>
                      <a:srgbClr val="C3C2C4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hangingPunct="0"/>
                <a:r>
                  <a:rPr sz="1200" kern="0" dirty="0">
                    <a:solidFill>
                      <a:srgbClr val="1D1D1A"/>
                    </a:solidFill>
                    <a:latin typeface="+mn-lt"/>
                    <a:ea typeface="+mn-ea"/>
                    <a:cs typeface="+mn-ea"/>
                    <a:sym typeface="+mn-lt"/>
                  </a:rPr>
                  <a:t>1X</a:t>
                </a:r>
              </a:p>
            </p:txBody>
          </p:sp>
          <p:sp>
            <p:nvSpPr>
              <p:cNvPr id="49" name="矩形 13"/>
              <p:cNvSpPr txBox="1"/>
              <p:nvPr/>
            </p:nvSpPr>
            <p:spPr>
              <a:xfrm>
                <a:off x="665150" y="3609367"/>
                <a:ext cx="723363" cy="785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2700" tIns="12700" rIns="12700" bIns="12700" numCol="1" anchor="t">
                <a:spAutoFit/>
              </a:bodyPr>
              <a:lstStyle>
                <a:lvl1pPr defTabSz="3248295">
                  <a:lnSpc>
                    <a:spcPct val="130000"/>
                  </a:lnSpc>
                  <a:defRPr sz="3000" b="0">
                    <a:solidFill>
                      <a:srgbClr val="C3C2C4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hangingPunct="0"/>
                <a:r>
                  <a:rPr sz="1200" kern="0" dirty="0">
                    <a:solidFill>
                      <a:srgbClr val="1D1D1A"/>
                    </a:solidFill>
                    <a:latin typeface="+mn-lt"/>
                    <a:ea typeface="+mn-ea"/>
                    <a:cs typeface="+mn-ea"/>
                    <a:sym typeface="+mn-lt"/>
                  </a:rPr>
                  <a:t>0X</a:t>
                </a:r>
              </a:p>
            </p:txBody>
          </p:sp>
          <p:sp>
            <p:nvSpPr>
              <p:cNvPr id="50" name="矩形 14"/>
              <p:cNvSpPr txBox="1"/>
              <p:nvPr/>
            </p:nvSpPr>
            <p:spPr>
              <a:xfrm>
                <a:off x="665150" y="-28783"/>
                <a:ext cx="723363" cy="785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2700" tIns="12700" rIns="12700" bIns="12700" numCol="1" anchor="t">
                <a:spAutoFit/>
              </a:bodyPr>
              <a:lstStyle>
                <a:lvl1pPr defTabSz="3248295">
                  <a:lnSpc>
                    <a:spcPct val="130000"/>
                  </a:lnSpc>
                  <a:defRPr sz="3000" b="0">
                    <a:solidFill>
                      <a:srgbClr val="C3C2C4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hangingPunct="0"/>
                <a:r>
                  <a:rPr sz="1200" kern="0" dirty="0">
                    <a:solidFill>
                      <a:srgbClr val="1D1D1A"/>
                    </a:solidFill>
                    <a:latin typeface="+mn-lt"/>
                    <a:ea typeface="+mn-ea"/>
                    <a:cs typeface="+mn-ea"/>
                    <a:sym typeface="+mn-lt"/>
                  </a:rPr>
                  <a:t>2X</a:t>
                </a:r>
              </a:p>
            </p:txBody>
          </p:sp>
          <p:sp>
            <p:nvSpPr>
              <p:cNvPr id="51" name="矩形 34"/>
              <p:cNvSpPr txBox="1"/>
              <p:nvPr/>
            </p:nvSpPr>
            <p:spPr>
              <a:xfrm>
                <a:off x="-589102" y="1317832"/>
                <a:ext cx="951622" cy="14256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vert="eaVert" wrap="none" lIns="12700" tIns="12700" rIns="12700" bIns="12700" numCol="1" anchor="t">
                <a:spAutoFit/>
              </a:bodyPr>
              <a:lstStyle>
                <a:lvl1pPr defTabSz="3248295">
                  <a:lnSpc>
                    <a:spcPct val="130000"/>
                  </a:lnSpc>
                  <a:defRPr sz="2600" b="0">
                    <a:solidFill>
                      <a:srgbClr val="C3C2C4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hangingPunct="0"/>
                <a:r>
                  <a:rPr sz="1200" b="1" kern="0" dirty="0" err="1">
                    <a:solidFill>
                      <a:srgbClr val="1D1D1A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  <a:cs typeface="+mn-ea"/>
                    <a:sym typeface="+mn-lt"/>
                  </a:rPr>
                  <a:t>吞吐量</a:t>
                </a:r>
                <a:endParaRPr sz="1200" b="1" kern="0" dirty="0">
                  <a:solidFill>
                    <a:srgbClr val="1D1D1A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成组"/>
            <p:cNvGrpSpPr/>
            <p:nvPr/>
          </p:nvGrpSpPr>
          <p:grpSpPr>
            <a:xfrm>
              <a:off x="2803196" y="1914329"/>
              <a:ext cx="761577" cy="1233332"/>
              <a:chOff x="0" y="-115132"/>
              <a:chExt cx="2727492" cy="3644132"/>
            </a:xfrm>
          </p:grpSpPr>
          <p:sp>
            <p:nvSpPr>
              <p:cNvPr id="44" name="矩形"/>
              <p:cNvSpPr/>
              <p:nvPr/>
            </p:nvSpPr>
            <p:spPr>
              <a:xfrm>
                <a:off x="0" y="1660774"/>
                <a:ext cx="708061" cy="1868226"/>
              </a:xfrm>
              <a:prstGeom prst="rect">
                <a:avLst/>
              </a:prstGeom>
              <a:solidFill>
                <a:srgbClr val="6C6C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00A89D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945" kern="0" dirty="0">
                  <a:solidFill>
                    <a:srgbClr val="00A89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矩形"/>
              <p:cNvSpPr/>
              <p:nvPr/>
            </p:nvSpPr>
            <p:spPr>
              <a:xfrm>
                <a:off x="1759543" y="771600"/>
                <a:ext cx="708060" cy="2757400"/>
              </a:xfrm>
              <a:prstGeom prst="rect">
                <a:avLst/>
              </a:prstGeom>
              <a:gradFill flip="none" rotWithShape="1">
                <a:gsLst>
                  <a:gs pos="0">
                    <a:srgbClr val="7F1911"/>
                  </a:gs>
                  <a:gs pos="55698">
                    <a:srgbClr val="D41408"/>
                  </a:gs>
                  <a:gs pos="100000">
                    <a:srgbClr val="DF5152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984" tIns="10984" rIns="10984" bIns="10984" numCol="1" anchor="ctr">
                <a:noAutofit/>
              </a:bodyPr>
              <a:lstStyle/>
              <a:p>
                <a:pPr defTabSz="88519" hangingPunct="0">
                  <a:defRPr sz="3800" b="0">
                    <a:solidFill>
                      <a:srgbClr val="D9001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056" kern="0" dirty="0">
                  <a:solidFill>
                    <a:srgbClr val="D900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1.6X"/>
              <p:cNvSpPr txBox="1"/>
              <p:nvPr/>
            </p:nvSpPr>
            <p:spPr>
              <a:xfrm>
                <a:off x="1499654" y="-115132"/>
                <a:ext cx="1227838" cy="7286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D43A37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solidFill>
                      <a:srgbClr val="1D1D1A"/>
                    </a:solidFill>
                    <a:latin typeface="+mn-lt"/>
                    <a:ea typeface="+mn-ea"/>
                    <a:cs typeface="+mn-ea"/>
                    <a:sym typeface="+mn-lt"/>
                  </a:rPr>
                  <a:t>1.6X</a:t>
                </a:r>
              </a:p>
            </p:txBody>
          </p:sp>
        </p:grpSp>
        <p:sp>
          <p:nvSpPr>
            <p:cNvPr id="8" name="Yolo v3"/>
            <p:cNvSpPr txBox="1"/>
            <p:nvPr/>
          </p:nvSpPr>
          <p:spPr>
            <a:xfrm>
              <a:off x="2687827" y="3221965"/>
              <a:ext cx="992315" cy="251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052" tIns="15052" rIns="15052" bIns="15052" numCol="1" anchor="ctr">
              <a:noAutofit/>
            </a:bodyPr>
            <a:lstStyle>
              <a:lvl1pPr defTabSz="914355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Yolo v3</a:t>
              </a:r>
            </a:p>
          </p:txBody>
        </p:sp>
        <p:grpSp>
          <p:nvGrpSpPr>
            <p:cNvPr id="9" name="成组"/>
            <p:cNvGrpSpPr/>
            <p:nvPr/>
          </p:nvGrpSpPr>
          <p:grpSpPr>
            <a:xfrm>
              <a:off x="4083347" y="1937677"/>
              <a:ext cx="761683" cy="1209984"/>
              <a:chOff x="0" y="-115132"/>
              <a:chExt cx="2727872" cy="3575147"/>
            </a:xfrm>
          </p:grpSpPr>
          <p:sp>
            <p:nvSpPr>
              <p:cNvPr id="41" name="矩形"/>
              <p:cNvSpPr/>
              <p:nvPr/>
            </p:nvSpPr>
            <p:spPr>
              <a:xfrm>
                <a:off x="0" y="1591788"/>
                <a:ext cx="708060" cy="1868227"/>
              </a:xfrm>
              <a:prstGeom prst="rect">
                <a:avLst/>
              </a:prstGeom>
              <a:solidFill>
                <a:srgbClr val="6C6C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00A89D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945" kern="0" dirty="0">
                  <a:solidFill>
                    <a:srgbClr val="00A89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矩形"/>
              <p:cNvSpPr/>
              <p:nvPr/>
            </p:nvSpPr>
            <p:spPr>
              <a:xfrm>
                <a:off x="1759923" y="754912"/>
                <a:ext cx="708060" cy="2705101"/>
              </a:xfrm>
              <a:prstGeom prst="rect">
                <a:avLst/>
              </a:prstGeom>
              <a:gradFill flip="none" rotWithShape="1">
                <a:gsLst>
                  <a:gs pos="0">
                    <a:srgbClr val="7F1911"/>
                  </a:gs>
                  <a:gs pos="55698">
                    <a:srgbClr val="D41408"/>
                  </a:gs>
                  <a:gs pos="100000">
                    <a:srgbClr val="DF5152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984" tIns="10984" rIns="10984" bIns="10984" numCol="1" anchor="ctr">
                <a:noAutofit/>
              </a:bodyPr>
              <a:lstStyle/>
              <a:p>
                <a:pPr defTabSz="88519" hangingPunct="0">
                  <a:defRPr sz="3800" b="0">
                    <a:solidFill>
                      <a:srgbClr val="D9001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056" kern="0" dirty="0">
                  <a:solidFill>
                    <a:srgbClr val="D900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1.5X"/>
              <p:cNvSpPr txBox="1"/>
              <p:nvPr/>
            </p:nvSpPr>
            <p:spPr>
              <a:xfrm>
                <a:off x="1500033" y="-115132"/>
                <a:ext cx="1227839" cy="7286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D43A37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solidFill>
                      <a:srgbClr val="1D1D1A"/>
                    </a:solidFill>
                    <a:latin typeface="+mn-lt"/>
                    <a:ea typeface="+mn-ea"/>
                    <a:cs typeface="+mn-ea"/>
                    <a:sym typeface="+mn-lt"/>
                  </a:rPr>
                  <a:t>1.5X</a:t>
                </a:r>
              </a:p>
            </p:txBody>
          </p:sp>
        </p:grpSp>
        <p:sp>
          <p:nvSpPr>
            <p:cNvPr id="10" name="ResNet-50 v1"/>
            <p:cNvSpPr txBox="1"/>
            <p:nvPr/>
          </p:nvSpPr>
          <p:spPr>
            <a:xfrm>
              <a:off x="3851068" y="3228398"/>
              <a:ext cx="1188250" cy="23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052" tIns="15052" rIns="15052" bIns="15052" numCol="1" anchor="ctr">
              <a:noAutofit/>
            </a:bodyPr>
            <a:lstStyle>
              <a:lvl1pPr defTabSz="914355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ResNet-50 v1 </a:t>
              </a:r>
            </a:p>
          </p:txBody>
        </p:sp>
        <p:grpSp>
          <p:nvGrpSpPr>
            <p:cNvPr id="11" name="成组"/>
            <p:cNvGrpSpPr/>
            <p:nvPr/>
          </p:nvGrpSpPr>
          <p:grpSpPr>
            <a:xfrm>
              <a:off x="5363497" y="1937092"/>
              <a:ext cx="761789" cy="1210568"/>
              <a:chOff x="0" y="-115132"/>
              <a:chExt cx="2728252" cy="3576874"/>
            </a:xfrm>
          </p:grpSpPr>
          <p:sp>
            <p:nvSpPr>
              <p:cNvPr id="38" name="矩形"/>
              <p:cNvSpPr/>
              <p:nvPr/>
            </p:nvSpPr>
            <p:spPr>
              <a:xfrm>
                <a:off x="0" y="1593516"/>
                <a:ext cx="708060" cy="1868226"/>
              </a:xfrm>
              <a:prstGeom prst="rect">
                <a:avLst/>
              </a:prstGeom>
              <a:solidFill>
                <a:srgbClr val="6C6C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00A89D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945" kern="0" dirty="0">
                  <a:solidFill>
                    <a:srgbClr val="00A89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矩形"/>
              <p:cNvSpPr/>
              <p:nvPr/>
            </p:nvSpPr>
            <p:spPr>
              <a:xfrm>
                <a:off x="1760303" y="705840"/>
                <a:ext cx="708061" cy="2755901"/>
              </a:xfrm>
              <a:prstGeom prst="rect">
                <a:avLst/>
              </a:prstGeom>
              <a:gradFill flip="none" rotWithShape="1">
                <a:gsLst>
                  <a:gs pos="0">
                    <a:srgbClr val="7F1911"/>
                  </a:gs>
                  <a:gs pos="55698">
                    <a:srgbClr val="D41408"/>
                  </a:gs>
                  <a:gs pos="100000">
                    <a:srgbClr val="DF5152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984" tIns="10984" rIns="10984" bIns="10984" numCol="1" anchor="ctr">
                <a:noAutofit/>
              </a:bodyPr>
              <a:lstStyle/>
              <a:p>
                <a:pPr defTabSz="88519" hangingPunct="0">
                  <a:defRPr sz="3800" b="0">
                    <a:solidFill>
                      <a:srgbClr val="D9001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056" kern="0" dirty="0">
                  <a:solidFill>
                    <a:srgbClr val="D900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1.5X"/>
              <p:cNvSpPr txBox="1"/>
              <p:nvPr/>
            </p:nvSpPr>
            <p:spPr>
              <a:xfrm>
                <a:off x="1500415" y="-115132"/>
                <a:ext cx="1227837" cy="7286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D43A37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solidFill>
                      <a:srgbClr val="1D1D1A"/>
                    </a:solidFill>
                    <a:latin typeface="+mn-lt"/>
                    <a:ea typeface="+mn-ea"/>
                    <a:cs typeface="+mn-ea"/>
                    <a:sym typeface="+mn-lt"/>
                  </a:rPr>
                  <a:t>1.5X</a:t>
                </a:r>
              </a:p>
            </p:txBody>
          </p:sp>
        </p:grpSp>
        <p:sp>
          <p:nvSpPr>
            <p:cNvPr id="12" name="DenseNet-121"/>
            <p:cNvSpPr txBox="1"/>
            <p:nvPr/>
          </p:nvSpPr>
          <p:spPr>
            <a:xfrm>
              <a:off x="5131270" y="3211769"/>
              <a:ext cx="1363991" cy="272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052" tIns="15052" rIns="15052" bIns="15052" numCol="1" anchor="ctr">
              <a:noAutofit/>
            </a:bodyPr>
            <a:lstStyle>
              <a:lvl1pPr defTabSz="914355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DenseNet-121</a:t>
              </a:r>
            </a:p>
          </p:txBody>
        </p:sp>
        <p:grpSp>
          <p:nvGrpSpPr>
            <p:cNvPr id="13" name="成组"/>
            <p:cNvGrpSpPr/>
            <p:nvPr/>
          </p:nvGrpSpPr>
          <p:grpSpPr>
            <a:xfrm>
              <a:off x="6643647" y="1608928"/>
              <a:ext cx="761896" cy="1538732"/>
              <a:chOff x="0" y="-115132"/>
              <a:chExt cx="2728632" cy="4546500"/>
            </a:xfrm>
          </p:grpSpPr>
          <p:sp>
            <p:nvSpPr>
              <p:cNvPr id="35" name="矩形"/>
              <p:cNvSpPr/>
              <p:nvPr/>
            </p:nvSpPr>
            <p:spPr>
              <a:xfrm>
                <a:off x="0" y="2563141"/>
                <a:ext cx="708060" cy="1868227"/>
              </a:xfrm>
              <a:prstGeom prst="rect">
                <a:avLst/>
              </a:prstGeom>
              <a:solidFill>
                <a:srgbClr val="6C6C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00A89D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945" kern="0" dirty="0">
                  <a:solidFill>
                    <a:srgbClr val="00A89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矩形"/>
              <p:cNvSpPr/>
              <p:nvPr/>
            </p:nvSpPr>
            <p:spPr>
              <a:xfrm>
                <a:off x="1760682" y="684867"/>
                <a:ext cx="708060" cy="3746501"/>
              </a:xfrm>
              <a:prstGeom prst="rect">
                <a:avLst/>
              </a:prstGeom>
              <a:gradFill flip="none" rotWithShape="1">
                <a:gsLst>
                  <a:gs pos="0">
                    <a:srgbClr val="7F1911"/>
                  </a:gs>
                  <a:gs pos="55698">
                    <a:srgbClr val="D41408"/>
                  </a:gs>
                  <a:gs pos="100000">
                    <a:srgbClr val="DF5152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984" tIns="10984" rIns="10984" bIns="10984" numCol="1" anchor="ctr">
                <a:noAutofit/>
              </a:bodyPr>
              <a:lstStyle/>
              <a:p>
                <a:pPr defTabSz="88519" hangingPunct="0">
                  <a:defRPr sz="3800" b="0">
                    <a:solidFill>
                      <a:srgbClr val="D9001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056" kern="0" dirty="0">
                  <a:solidFill>
                    <a:srgbClr val="D900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2X"/>
              <p:cNvSpPr txBox="1"/>
              <p:nvPr/>
            </p:nvSpPr>
            <p:spPr>
              <a:xfrm>
                <a:off x="1500794" y="-115132"/>
                <a:ext cx="1227838" cy="7286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D43A37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solidFill>
                      <a:srgbClr val="1D1D1A"/>
                    </a:solidFill>
                    <a:latin typeface="+mn-lt"/>
                    <a:ea typeface="+mn-ea"/>
                    <a:cs typeface="+mn-ea"/>
                    <a:sym typeface="+mn-lt"/>
                  </a:rPr>
                  <a:t>2X</a:t>
                </a:r>
              </a:p>
            </p:txBody>
          </p:sp>
        </p:grpSp>
        <p:sp>
          <p:nvSpPr>
            <p:cNvPr id="14" name="DeepFM"/>
            <p:cNvSpPr txBox="1"/>
            <p:nvPr/>
          </p:nvSpPr>
          <p:spPr>
            <a:xfrm>
              <a:off x="6528437" y="3221965"/>
              <a:ext cx="992315" cy="251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052" tIns="15052" rIns="15052" bIns="15052" numCol="1" anchor="ctr">
              <a:noAutofit/>
            </a:bodyPr>
            <a:lstStyle>
              <a:lvl1pPr defTabSz="914355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 err="1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DeepFM</a:t>
              </a:r>
              <a:endParaRPr sz="1200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5" name="成组"/>
            <p:cNvGrpSpPr/>
            <p:nvPr/>
          </p:nvGrpSpPr>
          <p:grpSpPr>
            <a:xfrm>
              <a:off x="7923797" y="2032207"/>
              <a:ext cx="762001" cy="1115453"/>
              <a:chOff x="0" y="-115132"/>
              <a:chExt cx="2729011" cy="3295835"/>
            </a:xfrm>
          </p:grpSpPr>
          <p:sp>
            <p:nvSpPr>
              <p:cNvPr id="32" name="矩形"/>
              <p:cNvSpPr/>
              <p:nvPr/>
            </p:nvSpPr>
            <p:spPr>
              <a:xfrm>
                <a:off x="0" y="1312477"/>
                <a:ext cx="708060" cy="1868226"/>
              </a:xfrm>
              <a:prstGeom prst="rect">
                <a:avLst/>
              </a:prstGeom>
              <a:solidFill>
                <a:srgbClr val="6C6C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00A89D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945" kern="0" dirty="0">
                  <a:solidFill>
                    <a:srgbClr val="00A89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矩形"/>
              <p:cNvSpPr/>
              <p:nvPr/>
            </p:nvSpPr>
            <p:spPr>
              <a:xfrm>
                <a:off x="1761062" y="755002"/>
                <a:ext cx="708062" cy="2425701"/>
              </a:xfrm>
              <a:prstGeom prst="rect">
                <a:avLst/>
              </a:prstGeom>
              <a:gradFill flip="none" rotWithShape="1">
                <a:gsLst>
                  <a:gs pos="0">
                    <a:srgbClr val="7F1911"/>
                  </a:gs>
                  <a:gs pos="55698">
                    <a:srgbClr val="D41408"/>
                  </a:gs>
                  <a:gs pos="100000">
                    <a:srgbClr val="DF5152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984" tIns="10984" rIns="10984" bIns="10984" numCol="1" anchor="ctr">
                <a:noAutofit/>
              </a:bodyPr>
              <a:lstStyle/>
              <a:p>
                <a:pPr defTabSz="88519" hangingPunct="0">
                  <a:defRPr sz="3800" b="0">
                    <a:solidFill>
                      <a:srgbClr val="D9001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056" kern="0" dirty="0">
                  <a:solidFill>
                    <a:srgbClr val="D900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1.3X"/>
              <p:cNvSpPr txBox="1"/>
              <p:nvPr/>
            </p:nvSpPr>
            <p:spPr>
              <a:xfrm>
                <a:off x="1501174" y="-115132"/>
                <a:ext cx="1227837" cy="7286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D43A37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solidFill>
                      <a:srgbClr val="1D1D1A"/>
                    </a:solidFill>
                    <a:latin typeface="+mn-lt"/>
                    <a:ea typeface="+mn-ea"/>
                    <a:cs typeface="+mn-ea"/>
                    <a:sym typeface="+mn-lt"/>
                  </a:rPr>
                  <a:t>1.3X</a:t>
                </a:r>
              </a:p>
            </p:txBody>
          </p:sp>
        </p:grpSp>
        <p:sp>
          <p:nvSpPr>
            <p:cNvPr id="16" name="NMT"/>
            <p:cNvSpPr txBox="1"/>
            <p:nvPr/>
          </p:nvSpPr>
          <p:spPr>
            <a:xfrm>
              <a:off x="7808640" y="3221965"/>
              <a:ext cx="992316" cy="2516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052" tIns="15052" rIns="15052" bIns="15052" numCol="1" anchor="ctr">
              <a:noAutofit/>
            </a:bodyPr>
            <a:lstStyle>
              <a:lvl1pPr defTabSz="914355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NMT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9524627" y="1909549"/>
              <a:ext cx="1398666" cy="1664667"/>
              <a:chOff x="9522861" y="1935016"/>
              <a:chExt cx="1398666" cy="1664667"/>
            </a:xfrm>
          </p:grpSpPr>
          <p:sp>
            <p:nvSpPr>
              <p:cNvPr id="24" name="线条"/>
              <p:cNvSpPr/>
              <p:nvPr/>
            </p:nvSpPr>
            <p:spPr>
              <a:xfrm flipV="1">
                <a:off x="9522861" y="3161964"/>
                <a:ext cx="1343161" cy="0"/>
              </a:xfrm>
              <a:prstGeom prst="line">
                <a:avLst/>
              </a:prstGeom>
              <a:ln w="25400">
                <a:solidFill>
                  <a:srgbClr val="6C6C6C">
                    <a:alpha val="62071"/>
                  </a:srgbClr>
                </a:solidFill>
                <a:miter lim="400000"/>
              </a:ln>
            </p:spPr>
            <p:txBody>
              <a:bodyPr lIns="15052" tIns="15052" rIns="15052" bIns="15052" anchor="ctr"/>
              <a:lstStyle/>
              <a:p>
                <a:pPr algn="ctr" defTabSz="412794" hangingPunct="0">
                  <a:defRPr sz="34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945" kern="0" dirty="0">
                  <a:solidFill>
                    <a:srgbClr val="1D1D1A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5" name="成组"/>
              <p:cNvGrpSpPr/>
              <p:nvPr/>
            </p:nvGrpSpPr>
            <p:grpSpPr>
              <a:xfrm>
                <a:off x="9549722" y="1935016"/>
                <a:ext cx="1371805" cy="1664667"/>
                <a:chOff x="-1883483" y="-115132"/>
                <a:chExt cx="4912946" cy="4918602"/>
              </a:xfrm>
            </p:grpSpPr>
            <p:sp>
              <p:nvSpPr>
                <p:cNvPr id="26" name="矩形"/>
                <p:cNvSpPr/>
                <p:nvPr/>
              </p:nvSpPr>
              <p:spPr>
                <a:xfrm>
                  <a:off x="-708062" y="2126507"/>
                  <a:ext cx="708061" cy="1383627"/>
                </a:xfrm>
                <a:prstGeom prst="rect">
                  <a:avLst/>
                </a:prstGeom>
                <a:solidFill>
                  <a:srgbClr val="6C6C6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5052" tIns="15052" rIns="15052" bIns="15052" numCol="1" anchor="ctr">
                  <a:noAutofit/>
                </a:bodyPr>
                <a:lstStyle/>
                <a:p>
                  <a:pPr algn="ctr" defTabSz="412794" hangingPunct="0">
                    <a:defRPr sz="3400" b="0">
                      <a:solidFill>
                        <a:srgbClr val="00A89D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945" kern="0" dirty="0">
                    <a:solidFill>
                      <a:srgbClr val="00A89D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矩形"/>
                <p:cNvSpPr/>
                <p:nvPr/>
              </p:nvSpPr>
              <p:spPr>
                <a:xfrm>
                  <a:off x="1068478" y="752734"/>
                  <a:ext cx="708061" cy="27574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7F1911"/>
                    </a:gs>
                    <a:gs pos="55698">
                      <a:srgbClr val="D41408"/>
                    </a:gs>
                    <a:gs pos="100000">
                      <a:srgbClr val="DF5152"/>
                    </a:gs>
                  </a:gsLst>
                  <a:lin ang="162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10984" tIns="10984" rIns="10984" bIns="10984" numCol="1" anchor="ctr">
                  <a:noAutofit/>
                </a:bodyPr>
                <a:lstStyle/>
                <a:p>
                  <a:pPr defTabSz="88519" hangingPunct="0">
                    <a:defRPr sz="3800" b="0">
                      <a:solidFill>
                        <a:srgbClr val="D90014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pPr>
                  <a:endParaRPr sz="1056" kern="0" dirty="0">
                    <a:solidFill>
                      <a:srgbClr val="D90014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80"/>
                <p:cNvSpPr txBox="1"/>
                <p:nvPr/>
              </p:nvSpPr>
              <p:spPr>
                <a:xfrm>
                  <a:off x="819030" y="-115132"/>
                  <a:ext cx="1227838" cy="7286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5052" tIns="15052" rIns="15052" bIns="15052" numCol="1" anchor="ctr">
                  <a:noAutofit/>
                </a:bodyPr>
                <a:lstStyle>
                  <a:lvl1pPr>
                    <a:defRPr sz="2600" b="0">
                      <a:solidFill>
                        <a:srgbClr val="D43A37"/>
                      </a:solidFill>
                      <a:latin typeface="PingFang SC Light"/>
                      <a:ea typeface="PingFang SC Light"/>
                      <a:cs typeface="PingFang SC Light"/>
                      <a:sym typeface="PingFang SC Light"/>
                    </a:defRPr>
                  </a:lvl1pPr>
                </a:lstStyle>
                <a:p>
                  <a:pPr algn="ctr" defTabSz="412794" hangingPunct="0"/>
                  <a:r>
                    <a:rPr sz="1200" kern="0" dirty="0">
                      <a:solidFill>
                        <a:srgbClr val="1D1D1A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80</a:t>
                  </a:r>
                </a:p>
              </p:txBody>
            </p:sp>
            <p:sp>
              <p:nvSpPr>
                <p:cNvPr id="29" name="视频分析路数…"/>
                <p:cNvSpPr txBox="1"/>
                <p:nvPr/>
              </p:nvSpPr>
              <p:spPr>
                <a:xfrm>
                  <a:off x="-1883483" y="3841512"/>
                  <a:ext cx="4912946" cy="96195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5052" tIns="15052" rIns="15052" bIns="15052" numCol="1" anchor="ctr">
                  <a:noAutofit/>
                </a:bodyPr>
                <a:lstStyle/>
                <a:p>
                  <a:pPr algn="ctr" defTabSz="254018" hangingPunct="0">
                    <a:lnSpc>
                      <a:spcPct val="150000"/>
                    </a:lnSpc>
                    <a:defRPr sz="2600" b="0">
                      <a:solidFill>
                        <a:srgbClr val="C3C2C4"/>
                      </a:solidFill>
                      <a:latin typeface="PingFang SC Light"/>
                      <a:ea typeface="PingFang SC Light"/>
                      <a:cs typeface="PingFang SC Light"/>
                      <a:sym typeface="PingFang SC Light"/>
                    </a:defRPr>
                  </a:pPr>
                  <a:r>
                    <a:rPr sz="1200" kern="0" dirty="0" err="1">
                      <a:solidFill>
                        <a:srgbClr val="EBEBEB">
                          <a:lumMod val="10000"/>
                        </a:srgbClr>
                      </a:solidFill>
                      <a:latin typeface="Huawei Sans" panose="020C0503030203020204" pitchFamily="34" charset="0"/>
                      <a:ea typeface="方正兰亭黑简体" panose="02000000000000000000" pitchFamily="2" charset="-122"/>
                      <a:cs typeface="Huawei Sans" panose="020C0503030203020204" pitchFamily="34" charset="0"/>
                      <a:sym typeface="+mn-lt"/>
                    </a:rPr>
                    <a:t>视频分析路数</a:t>
                  </a:r>
                  <a:endParaRPr sz="1200" kern="0" dirty="0">
                    <a:solidFill>
                      <a:srgbClr val="EBEBEB">
                        <a:lumMod val="10000"/>
                      </a:srgbClr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cs typeface="Huawei Sans" panose="020C0503030203020204" pitchFamily="34" charset="0"/>
                    <a:sym typeface="+mn-lt"/>
                  </a:endParaRPr>
                </a:p>
                <a:p>
                  <a:pPr algn="ctr" defTabSz="254018" hangingPunct="0">
                    <a:lnSpc>
                      <a:spcPct val="150000"/>
                    </a:lnSpc>
                    <a:defRPr sz="2600" b="0">
                      <a:solidFill>
                        <a:srgbClr val="C3C2C4"/>
                      </a:solidFill>
                      <a:latin typeface="PingFang SC Light"/>
                      <a:ea typeface="PingFang SC Light"/>
                      <a:cs typeface="PingFang SC Light"/>
                      <a:sym typeface="PingFang SC Light"/>
                    </a:defRPr>
                  </a:pPr>
                  <a:r>
                    <a:rPr sz="1200" kern="0" dirty="0">
                      <a:solidFill>
                        <a:srgbClr val="EBEBEB">
                          <a:lumMod val="10000"/>
                        </a:srgbClr>
                      </a:solidFill>
                      <a:latin typeface="Huawei Sans" panose="020C0503030203020204" pitchFamily="34" charset="0"/>
                      <a:ea typeface="方正兰亭黑简体" panose="02000000000000000000" pitchFamily="2" charset="-122"/>
                      <a:cs typeface="Huawei Sans" panose="020C0503030203020204" pitchFamily="34" charset="0"/>
                      <a:sym typeface="+mn-lt"/>
                    </a:rPr>
                    <a:t>@1080P 25FPS</a:t>
                  </a:r>
                </a:p>
              </p:txBody>
            </p:sp>
            <p:sp>
              <p:nvSpPr>
                <p:cNvPr id="30" name="40"/>
                <p:cNvSpPr txBox="1"/>
                <p:nvPr/>
              </p:nvSpPr>
              <p:spPr>
                <a:xfrm>
                  <a:off x="-974941" y="1156786"/>
                  <a:ext cx="1227836" cy="7286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5052" tIns="15052" rIns="15052" bIns="15052" numCol="1" anchor="ctr">
                  <a:noAutofit/>
                </a:bodyPr>
                <a:lstStyle>
                  <a:lvl1pPr>
                    <a:defRPr sz="2600" b="0">
                      <a:solidFill>
                        <a:srgbClr val="6C6C6C"/>
                      </a:solidFill>
                      <a:latin typeface="PingFang SC Light"/>
                      <a:ea typeface="PingFang SC Light"/>
                      <a:cs typeface="PingFang SC Light"/>
                      <a:sym typeface="PingFang SC Light"/>
                    </a:defRPr>
                  </a:lvl1pPr>
                </a:lstStyle>
                <a:p>
                  <a:pPr algn="ctr" defTabSz="412794" hangingPunct="0"/>
                  <a:r>
                    <a:rPr sz="1200" kern="0" dirty="0">
                      <a:solidFill>
                        <a:srgbClr val="1D1D1A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40</a:t>
                  </a:r>
                </a:p>
              </p:txBody>
            </p:sp>
            <p:sp>
              <p:nvSpPr>
                <p:cNvPr id="31" name="2X"/>
                <p:cNvSpPr txBox="1"/>
                <p:nvPr/>
              </p:nvSpPr>
              <p:spPr>
                <a:xfrm>
                  <a:off x="791312" y="1646104"/>
                  <a:ext cx="1227838" cy="7286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5052" tIns="15052" rIns="15052" bIns="15052" numCol="1" anchor="ctr">
                  <a:noAutofit/>
                </a:bodyPr>
                <a:lstStyle>
                  <a:lvl1pPr>
                    <a:defRPr sz="2600" b="0">
                      <a:latin typeface="PingFang SC Light"/>
                      <a:ea typeface="PingFang SC Light"/>
                      <a:cs typeface="PingFang SC Light"/>
                      <a:sym typeface="PingFang SC Light"/>
                    </a:defRPr>
                  </a:lvl1pPr>
                </a:lstStyle>
                <a:p>
                  <a:pPr algn="ctr" defTabSz="412794" hangingPunct="0"/>
                  <a:r>
                    <a:rPr sz="1313" kern="0" dirty="0">
                      <a:solidFill>
                        <a:srgbClr val="FFFFFF"/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2X</a:t>
                  </a:r>
                </a:p>
              </p:txBody>
            </p:sp>
          </p:grpSp>
        </p:grpSp>
        <p:sp>
          <p:nvSpPr>
            <p:cNvPr id="18" name="矩形 1"/>
            <p:cNvSpPr txBox="1"/>
            <p:nvPr/>
          </p:nvSpPr>
          <p:spPr>
            <a:xfrm>
              <a:off x="9080055" y="1376131"/>
              <a:ext cx="2356295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t">
              <a:spAutoFit/>
            </a:bodyPr>
            <a:lstStyle/>
            <a:p>
              <a:pPr algn="ctr" defTabSz="902412" hangingPunct="0">
                <a:defRPr sz="600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400" b="1" kern="0" dirty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80</a:t>
              </a:r>
              <a:r>
                <a:rPr sz="1400" b="1" kern="0" dirty="0">
                  <a:solidFill>
                    <a:srgbClr val="C7000B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路</a:t>
              </a:r>
              <a:r>
                <a:rPr sz="1400" b="1" kern="0" dirty="0">
                  <a:solidFill>
                    <a:srgbClr val="C0000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 </a:t>
              </a:r>
              <a:r>
                <a:rPr sz="1400" kern="0" dirty="0" err="1">
                  <a:solidFill>
                    <a:srgbClr val="66666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高清视频</a:t>
              </a:r>
              <a:r>
                <a:rPr lang="zh-CN" altLang="en-US" sz="1400" kern="0" dirty="0">
                  <a:solidFill>
                    <a:srgbClr val="66666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实时</a:t>
              </a:r>
              <a:r>
                <a:rPr sz="1400" kern="0" dirty="0" err="1">
                  <a:solidFill>
                    <a:srgbClr val="666666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分析</a:t>
              </a:r>
              <a:endParaRPr sz="1400" kern="0" dirty="0">
                <a:solidFill>
                  <a:srgbClr val="66666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19" name="矩形 1"/>
            <p:cNvSpPr txBox="1"/>
            <p:nvPr/>
          </p:nvSpPr>
          <p:spPr>
            <a:xfrm>
              <a:off x="9218571" y="1666218"/>
              <a:ext cx="2079262" cy="2410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t">
              <a:spAutoFit/>
            </a:bodyPr>
            <a:lstStyle/>
            <a:p>
              <a:pPr algn="ctr" defTabSz="902412" hangingPunct="0">
                <a:defRPr sz="6000">
                  <a:solidFill>
                    <a:srgbClr val="FFC0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sz="1400" b="1" kern="0" dirty="0">
                  <a:solidFill>
                    <a:srgbClr val="C7000B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2X </a:t>
              </a:r>
              <a:r>
                <a:rPr sz="1400" b="1" kern="0" dirty="0" err="1">
                  <a:solidFill>
                    <a:srgbClr val="C7000B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Huawei Sans" panose="020C0503030203020204" pitchFamily="34" charset="0"/>
                  <a:sym typeface="+mn-lt"/>
                </a:rPr>
                <a:t>领先业界</a:t>
              </a:r>
              <a:endParaRPr sz="1400" b="1" kern="0" dirty="0">
                <a:solidFill>
                  <a:srgbClr val="C7000B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0" name="矩形 18"/>
            <p:cNvSpPr/>
            <p:nvPr/>
          </p:nvSpPr>
          <p:spPr>
            <a:xfrm>
              <a:off x="6321714" y="3585676"/>
              <a:ext cx="1486926" cy="210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t">
              <a:spAutoFit/>
            </a:bodyPr>
            <a:lstStyle>
              <a:lvl1pPr defTabSz="914355">
                <a:defRPr sz="3000" b="0">
                  <a:solidFill>
                    <a:srgbClr val="D43A37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C7000B"/>
                  </a:solidFill>
                  <a:latin typeface="+mn-lt"/>
                  <a:ea typeface="+mn-ea"/>
                  <a:cs typeface="+mn-ea"/>
                  <a:sym typeface="+mn-lt"/>
                </a:rPr>
                <a:t>Huawei Atlas 300</a:t>
              </a:r>
              <a:r>
                <a:rPr lang="en-US" sz="1200" kern="0" dirty="0">
                  <a:solidFill>
                    <a:srgbClr val="C7000B"/>
                  </a:solidFill>
                  <a:latin typeface="+mn-lt"/>
                  <a:ea typeface="+mn-ea"/>
                  <a:cs typeface="+mn-ea"/>
                  <a:sym typeface="+mn-lt"/>
                </a:rPr>
                <a:t>I</a:t>
              </a:r>
              <a:endParaRPr sz="12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矩形 32"/>
            <p:cNvSpPr/>
            <p:nvPr/>
          </p:nvSpPr>
          <p:spPr>
            <a:xfrm>
              <a:off x="6035881" y="3621290"/>
              <a:ext cx="193881" cy="102340"/>
            </a:xfrm>
            <a:prstGeom prst="rect">
              <a:avLst/>
            </a:prstGeom>
            <a:solidFill>
              <a:srgbClr val="D43A37"/>
            </a:solidFill>
            <a:ln w="12700" cap="flat">
              <a:noFill/>
              <a:miter lim="400000"/>
            </a:ln>
            <a:effectLst/>
          </p:spPr>
          <p:txBody>
            <a:bodyPr wrap="square" lIns="10984" tIns="10984" rIns="10984" bIns="10984" numCol="1" anchor="ctr">
              <a:noAutofit/>
            </a:bodyPr>
            <a:lstStyle/>
            <a:p>
              <a:pPr defTabSz="88519" hangingPunct="0">
                <a:defRPr sz="3800" b="0">
                  <a:solidFill>
                    <a:srgbClr val="D43A3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56" kern="0" spc="141" dirty="0">
                <a:solidFill>
                  <a:srgbClr val="D43A37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18"/>
            <p:cNvSpPr txBox="1"/>
            <p:nvPr/>
          </p:nvSpPr>
          <p:spPr>
            <a:xfrm>
              <a:off x="5424134" y="3569276"/>
              <a:ext cx="431299" cy="2769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rIns="12700">
              <a:spAutoFit/>
            </a:bodyPr>
            <a:lstStyle>
              <a:lvl1pPr defTabSz="914355">
                <a:defRPr sz="3000" b="0">
                  <a:solidFill>
                    <a:srgbClr val="6C6C6C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lang="en-US" sz="1200" kern="0" dirty="0">
                  <a:latin typeface="+mn-lt"/>
                  <a:ea typeface="+mn-ea"/>
                  <a:cs typeface="+mn-ea"/>
                  <a:sym typeface="+mn-lt"/>
                </a:rPr>
                <a:t>T4</a:t>
              </a:r>
              <a:endParaRPr sz="1050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矩形 32"/>
            <p:cNvSpPr/>
            <p:nvPr/>
          </p:nvSpPr>
          <p:spPr>
            <a:xfrm>
              <a:off x="5175634" y="3640945"/>
              <a:ext cx="193881" cy="102340"/>
            </a:xfrm>
            <a:prstGeom prst="rect">
              <a:avLst/>
            </a:prstGeom>
            <a:solidFill>
              <a:srgbClr val="6C6C6C"/>
            </a:solidFill>
            <a:ln w="12700">
              <a:miter lim="400000"/>
            </a:ln>
          </p:spPr>
          <p:txBody>
            <a:bodyPr lIns="10984" tIns="10984" rIns="10984" bIns="10984" anchor="ctr"/>
            <a:lstStyle/>
            <a:p>
              <a:pPr defTabSz="88519" hangingPunct="0">
                <a:defRPr sz="3800" b="0">
                  <a:solidFill>
                    <a:srgbClr val="D43A3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056" kern="0" dirty="0">
                <a:solidFill>
                  <a:srgbClr val="D43A3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046842" y="2027308"/>
            <a:ext cx="461665" cy="10028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kumimoji="1" lang="zh-CN" altLang="en-US" b="1" dirty="0">
                <a:solidFill>
                  <a:srgbClr val="C7000B"/>
                </a:solidFill>
                <a:cs typeface="+mn-ea"/>
                <a:sym typeface="+mn-lt"/>
              </a:rPr>
              <a:t>推理场景</a:t>
            </a:r>
            <a:endParaRPr lang="zh-CN" altLang="en-US" dirty="0">
              <a:solidFill>
                <a:srgbClr val="C7000B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46842" y="4641978"/>
            <a:ext cx="461665" cy="10028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kumimoji="1" lang="zh-CN" altLang="en-US" b="1" dirty="0">
                <a:solidFill>
                  <a:srgbClr val="C7000B"/>
                </a:solidFill>
                <a:cs typeface="+mn-ea"/>
                <a:sym typeface="+mn-lt"/>
              </a:rPr>
              <a:t>训练场景</a:t>
            </a:r>
            <a:endParaRPr lang="zh-CN" altLang="en-US" dirty="0">
              <a:solidFill>
                <a:srgbClr val="C7000B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937945" y="3914166"/>
            <a:ext cx="7085121" cy="2288893"/>
            <a:chOff x="1937945" y="4009416"/>
            <a:chExt cx="7085121" cy="2288893"/>
          </a:xfrm>
        </p:grpSpPr>
        <p:sp>
          <p:nvSpPr>
            <p:cNvPr id="55" name="矩形 34"/>
            <p:cNvSpPr txBox="1"/>
            <p:nvPr/>
          </p:nvSpPr>
          <p:spPr>
            <a:xfrm>
              <a:off x="1937945" y="4925870"/>
              <a:ext cx="265714" cy="5491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vert="eaVert" wrap="none" lIns="12700" rIns="12700">
              <a:spAutoFit/>
            </a:bodyPr>
            <a:lstStyle>
              <a:lvl1pPr defTabSz="3248295">
                <a:lnSpc>
                  <a:spcPct val="130000"/>
                </a:lnSpc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b="1" kern="0" dirty="0" err="1">
                  <a:solidFill>
                    <a:srgbClr val="1D1D1A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cs typeface="+mn-ea"/>
                  <a:sym typeface="+mn-lt"/>
                </a:rPr>
                <a:t>吞吐量</a:t>
              </a:r>
              <a:endParaRPr sz="1200" b="1" kern="0" dirty="0">
                <a:solidFill>
                  <a:srgbClr val="1D1D1A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6" name="线条"/>
            <p:cNvSpPr/>
            <p:nvPr/>
          </p:nvSpPr>
          <p:spPr>
            <a:xfrm>
              <a:off x="2628120" y="5676621"/>
              <a:ext cx="6394946" cy="0"/>
            </a:xfrm>
            <a:prstGeom prst="line">
              <a:avLst/>
            </a:prstGeom>
            <a:ln w="25400">
              <a:solidFill>
                <a:srgbClr val="6C6C6C">
                  <a:alpha val="62071"/>
                </a:srgbClr>
              </a:solidFill>
              <a:miter lim="400000"/>
            </a:ln>
          </p:spPr>
          <p:txBody>
            <a:bodyPr lIns="15052" tIns="15052" rIns="15052" bIns="15052" anchor="ctr"/>
            <a:lstStyle/>
            <a:p>
              <a:pPr algn="ctr" defTabSz="412794" hangingPunct="0">
                <a:defRPr sz="3400" b="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200" kern="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7" name="矩形 12"/>
            <p:cNvSpPr txBox="1"/>
            <p:nvPr/>
          </p:nvSpPr>
          <p:spPr>
            <a:xfrm>
              <a:off x="2259222" y="5032445"/>
              <a:ext cx="20197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rIns="12700">
              <a:spAutoFit/>
            </a:bodyPr>
            <a:lstStyle>
              <a:lvl1pPr defTabSz="3248295">
                <a:lnSpc>
                  <a:spcPct val="130000"/>
                </a:lnSpc>
                <a:defRPr sz="30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1X</a:t>
              </a:r>
            </a:p>
          </p:txBody>
        </p:sp>
        <p:sp>
          <p:nvSpPr>
            <p:cNvPr id="58" name="矩形 13"/>
            <p:cNvSpPr txBox="1"/>
            <p:nvPr/>
          </p:nvSpPr>
          <p:spPr>
            <a:xfrm>
              <a:off x="2259222" y="5510288"/>
              <a:ext cx="20197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rIns="12700">
              <a:spAutoFit/>
            </a:bodyPr>
            <a:lstStyle>
              <a:lvl1pPr defTabSz="3248295">
                <a:lnSpc>
                  <a:spcPct val="130000"/>
                </a:lnSpc>
                <a:defRPr sz="30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0X</a:t>
              </a:r>
            </a:p>
          </p:txBody>
        </p:sp>
        <p:sp>
          <p:nvSpPr>
            <p:cNvPr id="59" name="矩形 14"/>
            <p:cNvSpPr txBox="1"/>
            <p:nvPr/>
          </p:nvSpPr>
          <p:spPr>
            <a:xfrm>
              <a:off x="2259222" y="4554603"/>
              <a:ext cx="20197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rIns="12700">
              <a:spAutoFit/>
            </a:bodyPr>
            <a:lstStyle>
              <a:lvl1pPr defTabSz="3248295">
                <a:lnSpc>
                  <a:spcPct val="130000"/>
                </a:lnSpc>
                <a:defRPr sz="30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2X</a:t>
              </a:r>
            </a:p>
          </p:txBody>
        </p:sp>
        <p:sp>
          <p:nvSpPr>
            <p:cNvPr id="60" name="矩形 14"/>
            <p:cNvSpPr txBox="1"/>
            <p:nvPr/>
          </p:nvSpPr>
          <p:spPr>
            <a:xfrm>
              <a:off x="2259221" y="4076759"/>
              <a:ext cx="201979" cy="33239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700" rIns="12700">
              <a:spAutoFit/>
            </a:bodyPr>
            <a:lstStyle>
              <a:lvl1pPr defTabSz="3248295">
                <a:lnSpc>
                  <a:spcPct val="130000"/>
                </a:lnSpc>
                <a:defRPr sz="30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3X</a:t>
              </a:r>
            </a:p>
          </p:txBody>
        </p:sp>
        <p:sp>
          <p:nvSpPr>
            <p:cNvPr id="61" name="Yolo v3"/>
            <p:cNvSpPr txBox="1"/>
            <p:nvPr/>
          </p:nvSpPr>
          <p:spPr>
            <a:xfrm>
              <a:off x="3062930" y="5702543"/>
              <a:ext cx="1302600" cy="343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052" tIns="15052" rIns="15052" bIns="15052" numCol="1" anchor="ctr">
              <a:noAutofit/>
            </a:bodyPr>
            <a:lstStyle>
              <a:lvl1pPr defTabSz="914355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lang="en-US"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BERT-Large</a:t>
              </a:r>
              <a:endParaRPr sz="1200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2" name="成组"/>
            <p:cNvGrpSpPr/>
            <p:nvPr/>
          </p:nvGrpSpPr>
          <p:grpSpPr>
            <a:xfrm>
              <a:off x="3232551" y="4009416"/>
              <a:ext cx="1079059" cy="1658129"/>
              <a:chOff x="-2805601" y="-128769"/>
              <a:chExt cx="4491363" cy="4919230"/>
            </a:xfrm>
          </p:grpSpPr>
          <p:sp>
            <p:nvSpPr>
              <p:cNvPr id="88" name="矩形"/>
              <p:cNvSpPr/>
              <p:nvPr/>
            </p:nvSpPr>
            <p:spPr>
              <a:xfrm>
                <a:off x="-2805601" y="3520459"/>
                <a:ext cx="708061" cy="1270001"/>
              </a:xfrm>
              <a:prstGeom prst="rect">
                <a:avLst/>
              </a:prstGeom>
              <a:solidFill>
                <a:srgbClr val="6C6C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00A89D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200" kern="0" dirty="0">
                  <a:solidFill>
                    <a:srgbClr val="00A89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9" name="矩形"/>
              <p:cNvSpPr/>
              <p:nvPr/>
            </p:nvSpPr>
            <p:spPr>
              <a:xfrm>
                <a:off x="549790" y="904259"/>
                <a:ext cx="708061" cy="3886202"/>
              </a:xfrm>
              <a:prstGeom prst="rect">
                <a:avLst/>
              </a:prstGeom>
              <a:gradFill flip="none" rotWithShape="1">
                <a:gsLst>
                  <a:gs pos="0">
                    <a:srgbClr val="7F1911"/>
                  </a:gs>
                  <a:gs pos="55698">
                    <a:srgbClr val="D41408"/>
                  </a:gs>
                  <a:gs pos="100000">
                    <a:srgbClr val="DF5152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984" tIns="10984" rIns="10984" bIns="10984" numCol="1" anchor="ctr">
                <a:noAutofit/>
              </a:bodyPr>
              <a:lstStyle/>
              <a:p>
                <a:pPr defTabSz="88519" hangingPunct="0">
                  <a:defRPr sz="3800" b="0">
                    <a:solidFill>
                      <a:srgbClr val="D9001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 kern="0" dirty="0">
                  <a:solidFill>
                    <a:srgbClr val="D900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3.1X"/>
              <p:cNvSpPr txBox="1"/>
              <p:nvPr/>
            </p:nvSpPr>
            <p:spPr>
              <a:xfrm>
                <a:off x="176128" y="-128769"/>
                <a:ext cx="1509634" cy="8369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D43A37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solidFill>
                      <a:srgbClr val="C7000B"/>
                    </a:solidFill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r>
                  <a:rPr lang="en-US" sz="1200" kern="0" dirty="0">
                    <a:solidFill>
                      <a:srgbClr val="C7000B"/>
                    </a:solidFill>
                    <a:latin typeface="+mn-lt"/>
                    <a:ea typeface="+mn-ea"/>
                    <a:cs typeface="+mn-ea"/>
                    <a:sym typeface="+mn-lt"/>
                  </a:rPr>
                  <a:t>X</a:t>
                </a:r>
                <a:endParaRPr sz="1200" kern="0" dirty="0">
                  <a:solidFill>
                    <a:srgbClr val="C7000B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1" name="矩形"/>
              <p:cNvSpPr/>
              <p:nvPr/>
            </p:nvSpPr>
            <p:spPr>
              <a:xfrm>
                <a:off x="-1154742" y="1285259"/>
                <a:ext cx="708062" cy="3505202"/>
              </a:xfrm>
              <a:prstGeom prst="rect">
                <a:avLst/>
              </a:prstGeom>
              <a:solidFill>
                <a:srgbClr val="AFA1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AFA15B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200" kern="0" dirty="0">
                  <a:solidFill>
                    <a:srgbClr val="AFA15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2.8X"/>
              <p:cNvSpPr txBox="1"/>
              <p:nvPr/>
            </p:nvSpPr>
            <p:spPr>
              <a:xfrm>
                <a:off x="-1783289" y="273826"/>
                <a:ext cx="1973130" cy="8077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AFA15B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latin typeface="+mn-lt"/>
                    <a:ea typeface="+mn-ea"/>
                    <a:cs typeface="+mn-ea"/>
                    <a:sym typeface="+mn-lt"/>
                  </a:rPr>
                  <a:t>2.8X</a:t>
                </a:r>
              </a:p>
            </p:txBody>
          </p:sp>
        </p:grpSp>
        <p:sp>
          <p:nvSpPr>
            <p:cNvPr id="63" name="ResNet-50 v1.5"/>
            <p:cNvSpPr txBox="1"/>
            <p:nvPr/>
          </p:nvSpPr>
          <p:spPr>
            <a:xfrm>
              <a:off x="4690332" y="5722580"/>
              <a:ext cx="1268552" cy="3030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052" tIns="15052" rIns="15052" bIns="15052" numCol="1" anchor="ctr">
              <a:noAutofit/>
            </a:bodyPr>
            <a:lstStyle>
              <a:lvl1pPr defTabSz="914355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ResNet-50 v1.5</a:t>
              </a:r>
            </a:p>
          </p:txBody>
        </p:sp>
        <p:grpSp>
          <p:nvGrpSpPr>
            <p:cNvPr id="64" name="成组"/>
            <p:cNvGrpSpPr/>
            <p:nvPr/>
          </p:nvGrpSpPr>
          <p:grpSpPr>
            <a:xfrm>
              <a:off x="4833709" y="4566274"/>
              <a:ext cx="1099885" cy="1101272"/>
              <a:chOff x="-1963920" y="-217125"/>
              <a:chExt cx="4578044" cy="3267179"/>
            </a:xfrm>
          </p:grpSpPr>
          <p:sp>
            <p:nvSpPr>
              <p:cNvPr id="83" name="矩形"/>
              <p:cNvSpPr/>
              <p:nvPr/>
            </p:nvSpPr>
            <p:spPr>
              <a:xfrm>
                <a:off x="-1963920" y="1780055"/>
                <a:ext cx="708060" cy="1269999"/>
              </a:xfrm>
              <a:prstGeom prst="rect">
                <a:avLst/>
              </a:prstGeom>
              <a:solidFill>
                <a:srgbClr val="6C6C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00A89D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200" kern="0" dirty="0">
                  <a:solidFill>
                    <a:srgbClr val="00A89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矩形"/>
              <p:cNvSpPr/>
              <p:nvPr/>
            </p:nvSpPr>
            <p:spPr>
              <a:xfrm>
                <a:off x="1391466" y="840254"/>
                <a:ext cx="708060" cy="2209799"/>
              </a:xfrm>
              <a:prstGeom prst="rect">
                <a:avLst/>
              </a:prstGeom>
              <a:gradFill flip="none" rotWithShape="1">
                <a:gsLst>
                  <a:gs pos="0">
                    <a:srgbClr val="7F1911"/>
                  </a:gs>
                  <a:gs pos="55698">
                    <a:srgbClr val="D41408"/>
                  </a:gs>
                  <a:gs pos="100000">
                    <a:srgbClr val="DF5152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984" tIns="10984" rIns="10984" bIns="10984" numCol="1" anchor="ctr">
                <a:noAutofit/>
              </a:bodyPr>
              <a:lstStyle/>
              <a:p>
                <a:pPr defTabSz="88519" hangingPunct="0">
                  <a:defRPr sz="3800" b="0">
                    <a:solidFill>
                      <a:srgbClr val="D9001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 kern="0" dirty="0">
                  <a:solidFill>
                    <a:srgbClr val="D900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1.7X"/>
              <p:cNvSpPr txBox="1"/>
              <p:nvPr/>
            </p:nvSpPr>
            <p:spPr>
              <a:xfrm>
                <a:off x="948722" y="-217125"/>
                <a:ext cx="1665402" cy="7142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D43A37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solidFill>
                      <a:srgbClr val="C7000B"/>
                    </a:solidFill>
                    <a:latin typeface="+mn-lt"/>
                    <a:ea typeface="+mn-ea"/>
                    <a:cs typeface="+mn-ea"/>
                    <a:sym typeface="+mn-lt"/>
                  </a:rPr>
                  <a:t>1.7X</a:t>
                </a:r>
              </a:p>
            </p:txBody>
          </p:sp>
          <p:sp>
            <p:nvSpPr>
              <p:cNvPr id="86" name="矩形"/>
              <p:cNvSpPr/>
              <p:nvPr/>
            </p:nvSpPr>
            <p:spPr>
              <a:xfrm>
                <a:off x="-313061" y="1145053"/>
                <a:ext cx="708062" cy="1905001"/>
              </a:xfrm>
              <a:prstGeom prst="rect">
                <a:avLst/>
              </a:prstGeom>
              <a:solidFill>
                <a:srgbClr val="AFA1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AFA15B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200" kern="0" dirty="0">
                  <a:solidFill>
                    <a:srgbClr val="AFA15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1.5X"/>
              <p:cNvSpPr txBox="1"/>
              <p:nvPr/>
            </p:nvSpPr>
            <p:spPr>
              <a:xfrm>
                <a:off x="-739457" y="62462"/>
                <a:ext cx="1603582" cy="10421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AFA15B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latin typeface="+mn-lt"/>
                    <a:ea typeface="+mn-ea"/>
                    <a:cs typeface="+mn-ea"/>
                    <a:sym typeface="+mn-lt"/>
                  </a:rPr>
                  <a:t>1.5X</a:t>
                </a:r>
              </a:p>
            </p:txBody>
          </p:sp>
        </p:grpSp>
        <p:sp>
          <p:nvSpPr>
            <p:cNvPr id="65" name="ResNet-50 v1.5"/>
            <p:cNvSpPr txBox="1"/>
            <p:nvPr/>
          </p:nvSpPr>
          <p:spPr>
            <a:xfrm>
              <a:off x="6134865" y="5718543"/>
              <a:ext cx="1389826" cy="311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052" tIns="15052" rIns="15052" bIns="15052" numCol="1" anchor="ctr">
              <a:noAutofit/>
            </a:bodyPr>
            <a:lstStyle>
              <a:lvl1pPr defTabSz="914355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lang="en-US"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SSD</a:t>
              </a:r>
              <a:endParaRPr sz="1200" kern="0" dirty="0">
                <a:solidFill>
                  <a:srgbClr val="EBEBEB">
                    <a:lumMod val="10000"/>
                  </a:srgb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66" name="成组"/>
            <p:cNvGrpSpPr/>
            <p:nvPr/>
          </p:nvGrpSpPr>
          <p:grpSpPr>
            <a:xfrm>
              <a:off x="6329151" y="4075064"/>
              <a:ext cx="1031575" cy="1592482"/>
              <a:chOff x="-1122240" y="-186099"/>
              <a:chExt cx="4293715" cy="4724470"/>
            </a:xfrm>
          </p:grpSpPr>
          <p:sp>
            <p:nvSpPr>
              <p:cNvPr id="78" name="矩形"/>
              <p:cNvSpPr/>
              <p:nvPr/>
            </p:nvSpPr>
            <p:spPr>
              <a:xfrm>
                <a:off x="-1122240" y="3268366"/>
                <a:ext cx="708060" cy="1270001"/>
              </a:xfrm>
              <a:prstGeom prst="rect">
                <a:avLst/>
              </a:prstGeom>
              <a:solidFill>
                <a:srgbClr val="6C6C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00A89D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200" kern="0" dirty="0">
                  <a:solidFill>
                    <a:srgbClr val="00A89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矩形"/>
              <p:cNvSpPr/>
              <p:nvPr/>
            </p:nvSpPr>
            <p:spPr>
              <a:xfrm>
                <a:off x="2230422" y="791869"/>
                <a:ext cx="708062" cy="3746502"/>
              </a:xfrm>
              <a:prstGeom prst="rect">
                <a:avLst/>
              </a:prstGeom>
              <a:gradFill flip="none" rotWithShape="1">
                <a:gsLst>
                  <a:gs pos="0">
                    <a:srgbClr val="7F1911"/>
                  </a:gs>
                  <a:gs pos="55698">
                    <a:srgbClr val="D41408"/>
                  </a:gs>
                  <a:gs pos="100000">
                    <a:srgbClr val="DF5152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984" tIns="10984" rIns="10984" bIns="10984" numCol="1" anchor="ctr">
                <a:noAutofit/>
              </a:bodyPr>
              <a:lstStyle/>
              <a:p>
                <a:pPr defTabSz="88519" hangingPunct="0">
                  <a:defRPr sz="3800" b="0">
                    <a:solidFill>
                      <a:srgbClr val="D9001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 kern="0" dirty="0">
                  <a:solidFill>
                    <a:srgbClr val="D900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3X"/>
              <p:cNvSpPr txBox="1"/>
              <p:nvPr/>
            </p:nvSpPr>
            <p:spPr>
              <a:xfrm>
                <a:off x="1943637" y="-186099"/>
                <a:ext cx="1227838" cy="7286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D43A37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solidFill>
                      <a:srgbClr val="C7000B"/>
                    </a:solidFill>
                    <a:latin typeface="+mn-lt"/>
                    <a:ea typeface="+mn-ea"/>
                    <a:cs typeface="+mn-ea"/>
                    <a:sym typeface="+mn-lt"/>
                  </a:rPr>
                  <a:t>3X</a:t>
                </a:r>
              </a:p>
            </p:txBody>
          </p:sp>
          <p:sp>
            <p:nvSpPr>
              <p:cNvPr id="81" name="矩形"/>
              <p:cNvSpPr/>
              <p:nvPr/>
            </p:nvSpPr>
            <p:spPr>
              <a:xfrm>
                <a:off x="528610" y="1998371"/>
                <a:ext cx="708062" cy="2539999"/>
              </a:xfrm>
              <a:prstGeom prst="rect">
                <a:avLst/>
              </a:prstGeom>
              <a:solidFill>
                <a:srgbClr val="AFA1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AFA15B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200" kern="0" dirty="0">
                  <a:solidFill>
                    <a:srgbClr val="AFA15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2X"/>
              <p:cNvSpPr txBox="1"/>
              <p:nvPr/>
            </p:nvSpPr>
            <p:spPr>
              <a:xfrm>
                <a:off x="246475" y="998986"/>
                <a:ext cx="1227837" cy="7286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AFA15B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latin typeface="+mn-lt"/>
                    <a:ea typeface="+mn-ea"/>
                    <a:cs typeface="+mn-ea"/>
                    <a:sym typeface="+mn-lt"/>
                  </a:rPr>
                  <a:t>2X</a:t>
                </a:r>
              </a:p>
            </p:txBody>
          </p:sp>
        </p:grpSp>
        <p:grpSp>
          <p:nvGrpSpPr>
            <p:cNvPr id="67" name="成组"/>
            <p:cNvGrpSpPr/>
            <p:nvPr/>
          </p:nvGrpSpPr>
          <p:grpSpPr>
            <a:xfrm>
              <a:off x="7872212" y="4281974"/>
              <a:ext cx="622778" cy="1385570"/>
              <a:chOff x="-280560" y="-160735"/>
              <a:chExt cx="2592181" cy="4110621"/>
            </a:xfrm>
          </p:grpSpPr>
          <p:sp>
            <p:nvSpPr>
              <p:cNvPr id="75" name="矩形"/>
              <p:cNvSpPr/>
              <p:nvPr/>
            </p:nvSpPr>
            <p:spPr>
              <a:xfrm>
                <a:off x="-280560" y="2679885"/>
                <a:ext cx="708058" cy="1270001"/>
              </a:xfrm>
              <a:prstGeom prst="rect">
                <a:avLst/>
              </a:prstGeom>
              <a:solidFill>
                <a:srgbClr val="6C6C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5052" tIns="15052" rIns="15052" bIns="15052" numCol="1" anchor="ctr">
                <a:noAutofit/>
              </a:bodyPr>
              <a:lstStyle/>
              <a:p>
                <a:pPr algn="ctr" defTabSz="412794" hangingPunct="0">
                  <a:defRPr sz="3400" b="0">
                    <a:solidFill>
                      <a:srgbClr val="00A89D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200" kern="0" dirty="0">
                  <a:solidFill>
                    <a:srgbClr val="00A89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矩形"/>
              <p:cNvSpPr/>
              <p:nvPr/>
            </p:nvSpPr>
            <p:spPr>
              <a:xfrm>
                <a:off x="1370288" y="800286"/>
                <a:ext cx="708062" cy="3149599"/>
              </a:xfrm>
              <a:prstGeom prst="rect">
                <a:avLst/>
              </a:prstGeom>
              <a:gradFill flip="none" rotWithShape="1">
                <a:gsLst>
                  <a:gs pos="0">
                    <a:srgbClr val="7F1911"/>
                  </a:gs>
                  <a:gs pos="55698">
                    <a:srgbClr val="D41408"/>
                  </a:gs>
                  <a:gs pos="100000">
                    <a:srgbClr val="DF5152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0984" tIns="10984" rIns="10984" bIns="10984" numCol="1" anchor="ctr">
                <a:noAutofit/>
              </a:bodyPr>
              <a:lstStyle/>
              <a:p>
                <a:pPr defTabSz="88519" hangingPunct="0">
                  <a:defRPr sz="3800" b="0">
                    <a:solidFill>
                      <a:srgbClr val="D9001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1200" kern="0" dirty="0">
                  <a:solidFill>
                    <a:srgbClr val="D9001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7" name="2X"/>
              <p:cNvSpPr txBox="1"/>
              <p:nvPr/>
            </p:nvSpPr>
            <p:spPr>
              <a:xfrm>
                <a:off x="1083782" y="-160735"/>
                <a:ext cx="1227839" cy="7286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5052" tIns="15052" rIns="15052" bIns="15052" numCol="1" anchor="ctr">
                <a:noAutofit/>
              </a:bodyPr>
              <a:lstStyle>
                <a:lvl1pPr>
                  <a:defRPr sz="2600" b="0">
                    <a:solidFill>
                      <a:srgbClr val="D43A37"/>
                    </a:solidFill>
                    <a:latin typeface="PingFang SC Light"/>
                    <a:ea typeface="PingFang SC Light"/>
                    <a:cs typeface="PingFang SC Light"/>
                    <a:sym typeface="PingFang SC Light"/>
                  </a:defRPr>
                </a:lvl1pPr>
              </a:lstStyle>
              <a:p>
                <a:pPr algn="ctr" defTabSz="412794" hangingPunct="0"/>
                <a:r>
                  <a:rPr sz="1200" kern="0" dirty="0">
                    <a:solidFill>
                      <a:srgbClr val="C7000B"/>
                    </a:solidFill>
                    <a:latin typeface="+mn-lt"/>
                    <a:ea typeface="+mn-ea"/>
                    <a:cs typeface="+mn-ea"/>
                    <a:sym typeface="+mn-lt"/>
                  </a:rPr>
                  <a:t>2X</a:t>
                </a:r>
              </a:p>
            </p:txBody>
          </p:sp>
        </p:grpSp>
        <p:sp>
          <p:nvSpPr>
            <p:cNvPr id="68" name="ResNet-101"/>
            <p:cNvSpPr txBox="1"/>
            <p:nvPr/>
          </p:nvSpPr>
          <p:spPr>
            <a:xfrm>
              <a:off x="7688480" y="5761114"/>
              <a:ext cx="1057649" cy="225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5052" tIns="15052" rIns="15052" bIns="15052" numCol="1" anchor="ctr">
              <a:noAutofit/>
            </a:bodyPr>
            <a:lstStyle>
              <a:lvl1pPr defTabSz="914355">
                <a:defRPr sz="2600" b="0">
                  <a:solidFill>
                    <a:srgbClr val="C3C2C4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EBEBEB">
                      <a:lumMod val="10000"/>
                    </a:srgbClr>
                  </a:solidFill>
                  <a:latin typeface="+mn-lt"/>
                  <a:ea typeface="+mn-ea"/>
                  <a:cs typeface="+mn-ea"/>
                  <a:sym typeface="+mn-lt"/>
                </a:rPr>
                <a:t>ResNet-101</a:t>
              </a:r>
            </a:p>
          </p:txBody>
        </p:sp>
        <p:sp>
          <p:nvSpPr>
            <p:cNvPr id="69" name="矩形 18"/>
            <p:cNvSpPr txBox="1"/>
            <p:nvPr/>
          </p:nvSpPr>
          <p:spPr>
            <a:xfrm>
              <a:off x="6150978" y="6071538"/>
              <a:ext cx="1680809" cy="190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" tIns="12700" rIns="12700" bIns="12700" numCol="1" anchor="t">
              <a:noAutofit/>
            </a:bodyPr>
            <a:lstStyle>
              <a:lvl1pPr defTabSz="914355">
                <a:defRPr sz="3000" b="0">
                  <a:solidFill>
                    <a:srgbClr val="D43A37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sz="1200" kern="0" dirty="0">
                  <a:solidFill>
                    <a:srgbClr val="C7000B"/>
                  </a:solidFill>
                  <a:latin typeface="+mn-lt"/>
                  <a:ea typeface="+mn-ea"/>
                  <a:cs typeface="+mn-ea"/>
                  <a:sym typeface="+mn-lt"/>
                </a:rPr>
                <a:t>Huawei Atlas </a:t>
              </a:r>
              <a:r>
                <a:rPr lang="en-US" sz="1200" kern="0" dirty="0">
                  <a:solidFill>
                    <a:srgbClr val="C7000B"/>
                  </a:solidFill>
                  <a:latin typeface="+mn-lt"/>
                  <a:ea typeface="+mn-ea"/>
                  <a:cs typeface="+mn-ea"/>
                  <a:sym typeface="+mn-lt"/>
                </a:rPr>
                <a:t>300T</a:t>
              </a:r>
              <a:endParaRPr sz="1200" kern="0" dirty="0">
                <a:solidFill>
                  <a:srgbClr val="C7000B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矩形 32"/>
            <p:cNvSpPr/>
            <p:nvPr/>
          </p:nvSpPr>
          <p:spPr>
            <a:xfrm>
              <a:off x="6003912" y="6116040"/>
              <a:ext cx="234908" cy="102300"/>
            </a:xfrm>
            <a:prstGeom prst="rect">
              <a:avLst/>
            </a:prstGeom>
            <a:solidFill>
              <a:srgbClr val="D43A37"/>
            </a:solidFill>
            <a:ln w="12700" cap="flat">
              <a:noFill/>
              <a:miter lim="400000"/>
            </a:ln>
            <a:effectLst/>
          </p:spPr>
          <p:txBody>
            <a:bodyPr wrap="square" lIns="10984" tIns="10984" rIns="10984" bIns="10984" numCol="1" anchor="ctr">
              <a:noAutofit/>
            </a:bodyPr>
            <a:lstStyle/>
            <a:p>
              <a:pPr defTabSz="88519" hangingPunct="0">
                <a:defRPr sz="3800" b="0">
                  <a:solidFill>
                    <a:srgbClr val="D43A3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 kern="0" spc="141" dirty="0">
                <a:solidFill>
                  <a:srgbClr val="D43A37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18"/>
            <p:cNvSpPr txBox="1"/>
            <p:nvPr/>
          </p:nvSpPr>
          <p:spPr>
            <a:xfrm>
              <a:off x="3943847" y="6047315"/>
              <a:ext cx="762869" cy="242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2700" rIns="12700"/>
            <a:lstStyle>
              <a:lvl1pPr defTabSz="914355">
                <a:defRPr sz="3000" b="0">
                  <a:solidFill>
                    <a:srgbClr val="6C6C6C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lang="en-US" sz="1200" kern="0" dirty="0">
                  <a:latin typeface="+mn-lt"/>
                  <a:ea typeface="+mn-ea"/>
                  <a:cs typeface="+mn-ea"/>
                  <a:sym typeface="+mn-lt"/>
                </a:rPr>
                <a:t>V100</a:t>
              </a:r>
              <a:endParaRPr sz="1200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2" name="矩形 32"/>
            <p:cNvSpPr/>
            <p:nvPr/>
          </p:nvSpPr>
          <p:spPr>
            <a:xfrm>
              <a:off x="3777232" y="6123804"/>
              <a:ext cx="234908" cy="102299"/>
            </a:xfrm>
            <a:prstGeom prst="rect">
              <a:avLst/>
            </a:prstGeom>
            <a:solidFill>
              <a:srgbClr val="6C6C6C"/>
            </a:solidFill>
            <a:ln w="12700">
              <a:miter lim="400000"/>
            </a:ln>
          </p:spPr>
          <p:txBody>
            <a:bodyPr lIns="10984" tIns="10984" rIns="10984" bIns="10984" anchor="ctr"/>
            <a:lstStyle/>
            <a:p>
              <a:pPr defTabSz="88519" hangingPunct="0">
                <a:defRPr sz="3800" b="0">
                  <a:solidFill>
                    <a:srgbClr val="D43A3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 kern="0" spc="141" dirty="0">
                <a:solidFill>
                  <a:srgbClr val="D43A37"/>
                </a:solidFill>
                <a:cs typeface="+mn-ea"/>
                <a:sym typeface="+mn-lt"/>
              </a:endParaRPr>
            </a:p>
          </p:txBody>
        </p:sp>
        <p:sp>
          <p:nvSpPr>
            <p:cNvPr id="73" name="矩形 18"/>
            <p:cNvSpPr txBox="1"/>
            <p:nvPr/>
          </p:nvSpPr>
          <p:spPr>
            <a:xfrm>
              <a:off x="5113346" y="6038570"/>
              <a:ext cx="747703" cy="2597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2700" rIns="12700"/>
            <a:lstStyle>
              <a:lvl1pPr defTabSz="914355">
                <a:defRPr sz="3000" b="0">
                  <a:solidFill>
                    <a:srgbClr val="AFA15B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algn="ctr" hangingPunct="0"/>
              <a:r>
                <a:rPr lang="en-US" sz="1200" kern="0" dirty="0">
                  <a:latin typeface="+mn-lt"/>
                  <a:ea typeface="+mn-ea"/>
                  <a:cs typeface="+mn-ea"/>
                  <a:sym typeface="+mn-lt"/>
                </a:rPr>
                <a:t>A100</a:t>
              </a:r>
              <a:endParaRPr sz="1200" kern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" name="矩形 32"/>
            <p:cNvSpPr/>
            <p:nvPr/>
          </p:nvSpPr>
          <p:spPr>
            <a:xfrm>
              <a:off x="4928611" y="6123803"/>
              <a:ext cx="234908" cy="102300"/>
            </a:xfrm>
            <a:prstGeom prst="rect">
              <a:avLst/>
            </a:prstGeom>
            <a:solidFill>
              <a:srgbClr val="AFA15B"/>
            </a:solidFill>
            <a:ln w="12700">
              <a:miter lim="400000"/>
            </a:ln>
          </p:spPr>
          <p:txBody>
            <a:bodyPr lIns="10984" tIns="10984" rIns="10984" bIns="10984" anchor="ctr"/>
            <a:lstStyle/>
            <a:p>
              <a:pPr defTabSz="88519" hangingPunct="0">
                <a:defRPr sz="3800" b="0">
                  <a:solidFill>
                    <a:srgbClr val="D43A37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200" kern="0" dirty="0">
                <a:solidFill>
                  <a:srgbClr val="D43A37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4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>
                <a:latin typeface="+mj-lt"/>
                <a:ea typeface="+mj-ea"/>
              </a:rPr>
              <a:t>FusionDirector</a:t>
            </a:r>
            <a:r>
              <a:rPr lang="zh-CN" altLang="en-US" dirty="0">
                <a:latin typeface="+mj-lt"/>
                <a:ea typeface="+mj-ea"/>
              </a:rPr>
              <a:t>简介</a:t>
            </a:r>
            <a:br>
              <a:rPr lang="zh-CN" altLang="en-US" dirty="0">
                <a:latin typeface="+mj-lt"/>
                <a:ea typeface="+mj-ea"/>
              </a:rPr>
            </a:b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914400"/>
            <a:r>
              <a:rPr lang="en-US" altLang="zh-CN" sz="1400" dirty="0" err="1">
                <a:solidFill>
                  <a:srgbClr val="1D1D1A"/>
                </a:solidFill>
                <a:latin typeface="+mn-lt"/>
                <a:ea typeface="+mn-ea"/>
              </a:rPr>
              <a:t>FusionDirector</a:t>
            </a:r>
            <a:r>
              <a:rPr lang="zh-CN" altLang="en-US" sz="1400" dirty="0">
                <a:solidFill>
                  <a:srgbClr val="1D1D1A"/>
                </a:solidFill>
                <a:latin typeface="+mn-lt"/>
                <a:ea typeface="+mn-ea"/>
              </a:rPr>
              <a:t>为服务器（包含华为和第三方）和华为边缘设备统一运维管理软件，支撑公有云、企业客户对服务器和华为边缘设备在生命周期各阶段易用、高效的运维管理，极致体验，所见即所得。该软件实现了服务器的可视化管理和故障诊断，提供对华为服务器的设备纳管、设备配置、固件升级、设备监控、</a:t>
            </a:r>
            <a:r>
              <a:rPr lang="en-US" altLang="zh-CN" sz="1400" dirty="0">
                <a:solidFill>
                  <a:srgbClr val="1D1D1A"/>
                </a:solidFill>
                <a:latin typeface="+mn-lt"/>
                <a:ea typeface="+mn-ea"/>
              </a:rPr>
              <a:t>OS</a:t>
            </a:r>
            <a:r>
              <a:rPr lang="zh-CN" altLang="en-US" sz="1400" dirty="0">
                <a:solidFill>
                  <a:srgbClr val="1D1D1A"/>
                </a:solidFill>
                <a:latin typeface="+mn-lt"/>
                <a:ea typeface="+mn-ea"/>
              </a:rPr>
              <a:t>部署等全生命周期的管理能力，有效帮助运维人员提高运维效率、降低运维成本。</a:t>
            </a:r>
            <a:r>
              <a:rPr lang="en-US" altLang="zh-CN" sz="1400" dirty="0" err="1">
                <a:solidFill>
                  <a:srgbClr val="1D1D1A"/>
                </a:solidFill>
                <a:latin typeface="+mn-lt"/>
                <a:ea typeface="+mn-ea"/>
              </a:rPr>
              <a:t>FusionDirector</a:t>
            </a:r>
            <a:r>
              <a:rPr lang="zh-CN" altLang="en-US" sz="1400" dirty="0">
                <a:solidFill>
                  <a:srgbClr val="1D1D1A"/>
                </a:solidFill>
                <a:latin typeface="+mn-lt"/>
                <a:ea typeface="+mn-ea"/>
              </a:rPr>
              <a:t>可广泛应用于公有云、私有云、数据中心、运营商和企业客户，在</a:t>
            </a:r>
            <a:r>
              <a:rPr lang="en-US" altLang="zh-CN" sz="1400" dirty="0">
                <a:solidFill>
                  <a:srgbClr val="1D1D1A"/>
                </a:solidFill>
                <a:latin typeface="+mn-lt"/>
                <a:ea typeface="+mn-ea"/>
              </a:rPr>
              <a:t>AI</a:t>
            </a:r>
            <a:r>
              <a:rPr lang="zh-CN" altLang="en-US" sz="1400" dirty="0">
                <a:solidFill>
                  <a:srgbClr val="1D1D1A"/>
                </a:solidFill>
                <a:latin typeface="+mn-lt"/>
                <a:ea typeface="+mn-ea"/>
              </a:rPr>
              <a:t>、</a:t>
            </a:r>
            <a:r>
              <a:rPr lang="en-US" altLang="zh-CN" sz="1400" dirty="0">
                <a:solidFill>
                  <a:srgbClr val="1D1D1A"/>
                </a:solidFill>
                <a:latin typeface="+mn-lt"/>
                <a:ea typeface="+mn-ea"/>
              </a:rPr>
              <a:t>HPC</a:t>
            </a:r>
            <a:r>
              <a:rPr lang="zh-CN" altLang="en-US" sz="1400" dirty="0">
                <a:solidFill>
                  <a:srgbClr val="1D1D1A"/>
                </a:solidFill>
                <a:latin typeface="+mn-lt"/>
                <a:ea typeface="+mn-ea"/>
              </a:rPr>
              <a:t>、互联网等多场景下部署。同时提供</a:t>
            </a:r>
            <a:r>
              <a:rPr lang="en-US" altLang="zh-CN" sz="1400" dirty="0">
                <a:solidFill>
                  <a:srgbClr val="1D1D1A"/>
                </a:solidFill>
                <a:latin typeface="+mn-lt"/>
                <a:ea typeface="+mn-ea"/>
              </a:rPr>
              <a:t>Native Redfish</a:t>
            </a:r>
            <a:r>
              <a:rPr lang="zh-CN" altLang="en-US" sz="1400" dirty="0">
                <a:solidFill>
                  <a:srgbClr val="1D1D1A"/>
                </a:solidFill>
                <a:latin typeface="+mn-lt"/>
                <a:ea typeface="+mn-ea"/>
              </a:rPr>
              <a:t>标准接口，便于用户集成对接。</a:t>
            </a:r>
          </a:p>
          <a:p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145" y="2717938"/>
            <a:ext cx="8397892" cy="3408739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9005589"/>
      </p:ext>
    </p:extLst>
  </p:cSld>
  <p:clrMapOvr>
    <a:masterClrMapping/>
  </p:clrMapOvr>
</p:sld>
</file>

<file path=ppt/theme/theme1.xml><?xml version="1.0" encoding="utf-8"?>
<a:theme xmlns:a="http://schemas.openxmlformats.org/drawingml/2006/main" name="1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功能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1AA013AF-7C2E-4A39-9796-86760F640C1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CC226774B8D87F4D92D9D1F6859ED44E" ma:contentTypeVersion="0" ma:contentTypeDescription="新建文档。" ma:contentTypeScope="" ma:versionID="15bce46875ac2ce7cb7e987677f92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adfd09ad98667f9c194c646e975416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DE263F-0510-4442-823E-69B63ECB61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54B3A1-D302-47BE-94A0-1B14BC193E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A5960F2-6186-408B-A0DC-5CA5E58B604F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13398</TotalTime>
  <Words>5185</Words>
  <Application>Microsoft Office PowerPoint</Application>
  <PresentationFormat>宽屏</PresentationFormat>
  <Paragraphs>845</Paragraphs>
  <Slides>43</Slides>
  <Notes>42</Notes>
  <HiddenSlides>2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43</vt:i4>
      </vt:variant>
    </vt:vector>
  </HeadingPairs>
  <TitlesOfParts>
    <vt:vector size="63" baseType="lpstr">
      <vt:lpstr>Akkurat Pro</vt:lpstr>
      <vt:lpstr>Akkurat Pro Light</vt:lpstr>
      <vt:lpstr>HarmonyOS-Hans</vt:lpstr>
      <vt:lpstr>Helvetica Neue Medium</vt:lpstr>
      <vt:lpstr>Huawei Sans</vt:lpstr>
      <vt:lpstr>Monotype Sorts</vt:lpstr>
      <vt:lpstr>PingFang SC Light</vt:lpstr>
      <vt:lpstr>PingFang SC Regular</vt:lpstr>
      <vt:lpstr>等线</vt:lpstr>
      <vt:lpstr>方正兰亭黑简体</vt:lpstr>
      <vt:lpstr>微软雅黑</vt:lpstr>
      <vt:lpstr>微软雅黑</vt:lpstr>
      <vt:lpstr>Arial</vt:lpstr>
      <vt:lpstr>Calibri</vt:lpstr>
      <vt:lpstr>Open Sans</vt:lpstr>
      <vt:lpstr>Wingdings</vt:lpstr>
      <vt:lpstr>1_标题页模板</vt:lpstr>
      <vt:lpstr>2_功能页模板</vt:lpstr>
      <vt:lpstr>3_内容页模板</vt:lpstr>
      <vt:lpstr>4_感谢页模板</vt:lpstr>
      <vt:lpstr>PowerPoint 演示文稿</vt:lpstr>
      <vt:lpstr>Atlas人工智能计算解决方案</vt:lpstr>
      <vt:lpstr>PowerPoint 演示文稿</vt:lpstr>
      <vt:lpstr>昇腾全栈AI软硬件平台</vt:lpstr>
      <vt:lpstr>Atlas人工智能计算平台全景图</vt:lpstr>
      <vt:lpstr>Da Vinci架构构建澎湃AI算力 </vt:lpstr>
      <vt:lpstr>极致散热，打造更优能效比 </vt:lpstr>
      <vt:lpstr>主流场景性能持续领先，单卡支持80路全高清视频实时分析 </vt:lpstr>
      <vt:lpstr>FusionDirector简介 </vt:lpstr>
      <vt:lpstr>FusionDirector：高效易用的运维管理系统</vt:lpstr>
      <vt:lpstr>SmartKit：IT运维工程师的随身工具箱，让交付维护更轻松 </vt:lpstr>
      <vt:lpstr>SmartKit简介 </vt:lpstr>
      <vt:lpstr>PowerPoint 演示文稿</vt:lpstr>
      <vt:lpstr>CANN：端边云协同，使能全场景AI开发 </vt:lpstr>
      <vt:lpstr>CANN：灵活高效，使能全场景AI开发 </vt:lpstr>
      <vt:lpstr>CANN：能力分层开放，使能行业AI应用 </vt:lpstr>
      <vt:lpstr>PowerPoint 演示文稿</vt:lpstr>
      <vt:lpstr>MindSpore：自研全场景AI计算框架 </vt:lpstr>
      <vt:lpstr>MindSpore：三大创新助力全场景AI应用 </vt:lpstr>
      <vt:lpstr>MindSpore生态蓬勃发展 </vt:lpstr>
      <vt:lpstr>PowerPoint 演示文稿</vt:lpstr>
      <vt:lpstr>MindX：“2+1+X” </vt:lpstr>
      <vt:lpstr>MindX DL深度学习组件：开放生态、开源参考架构 </vt:lpstr>
      <vt:lpstr>云边协同，发挥全场景协同优势 </vt:lpstr>
      <vt:lpstr>ModelZoo：开源开放主流预训练模型，助力AI训练/推理 </vt:lpstr>
      <vt:lpstr>行业SDK：凝聚行业经验，结合AI最佳实践，加速行业AI应用落地 </vt:lpstr>
      <vt:lpstr>mxManufacture SDK已在华为松山湖新产线上线使用 </vt:lpstr>
      <vt:lpstr>电力：业界首创智能无人巡检，作业效率提升5倍 </vt:lpstr>
      <vt:lpstr>医疗：AI让医疗影像诊断效率提升了50倍以上，助力意大利抗击新冠肺炎 </vt:lpstr>
      <vt:lpstr>制造：从人工质检到AI质检，从“中国制造”到“中国智造” </vt:lpstr>
      <vt:lpstr>交通：AI助力全国高速路网升级，通行效率提升5倍 </vt:lpstr>
      <vt:lpstr>人工智能计算中心：Atlas助力鹏城云脑II，打造国家级人工智能平台 </vt:lpstr>
      <vt:lpstr>PowerPoint 演示文稿</vt:lpstr>
      <vt:lpstr>应用开发流程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jing bao</cp:lastModifiedBy>
  <cp:revision>500</cp:revision>
  <cp:lastPrinted>2020-07-31T09:33:18Z</cp:lastPrinted>
  <dcterms:created xsi:type="dcterms:W3CDTF">2018-11-29T10:16:29Z</dcterms:created>
  <dcterms:modified xsi:type="dcterms:W3CDTF">2025-10-25T09:54:34Z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(3)Rt6d8FRfXJ2TUTEI1djQlsVx/5hCBNu5Fr9wRo1Tlcdkg8fvSHa3XdVZyfKZ3ePBq9xKFWQ2
xEuRPsuYfwwymuITLvwDhIpqf4LB9dpMJ1AJFwTJ8bct9bqW5Ezt2gFVLlTcXzxcx9LSdyRc
SGsTRapSmH0PondBxdzNKF6B2rNvUZDzA+NNEDvLbSUJVg6EkdCDGHwRkiXGrVZQW0cnTlDS
JEnIDu1CCcn3zoyszW</vt:lpwstr>
  </property>
  <property fmtid="{D5CDD505-2E9C-101B-9397-08002B2CF9AE}" pid="3" name="_2015_ms_pID_7253431">
    <vt:lpwstr>QZpCC1dHRgV21rdoYXMrNgifll4zsozTRF6p8hW5GQtkOe4AVnDVzF
9g0pG7z1VcRZRnodO0Z4tCXrvH0imvoCzLZZmYLXBUQzRB7HeaNFTutOxY6VfQ1MNFkS8mFA
psgI6qwjr59+eX0BuFbwR0Jk1eTsIYReFiHMD/zNLPEPCysaGKU2bn9OJhEmLz+63LZyfde6
8cYkjPD3ibVUB5Flpn/7oiIKzadf4X/TkCJG</vt:lpwstr>
  </property>
  <property fmtid="{D5CDD505-2E9C-101B-9397-08002B2CF9AE}" pid="4" name="_2015_ms_pID_7253432">
    <vt:lpwstr>bg==</vt:lpwstr>
  </property>
  <property fmtid="{D5CDD505-2E9C-101B-9397-08002B2CF9AE}" pid="5" name="ContentTypeId">
    <vt:lpwstr>0x010100CC226774B8D87F4D92D9D1F6859ED44E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1625731702</vt:lpwstr>
  </property>
</Properties>
</file>